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7" r:id="rId4"/>
    <p:sldId id="258" r:id="rId5"/>
    <p:sldId id="259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73" autoAdjust="0"/>
  </p:normalViewPr>
  <p:slideViewPr>
    <p:cSldViewPr snapToGrid="0">
      <p:cViewPr varScale="1">
        <p:scale>
          <a:sx n="70" d="100"/>
          <a:sy n="70" d="100"/>
        </p:scale>
        <p:origin x="66" y="108"/>
      </p:cViewPr>
      <p:guideLst/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098-F61B-4226-A390-5798B9711D0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46EFD-9358-475A-8C3F-DC97C9EF9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9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6EFD-9358-475A-8C3F-DC97C9EF95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6EFD-9358-475A-8C3F-DC97C9EF95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5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6EFD-9358-475A-8C3F-DC97C9EF95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AAE85-78F5-469D-B498-225F0CD8A9E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6401" y="5540859"/>
            <a:ext cx="1622440" cy="793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4867" y="5531349"/>
            <a:ext cx="1617133" cy="7919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6420" y="5529208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6420" y="5532088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80177" y="5530394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3404" y="5530392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6420" y="5529208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6470" y="5593045"/>
            <a:ext cx="1615580" cy="7925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76422" y="5541281"/>
            <a:ext cx="1615580" cy="792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wm.edu/officeofresearch/important-updat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wm.edu/officeofresearch/uniform-guidanc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ichterm@uwm.edu" TargetMode="External"/><Relationship Id="rId2" Type="http://schemas.openxmlformats.org/officeDocument/2006/relationships/hyperlink" Target="mailto:OR-OSP-UniformGuidance@uwm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Uniform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22350"/>
          </a:xfrm>
        </p:spPr>
        <p:txBody>
          <a:bodyPr>
            <a:normAutofit fontScale="55000" lnSpcReduction="20000"/>
          </a:bodyPr>
          <a:lstStyle/>
          <a:p>
            <a:r>
              <a:rPr lang="en-US" sz="3100" dirty="0" smtClean="0"/>
              <a:t>2 CFR Part 200—uniform administrative requirements, cost principles, and audit requirements for federal awards				</a:t>
            </a:r>
          </a:p>
          <a:p>
            <a:endParaRPr lang="en-US" sz="2200" dirty="0" smtClean="0"/>
          </a:p>
          <a:p>
            <a:r>
              <a:rPr lang="en-US" sz="2200" dirty="0" smtClean="0"/>
              <a:t>Matt Richter</a:t>
            </a:r>
          </a:p>
          <a:p>
            <a:r>
              <a:rPr lang="en-US" sz="2200" dirty="0" smtClean="0"/>
              <a:t>Compliance Manager</a:t>
            </a:r>
          </a:p>
          <a:p>
            <a:r>
              <a:rPr lang="en-US" sz="2200" dirty="0" smtClean="0"/>
              <a:t>Office of Sponsored </a:t>
            </a:r>
            <a:r>
              <a:rPr lang="en-US" sz="2200" dirty="0" err="1" smtClean="0"/>
              <a:t>PRograms</a:t>
            </a:r>
            <a:endParaRPr lang="en-US" sz="22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6797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Agenda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the Uniform Guidance (UG)?</a:t>
            </a:r>
          </a:p>
          <a:p>
            <a:r>
              <a:rPr lang="en-US" dirty="0" smtClean="0"/>
              <a:t>2. UWM working group</a:t>
            </a:r>
          </a:p>
          <a:p>
            <a:r>
              <a:rPr lang="en-US" dirty="0" smtClean="0"/>
              <a:t>3. Resources</a:t>
            </a:r>
          </a:p>
          <a:p>
            <a:r>
              <a:rPr lang="en-US" dirty="0" smtClean="0"/>
              <a:t>4. Key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Uniform Guidance (UG)?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064081" cy="4023360"/>
          </a:xfrm>
        </p:spPr>
        <p:txBody>
          <a:bodyPr>
            <a:normAutofit lnSpcReduction="10000"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UG consolidates the circulars for costing, administration, and audit of Federal awards</a:t>
            </a:r>
          </a:p>
          <a:p>
            <a:pPr marL="524383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2 CFR 200 replaces 8 circulars</a:t>
            </a:r>
          </a:p>
          <a:p>
            <a:pPr marL="524383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Applies to universities, state and local governments, nonprofits, and native tribes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Purpose—*eliminate duplicative and conflicting guidance; *focus on accountability and performance; *focus less on process and more on outcomes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Some good news, some administrative burdens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Each federal agency will implement a slightly different version of the UG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/>
              <a:t>UG is still being interpreted and clarified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52429" y="1845734"/>
            <a:ext cx="3493827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Timeline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December 26, 2013 - OMB issued </a:t>
            </a:r>
            <a:r>
              <a:rPr lang="en-US" dirty="0" smtClean="0"/>
              <a:t>the UG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December </a:t>
            </a:r>
            <a:r>
              <a:rPr lang="en-US" dirty="0"/>
              <a:t>26, 2014 - Effective </a:t>
            </a:r>
            <a:r>
              <a:rPr lang="en-US" dirty="0" smtClean="0"/>
              <a:t>date.</a:t>
            </a:r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/>
              <a:t>will apply to new awards or additional funding increments to existing awards made after this date. 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July 1, 2015 - Effective date </a:t>
            </a:r>
            <a:r>
              <a:rPr lang="en-US" dirty="0" smtClean="0"/>
              <a:t>for audit </a:t>
            </a:r>
            <a:r>
              <a:rPr lang="en-US" dirty="0"/>
              <a:t>requirement (Subpart F) of the Uniform Guidance will apply to UWM awards.</a:t>
            </a:r>
          </a:p>
        </p:txBody>
      </p:sp>
    </p:spTree>
    <p:extLst>
      <p:ext uri="{BB962C8B-B14F-4D97-AF65-F5344CB8AC3E}">
        <p14:creationId xmlns:p14="http://schemas.microsoft.com/office/powerpoint/2010/main" val="24672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UWM Working Group:</a:t>
            </a:r>
            <a:b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UWM will meet the new federal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Assessment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Analyze UG requirements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Prioritize impact areas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Conduct gap analysis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Identify stakeholders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Consider *policy changes; *business processes; and *guidance / tools / technology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Alignment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Revise policy, if needed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Revise business processes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Create tools and technology to support business process changes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Create new guidance materials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Implementation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Communication and training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Identify audiences and mediums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Develop messages</a:t>
            </a:r>
          </a:p>
          <a:p>
            <a:pPr marL="682625" lvl="1" indent="-231775">
              <a:buFont typeface="Arial" panose="020B0604020202020204" pitchFamily="34" charset="0"/>
              <a:buChar char="•"/>
            </a:pPr>
            <a:r>
              <a:rPr lang="en-US" dirty="0" smtClean="0"/>
              <a:t>Offer presentations, trainings, workshops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Control Monitoring</a:t>
            </a:r>
          </a:p>
          <a:p>
            <a:pPr marL="682625" lvl="1" indent="-219075">
              <a:buFont typeface="Arial" panose="020B0604020202020204" pitchFamily="34" charset="0"/>
              <a:buChar char="•"/>
            </a:pPr>
            <a:r>
              <a:rPr lang="en-US" dirty="0" smtClean="0"/>
              <a:t>Testing</a:t>
            </a:r>
          </a:p>
          <a:p>
            <a:pPr marL="682625" lvl="1" indent="-219075">
              <a:buFont typeface="Arial" panose="020B0604020202020204" pitchFamily="34" charset="0"/>
              <a:buChar char="•"/>
            </a:pPr>
            <a:r>
              <a:rPr lang="en-US" dirty="0" smtClean="0"/>
              <a:t>Ongoing training</a:t>
            </a:r>
          </a:p>
          <a:p>
            <a:pPr marL="682625" lvl="1" indent="-219075">
              <a:buFont typeface="Arial" panose="020B0604020202020204" pitchFamily="34" charset="0"/>
              <a:buChar char="•"/>
            </a:pPr>
            <a:r>
              <a:rPr lang="en-US" dirty="0" smtClean="0"/>
              <a:t>Policy / business processes revisited</a:t>
            </a:r>
          </a:p>
          <a:p>
            <a:pPr marL="682625" lvl="1" indent="-219075">
              <a:buFont typeface="Arial" panose="020B0604020202020204" pitchFamily="34" charset="0"/>
              <a:buChar char="•"/>
            </a:pPr>
            <a:r>
              <a:rPr lang="en-US" dirty="0" smtClean="0"/>
              <a:t>Maintaining internal control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 web page</a:t>
            </a:r>
          </a:p>
          <a:p>
            <a:pPr marL="635000" lvl="1" indent="-2936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Research homepage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Updates</a:t>
            </a:r>
          </a:p>
          <a:p>
            <a:pPr marL="627063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uwm.edu/officeofresearch/important-updates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00" lvl="1" indent="-2936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link on Office of Research homepage, left navigation bar</a:t>
            </a:r>
          </a:p>
          <a:p>
            <a:pPr marL="627063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http://uwm.edu/officeofresearch/uniform-guidance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lvl="0" indent="-341313">
              <a:lnSpc>
                <a:spcPct val="120000"/>
              </a:lnSpc>
              <a:buFont typeface="Calibri" panose="020F050202020403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docs</a:t>
            </a:r>
          </a:p>
          <a:p>
            <a:pPr marL="633413" lvl="1" indent="-292100">
              <a:lnSpc>
                <a:spcPct val="120000"/>
              </a:lnSpc>
              <a:buFont typeface="Calibri" panose="020F050202020403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Proposal preparation guide (Dec 2014)</a:t>
            </a:r>
          </a:p>
          <a:p>
            <a:pPr marL="633413" lvl="1" indent="-292100">
              <a:lnSpc>
                <a:spcPct val="120000"/>
              </a:lnSpc>
              <a:buFont typeface="Calibri" panose="020F050202020403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Post-award management guide (coming soon)</a:t>
            </a:r>
          </a:p>
          <a:p>
            <a:pPr marL="633413" lvl="1" indent="-292100">
              <a:lnSpc>
                <a:spcPct val="120000"/>
              </a:lnSpc>
              <a:buFont typeface="Calibri" panose="020F050202020403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 guide (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coming soon)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indent="-341313">
              <a:lnSpc>
                <a:spcPct val="120000"/>
              </a:lnSpc>
              <a:buFont typeface="Calibri" panose="020F050202020403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Federal regulations, supplemental materials, and agency-specific guidelines (NSF)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few key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Subawards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clerical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salaries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Computing devices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sharing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749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For UG questions, please email: </a:t>
            </a:r>
          </a:p>
          <a:p>
            <a:pPr marL="16459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u="sng" dirty="0">
              <a:hlinkClick r:id="rId2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hlinkClick r:id="rId2"/>
              </a:rPr>
              <a:t>OR-OSP-UniformGuidance@uwm.edu</a:t>
            </a:r>
            <a:endParaRPr lang="en-US" dirty="0" smtClean="0"/>
          </a:p>
          <a:p>
            <a:pPr marL="16459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50749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general compliance questions, contact me anytime:</a:t>
            </a:r>
          </a:p>
          <a:p>
            <a:pPr marL="16459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Richter</a:t>
            </a: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Compliance Manager</a:t>
            </a: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Mitchell 273</a:t>
            </a: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229-2487</a:t>
            </a:r>
          </a:p>
          <a:p>
            <a:pPr marL="91440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richterm@uwm.edu</a:t>
            </a:r>
            <a:endParaRPr lang="en-US" dirty="0"/>
          </a:p>
          <a:p>
            <a:pPr marL="16459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16459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M.Richter, 1.20.15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1489</TotalTime>
  <Words>370</Words>
  <Application>Microsoft Office PowerPoint</Application>
  <PresentationFormat>Widescreen</PresentationFormat>
  <Paragraphs>88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Retrospect</vt:lpstr>
      <vt:lpstr>Uniform Guidance</vt:lpstr>
      <vt:lpstr>Agenda</vt:lpstr>
      <vt:lpstr>What is the Uniform Guidance (UG)?</vt:lpstr>
      <vt:lpstr>UWM Working Group: How UWM will meet the new federal requirements</vt:lpstr>
      <vt:lpstr>Resources</vt:lpstr>
      <vt:lpstr>A few key changes…</vt:lpstr>
      <vt:lpstr>Questions?</vt:lpstr>
    </vt:vector>
  </TitlesOfParts>
  <Company>UWM Graduate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 Schoenecker</dc:creator>
  <cp:lastModifiedBy>Matthew Stephan Richter</cp:lastModifiedBy>
  <cp:revision>42</cp:revision>
  <dcterms:created xsi:type="dcterms:W3CDTF">2014-07-17T18:13:47Z</dcterms:created>
  <dcterms:modified xsi:type="dcterms:W3CDTF">2015-02-17T19:26:08Z</dcterms:modified>
</cp:coreProperties>
</file>