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0"/>
  </p:notesMasterIdLst>
  <p:sldIdLst>
    <p:sldId id="285" r:id="rId2"/>
    <p:sldId id="28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45" d="100"/>
          <a:sy n="145" d="100"/>
        </p:scale>
        <p:origin x="246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77503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2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1739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2134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6278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65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665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0003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24070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7875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9498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866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34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8489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21771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081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16057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91366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70746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49898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42739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231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2560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37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3099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6902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890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8084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839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uwm.edu/budget/#stories" TargetMode="External"/><Relationship Id="rId7" Type="http://schemas.openxmlformats.org/officeDocument/2006/relationships/hyperlink" Target="https://www.wisconsin.edu/regents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cnews.uwm.edu/" TargetMode="External"/><Relationship Id="rId5" Type="http://schemas.openxmlformats.org/officeDocument/2006/relationships/hyperlink" Target="http://uwm.edu/budget/" TargetMode="External"/><Relationship Id="rId4" Type="http://schemas.openxmlformats.org/officeDocument/2006/relationships/hyperlink" Target="http://maps.legis.wisconsin.gov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22277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What is </a:t>
            </a:r>
            <a:r>
              <a:rPr lang="en-US" dirty="0">
                <a:solidFill>
                  <a:srgbClr val="FFC000"/>
                </a:solidFill>
              </a:rPr>
              <a:t>i</a:t>
            </a:r>
            <a:r>
              <a:rPr lang="en-US" dirty="0" smtClean="0">
                <a:solidFill>
                  <a:srgbClr val="FFC000"/>
                </a:solidFill>
              </a:rPr>
              <a:t>n Store for the UW-System?</a:t>
            </a:r>
            <a:br>
              <a:rPr lang="en-US" dirty="0" smtClean="0">
                <a:solidFill>
                  <a:srgbClr val="FFC000"/>
                </a:solidFill>
              </a:rPr>
            </a:br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5350"/>
            <a:ext cx="8229600" cy="3649499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provides an introduction to the issues for the University System as of Feb. 7, 2015 </a:t>
            </a:r>
            <a:r>
              <a:rPr lang="en-US" sz="2000" dirty="0" smtClean="0">
                <a:solidFill>
                  <a:srgbClr val="FFC000"/>
                </a:solidFill>
              </a:rPr>
              <a:t>(our thanks to the UW-Madison TAA for creating the original </a:t>
            </a:r>
            <a:r>
              <a:rPr lang="en-US" sz="2000" dirty="0" err="1" smtClean="0">
                <a:solidFill>
                  <a:srgbClr val="FFC000"/>
                </a:solidFill>
              </a:rPr>
              <a:t>ppt</a:t>
            </a:r>
            <a:r>
              <a:rPr lang="en-US" sz="2000" dirty="0" smtClean="0">
                <a:solidFill>
                  <a:srgbClr val="FFC000"/>
                </a:solidFill>
              </a:rPr>
              <a:t> file, which we adapted this one from). </a:t>
            </a:r>
          </a:p>
          <a:p>
            <a:r>
              <a:rPr lang="en-US" dirty="0" smtClean="0"/>
              <a:t>The information comes from the Governor’s budget proposal for UW-System, and describes the process of decision making this spring.  </a:t>
            </a:r>
          </a:p>
          <a:p>
            <a:r>
              <a:rPr lang="en-US" i="1" dirty="0" smtClean="0"/>
              <a:t>Check back for updates as we get them.</a:t>
            </a:r>
            <a:r>
              <a:rPr lang="en-US" dirty="0" smtClean="0"/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Proposed Budget (</a:t>
            </a:r>
            <a:r>
              <a:rPr lang="en" dirty="0" smtClean="0">
                <a:solidFill>
                  <a:srgbClr val="FFFFFF"/>
                </a:solidFill>
              </a:rPr>
              <a:t>UW-System):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buFont typeface="Arial"/>
              <a:buChar char="●"/>
            </a:pPr>
            <a:r>
              <a:rPr lang="en" sz="1400" b="1" dirty="0">
                <a:solidFill>
                  <a:srgbClr val="FFC000"/>
                </a:solidFill>
              </a:rPr>
              <a:t>$300 million </a:t>
            </a:r>
            <a:r>
              <a:rPr lang="en" sz="1400" b="1" dirty="0" smtClean="0">
                <a:solidFill>
                  <a:srgbClr val="FFC000"/>
                </a:solidFill>
              </a:rPr>
              <a:t>in cuts </a:t>
            </a:r>
            <a:r>
              <a:rPr lang="en" sz="1400" dirty="0"/>
              <a:t>to </a:t>
            </a:r>
            <a:r>
              <a:rPr lang="en" sz="1400" dirty="0" smtClean="0"/>
              <a:t>UW-System; </a:t>
            </a:r>
            <a:r>
              <a:rPr lang="en" sz="1400" b="1" dirty="0" smtClean="0">
                <a:solidFill>
                  <a:srgbClr val="FFFFFF"/>
                </a:solidFill>
              </a:rPr>
              <a:t>translates </a:t>
            </a:r>
            <a:r>
              <a:rPr lang="en" sz="1400" b="1" dirty="0">
                <a:solidFill>
                  <a:srgbClr val="FFFFFF"/>
                </a:solidFill>
              </a:rPr>
              <a:t>to a </a:t>
            </a:r>
            <a:r>
              <a:rPr lang="en" sz="1400" b="1" dirty="0">
                <a:solidFill>
                  <a:srgbClr val="FFC000"/>
                </a:solidFill>
              </a:rPr>
              <a:t>$</a:t>
            </a:r>
            <a:r>
              <a:rPr lang="en" sz="1400" b="1" dirty="0" smtClean="0">
                <a:solidFill>
                  <a:srgbClr val="FFC000"/>
                </a:solidFill>
              </a:rPr>
              <a:t>40.8 </a:t>
            </a:r>
            <a:r>
              <a:rPr lang="en" sz="1400" b="1" dirty="0">
                <a:solidFill>
                  <a:srgbClr val="FFC000"/>
                </a:solidFill>
              </a:rPr>
              <a:t>million UW-Milwaukee cut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﻿Effective July 1, 2016, </a:t>
            </a:r>
            <a:r>
              <a:rPr lang="en" sz="1400" b="1" dirty="0">
                <a:solidFill>
                  <a:srgbClr val="FFC000"/>
                </a:solidFill>
              </a:rPr>
              <a:t>create the new public authority</a:t>
            </a:r>
            <a:r>
              <a:rPr lang="en" sz="1400" dirty="0"/>
              <a:t> for the </a:t>
            </a:r>
            <a:r>
              <a:rPr lang="en" sz="1400" dirty="0" smtClean="0"/>
              <a:t>System </a:t>
            </a:r>
            <a:r>
              <a:rPr lang="en" sz="1400" dirty="0"/>
              <a:t>that has greater independence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Transfer all assets, </a:t>
            </a:r>
            <a:r>
              <a:rPr lang="en" sz="1400" dirty="0" smtClean="0"/>
              <a:t>liabilities, </a:t>
            </a:r>
            <a:r>
              <a:rPr lang="en" sz="1400" dirty="0"/>
              <a:t>and employees to the </a:t>
            </a:r>
            <a:r>
              <a:rPr lang="en" sz="1400" b="1" dirty="0">
                <a:solidFill>
                  <a:srgbClr val="FFC000"/>
                </a:solidFill>
              </a:rPr>
              <a:t>public authority</a:t>
            </a:r>
          </a:p>
          <a:p>
            <a:pPr marL="457200" lvl="0" indent="-317500">
              <a:buFont typeface="Arial"/>
              <a:buChar char="●"/>
            </a:pPr>
            <a:r>
              <a:rPr lang="en-US" sz="1400" dirty="0"/>
              <a:t>As is the case currently, the public authority will </a:t>
            </a:r>
            <a:r>
              <a:rPr lang="en-US" sz="1400" b="1" dirty="0">
                <a:solidFill>
                  <a:srgbClr val="FFC000"/>
                </a:solidFill>
              </a:rPr>
              <a:t>control tuition rates</a:t>
            </a:r>
            <a:r>
              <a:rPr lang="en-US" sz="1400" dirty="0"/>
              <a:t> after the proposed legislative freeze for the 2015-2017 biennium expires, beginning with the 2017-18 school year.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 smtClean="0"/>
              <a:t>Provide </a:t>
            </a:r>
            <a:r>
              <a:rPr lang="en" sz="1400" dirty="0"/>
              <a:t>the public authority with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>
                <a:solidFill>
                  <a:srgbClr val="FFC000"/>
                </a:solidFill>
              </a:rPr>
              <a:t>control over </a:t>
            </a:r>
            <a:r>
              <a:rPr lang="en" sz="1400" b="1" dirty="0" smtClean="0">
                <a:solidFill>
                  <a:srgbClr val="FFC000"/>
                </a:solidFill>
              </a:rPr>
              <a:t>managing </a:t>
            </a:r>
            <a:r>
              <a:rPr lang="en" sz="1400" b="1" dirty="0">
                <a:solidFill>
                  <a:srgbClr val="FFC000"/>
                </a:solidFill>
              </a:rPr>
              <a:t>construction projects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that are built with non-general fund supported borrowing</a:t>
            </a:r>
          </a:p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Proposed Budget (</a:t>
            </a:r>
            <a:r>
              <a:rPr lang="en" dirty="0" smtClean="0">
                <a:solidFill>
                  <a:srgbClr val="FFFFFF"/>
                </a:solidFill>
              </a:rPr>
              <a:t>UW-System):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buFont typeface="Arial"/>
              <a:buChar char="●"/>
            </a:pPr>
            <a:r>
              <a:rPr lang="en" sz="1400" b="1" dirty="0">
                <a:solidFill>
                  <a:srgbClr val="FFC000"/>
                </a:solidFill>
              </a:rPr>
              <a:t>$300 million </a:t>
            </a:r>
            <a:r>
              <a:rPr lang="en" sz="1400" b="1" dirty="0" smtClean="0">
                <a:solidFill>
                  <a:srgbClr val="FFC000"/>
                </a:solidFill>
              </a:rPr>
              <a:t>in cuts </a:t>
            </a:r>
            <a:r>
              <a:rPr lang="en" sz="1400" dirty="0"/>
              <a:t>to </a:t>
            </a:r>
            <a:r>
              <a:rPr lang="en" sz="1400" dirty="0" smtClean="0"/>
              <a:t>UW-System; </a:t>
            </a:r>
            <a:r>
              <a:rPr lang="en" sz="1400" b="1" dirty="0" smtClean="0">
                <a:solidFill>
                  <a:srgbClr val="FFFFFF"/>
                </a:solidFill>
              </a:rPr>
              <a:t>translates </a:t>
            </a:r>
            <a:r>
              <a:rPr lang="en" sz="1400" b="1" dirty="0">
                <a:solidFill>
                  <a:srgbClr val="FFFFFF"/>
                </a:solidFill>
              </a:rPr>
              <a:t>to a </a:t>
            </a:r>
            <a:r>
              <a:rPr lang="en" sz="1400" b="1" dirty="0">
                <a:solidFill>
                  <a:srgbClr val="FFC000"/>
                </a:solidFill>
              </a:rPr>
              <a:t>$</a:t>
            </a:r>
            <a:r>
              <a:rPr lang="en" sz="1400" b="1" dirty="0" smtClean="0">
                <a:solidFill>
                  <a:srgbClr val="FFC000"/>
                </a:solidFill>
              </a:rPr>
              <a:t>40.8 </a:t>
            </a:r>
            <a:r>
              <a:rPr lang="en" sz="1400" b="1" dirty="0">
                <a:solidFill>
                  <a:srgbClr val="FFC000"/>
                </a:solidFill>
              </a:rPr>
              <a:t>million UW-Milwaukee cut 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﻿Effective July 1, 2016, </a:t>
            </a:r>
            <a:r>
              <a:rPr lang="en" sz="1400" b="1" dirty="0">
                <a:solidFill>
                  <a:srgbClr val="FFC000"/>
                </a:solidFill>
              </a:rPr>
              <a:t>create the new public authority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for the </a:t>
            </a:r>
            <a:r>
              <a:rPr lang="en" sz="1400" dirty="0" smtClean="0"/>
              <a:t>System </a:t>
            </a:r>
            <a:r>
              <a:rPr lang="en" sz="1400" dirty="0"/>
              <a:t>that has greater independence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Transfer all assets, </a:t>
            </a:r>
            <a:r>
              <a:rPr lang="en" sz="1400" dirty="0" smtClean="0"/>
              <a:t>liabilities, </a:t>
            </a:r>
            <a:r>
              <a:rPr lang="en" sz="1400" dirty="0"/>
              <a:t>and employees to the </a:t>
            </a:r>
            <a:r>
              <a:rPr lang="en" sz="1400" b="1" dirty="0">
                <a:solidFill>
                  <a:srgbClr val="FFC000"/>
                </a:solidFill>
              </a:rPr>
              <a:t>public authority</a:t>
            </a:r>
          </a:p>
          <a:p>
            <a:pPr marL="457200" lvl="0" indent="-317500">
              <a:buFont typeface="Arial"/>
              <a:buChar char="●"/>
            </a:pPr>
            <a:r>
              <a:rPr lang="en-US" sz="1400" dirty="0"/>
              <a:t>As is the case currently, the public authority will </a:t>
            </a:r>
            <a:r>
              <a:rPr lang="en-US" sz="1400" b="1" dirty="0">
                <a:solidFill>
                  <a:srgbClr val="FFC000"/>
                </a:solidFill>
              </a:rPr>
              <a:t>control tuition rates</a:t>
            </a:r>
            <a:r>
              <a:rPr lang="en-US" sz="1400" dirty="0"/>
              <a:t> after the proposed legislative freeze for the 2015-2017 biennium expires, beginning with the 2017-18 school year.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 smtClean="0"/>
              <a:t>Provide </a:t>
            </a:r>
            <a:r>
              <a:rPr lang="en" sz="1400" dirty="0"/>
              <a:t>the public authority with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>
                <a:solidFill>
                  <a:srgbClr val="FFC000"/>
                </a:solidFill>
              </a:rPr>
              <a:t>control over </a:t>
            </a:r>
            <a:r>
              <a:rPr lang="en" sz="1400" b="1" dirty="0" smtClean="0">
                <a:solidFill>
                  <a:srgbClr val="FFC000"/>
                </a:solidFill>
              </a:rPr>
              <a:t>managing </a:t>
            </a:r>
            <a:r>
              <a:rPr lang="en" sz="1400" b="1" dirty="0">
                <a:solidFill>
                  <a:srgbClr val="FFC000"/>
                </a:solidFill>
              </a:rPr>
              <a:t>construction projects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that are built with non-general fund supported borrowing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Provide public authority with ability to </a:t>
            </a:r>
            <a:r>
              <a:rPr lang="en" sz="1400" b="1" dirty="0">
                <a:solidFill>
                  <a:srgbClr val="FFC000"/>
                </a:solidFill>
              </a:rPr>
              <a:t>issue bonds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dirty="0"/>
              <a:t>for construction projects that are not paid for by “public debt” </a:t>
            </a:r>
          </a:p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81000" y="-1714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Proposed Budget (</a:t>
            </a:r>
            <a:r>
              <a:rPr lang="en" dirty="0" smtClean="0">
                <a:solidFill>
                  <a:srgbClr val="FFFFFF"/>
                </a:solidFill>
              </a:rPr>
              <a:t>UW-System):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718588"/>
            <a:ext cx="8229600" cy="419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buFont typeface="Arial"/>
              <a:buChar char="●"/>
            </a:pPr>
            <a:r>
              <a:rPr lang="en" sz="1400" b="1" dirty="0">
                <a:solidFill>
                  <a:srgbClr val="FFC000"/>
                </a:solidFill>
              </a:rPr>
              <a:t>$300 million </a:t>
            </a:r>
            <a:r>
              <a:rPr lang="en" sz="1400" b="1" dirty="0" smtClean="0">
                <a:solidFill>
                  <a:srgbClr val="FFC000"/>
                </a:solidFill>
              </a:rPr>
              <a:t>in cuts </a:t>
            </a:r>
            <a:r>
              <a:rPr lang="en" sz="1400" dirty="0"/>
              <a:t>to </a:t>
            </a:r>
            <a:r>
              <a:rPr lang="en" sz="1400" dirty="0" smtClean="0"/>
              <a:t>UW-System; </a:t>
            </a:r>
            <a:r>
              <a:rPr lang="en" sz="1400" b="1" dirty="0" smtClean="0">
                <a:solidFill>
                  <a:srgbClr val="FFFFFF"/>
                </a:solidFill>
              </a:rPr>
              <a:t>translates </a:t>
            </a:r>
            <a:r>
              <a:rPr lang="en" sz="1400" b="1" dirty="0">
                <a:solidFill>
                  <a:srgbClr val="FFFFFF"/>
                </a:solidFill>
              </a:rPr>
              <a:t>to a </a:t>
            </a:r>
            <a:r>
              <a:rPr lang="en" sz="1400" b="1" dirty="0">
                <a:solidFill>
                  <a:srgbClr val="FFC000"/>
                </a:solidFill>
              </a:rPr>
              <a:t>$</a:t>
            </a:r>
            <a:r>
              <a:rPr lang="en" sz="1400" b="1" dirty="0" smtClean="0">
                <a:solidFill>
                  <a:srgbClr val="FFC000"/>
                </a:solidFill>
              </a:rPr>
              <a:t>40.8 </a:t>
            </a:r>
            <a:r>
              <a:rPr lang="en" sz="1400" b="1" dirty="0">
                <a:solidFill>
                  <a:srgbClr val="FFC000"/>
                </a:solidFill>
              </a:rPr>
              <a:t>million UW-Milwaukee cut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﻿Effective July 1, 2016, </a:t>
            </a:r>
            <a:r>
              <a:rPr lang="en" sz="1400" b="1" dirty="0">
                <a:solidFill>
                  <a:srgbClr val="FFC000"/>
                </a:solidFill>
              </a:rPr>
              <a:t>create the new public authority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for the </a:t>
            </a:r>
            <a:r>
              <a:rPr lang="en" sz="1400" dirty="0" smtClean="0"/>
              <a:t>System </a:t>
            </a:r>
            <a:r>
              <a:rPr lang="en" sz="1400" dirty="0"/>
              <a:t>that has greater independence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Transfer all assets, </a:t>
            </a:r>
            <a:r>
              <a:rPr lang="en" sz="1400" dirty="0" smtClean="0"/>
              <a:t>liabilities, </a:t>
            </a:r>
            <a:r>
              <a:rPr lang="en" sz="1400" dirty="0"/>
              <a:t>and employees to the </a:t>
            </a:r>
            <a:r>
              <a:rPr lang="en" sz="1400" b="1" dirty="0">
                <a:solidFill>
                  <a:srgbClr val="FFC000"/>
                </a:solidFill>
              </a:rPr>
              <a:t>public authority</a:t>
            </a:r>
          </a:p>
          <a:p>
            <a:pPr marL="457200" lvl="0" indent="-317500">
              <a:buFont typeface="Arial"/>
              <a:buChar char="●"/>
            </a:pPr>
            <a:r>
              <a:rPr lang="en-US" sz="1400" dirty="0"/>
              <a:t>As is the case currently, the public authority will </a:t>
            </a:r>
            <a:r>
              <a:rPr lang="en-US" sz="1400" b="1" dirty="0">
                <a:solidFill>
                  <a:srgbClr val="FFC000"/>
                </a:solidFill>
              </a:rPr>
              <a:t>control tuition rates</a:t>
            </a:r>
            <a:r>
              <a:rPr lang="en-US" sz="1400" dirty="0"/>
              <a:t> after the proposed legislative freeze for the 2015-2017 biennium expires, beginning with the 2017-18 school year.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 smtClean="0"/>
              <a:t>Continues </a:t>
            </a:r>
            <a:r>
              <a:rPr lang="en" sz="1400" dirty="0"/>
              <a:t>tuition freeze for in-state undergraduate tuition until 2017; </a:t>
            </a:r>
            <a:r>
              <a:rPr lang="en" sz="1400" b="1" dirty="0">
                <a:solidFill>
                  <a:srgbClr val="FFC000"/>
                </a:solidFill>
              </a:rPr>
              <a:t>out-of-state tuition</a:t>
            </a:r>
            <a:r>
              <a:rPr lang="en" sz="1400" dirty="0"/>
              <a:t> could </a:t>
            </a:r>
            <a:r>
              <a:rPr lang="en" sz="1400" dirty="0" smtClean="0"/>
              <a:t>be </a:t>
            </a:r>
            <a:r>
              <a:rPr lang="en" sz="1400" dirty="0"/>
              <a:t>raised to offset cuts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Provide the public authority with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>
                <a:solidFill>
                  <a:srgbClr val="FFC000"/>
                </a:solidFill>
              </a:rPr>
              <a:t>control over bidding and managing construction projects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that are built with non-general fund supported borrowing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Provide public authority with ability to </a:t>
            </a:r>
            <a:r>
              <a:rPr lang="en" sz="1400" b="1" dirty="0">
                <a:solidFill>
                  <a:srgbClr val="FFC000"/>
                </a:solidFill>
              </a:rPr>
              <a:t>issue bonds </a:t>
            </a:r>
            <a:r>
              <a:rPr lang="en" sz="1400" dirty="0"/>
              <a:t>for construction projects that are not paid for by “public debt” 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Provide the public authority with</a:t>
            </a:r>
            <a:r>
              <a:rPr lang="en" sz="1400" b="1" dirty="0">
                <a:solidFill>
                  <a:srgbClr val="FF0000"/>
                </a:solidFill>
              </a:rPr>
              <a:t> </a:t>
            </a:r>
            <a:r>
              <a:rPr lang="en" sz="1400" b="1" dirty="0">
                <a:solidFill>
                  <a:srgbClr val="FFC000"/>
                </a:solidFill>
              </a:rPr>
              <a:t>control over revenues and interest earnings related to certain auxiliaries operations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earned by the authority, </a:t>
            </a:r>
            <a:r>
              <a:rPr lang="en" sz="1400" dirty="0" smtClean="0"/>
              <a:t>including discretion to deposit </a:t>
            </a:r>
            <a:r>
              <a:rPr lang="en" sz="1400" dirty="0"/>
              <a:t>net cash balances, except for gift and grant funds, in the local government investment </a:t>
            </a:r>
            <a:r>
              <a:rPr lang="en" sz="1400" dirty="0" smtClean="0"/>
              <a:t>pool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 smtClean="0"/>
              <a:t>Provide the public authority with </a:t>
            </a:r>
            <a:r>
              <a:rPr lang="en" sz="1400" b="1" dirty="0" smtClean="0">
                <a:solidFill>
                  <a:srgbClr val="FFC000"/>
                </a:solidFill>
              </a:rPr>
              <a:t>control over all procurement , printing , and fleet policies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 smtClean="0">
                <a:solidFill>
                  <a:schemeClr val="bg1"/>
                </a:solidFill>
              </a:rPr>
              <a:t>Provide the public authority with </a:t>
            </a:r>
            <a:r>
              <a:rPr lang="en" sz="1400" b="1" dirty="0" smtClean="0">
                <a:solidFill>
                  <a:srgbClr val="FFC000"/>
                </a:solidFill>
              </a:rPr>
              <a:t>full control over approving pay plans </a:t>
            </a:r>
            <a:r>
              <a:rPr lang="en" sz="1400" dirty="0" smtClean="0">
                <a:solidFill>
                  <a:schemeClr val="bg1"/>
                </a:solidFill>
              </a:rPr>
              <a:t>(no State OSER/JCOER oversight).  However, t</a:t>
            </a:r>
            <a:r>
              <a:rPr lang="en-US" sz="1400" dirty="0" smtClean="0">
                <a:solidFill>
                  <a:schemeClr val="bg1"/>
                </a:solidFill>
              </a:rPr>
              <a:t>he</a:t>
            </a:r>
            <a:r>
              <a:rPr lang="en" sz="1400" dirty="0" smtClean="0">
                <a:solidFill>
                  <a:schemeClr val="bg1"/>
                </a:solidFill>
              </a:rPr>
              <a:t> public authority would also be removed from t</a:t>
            </a:r>
            <a:r>
              <a:rPr lang="en-US" sz="1400" dirty="0" smtClean="0">
                <a:solidFill>
                  <a:schemeClr val="bg1"/>
                </a:solidFill>
              </a:rPr>
              <a:t>he</a:t>
            </a:r>
            <a:r>
              <a:rPr lang="en" sz="1400" dirty="0" smtClean="0">
                <a:solidFill>
                  <a:schemeClr val="bg1"/>
                </a:solidFill>
              </a:rPr>
              <a:t> State Compensation Reserve, which would likely have additional budgetary impacts.  </a:t>
            </a:r>
            <a:endParaRPr lang="en" sz="1400" dirty="0">
              <a:solidFill>
                <a:schemeClr val="bg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400" dirty="0"/>
          </a:p>
          <a:p>
            <a:pPr lvl="0" rtl="0">
              <a:spcBef>
                <a:spcPts val="0"/>
              </a:spcBef>
              <a:buClr>
                <a:srgbClr val="000000"/>
              </a:buClr>
              <a:buNone/>
            </a:pPr>
            <a:endParaRPr sz="1400" dirty="0"/>
          </a:p>
          <a:p>
            <a:pPr lvl="0" rtl="0">
              <a:spcBef>
                <a:spcPts val="0"/>
              </a:spcBef>
              <a:buNone/>
            </a:pPr>
            <a:endParaRPr sz="1400" dirty="0"/>
          </a:p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400"/>
          </a:xfrm>
        </p:spPr>
        <p:txBody>
          <a:bodyPr/>
          <a:lstStyle/>
          <a:p>
            <a:pPr algn="ctr"/>
            <a:r>
              <a:rPr lang="en-US" dirty="0" smtClean="0"/>
              <a:t>Restructuring the UW-System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52400" y="-95250"/>
            <a:ext cx="88392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dirty="0"/>
              <a:t>S</a:t>
            </a:r>
            <a:r>
              <a:rPr lang="en" sz="1800" dirty="0" smtClean="0"/>
              <a:t>truck (originally) WI Idea/Search for truth </a:t>
            </a:r>
            <a:r>
              <a:rPr lang="en" sz="1800" dirty="0"/>
              <a:t>from System </a:t>
            </a:r>
            <a:r>
              <a:rPr lang="en" sz="1800" dirty="0" smtClean="0"/>
              <a:t>mission (now restored)</a:t>
            </a:r>
            <a:endParaRPr lang="en" sz="1800" dirty="0"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892249"/>
            <a:ext cx="7620000" cy="4099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/>
          <p:nvPr/>
        </p:nvSpPr>
        <p:spPr>
          <a:xfrm>
            <a:off x="1002650" y="3398625"/>
            <a:ext cx="7304999" cy="14453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04800" y="-1714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en" sz="2800" dirty="0">
                <a:solidFill>
                  <a:srgbClr val="FFFFFF"/>
                </a:solidFill>
              </a:rPr>
              <a:t>Budget Eliminates State Law Protections of:</a:t>
            </a:r>
            <a:endParaRPr lang="en" dirty="0"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2749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800" dirty="0"/>
              <a:t>Budget Eliminates </a:t>
            </a:r>
            <a:r>
              <a:rPr lang="en" sz="2800" dirty="0" smtClean="0"/>
              <a:t>State Law Protections </a:t>
            </a:r>
            <a:r>
              <a:rPr lang="en" sz="2800" dirty="0"/>
              <a:t>of: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68775" y="950574"/>
            <a:ext cx="8320800" cy="35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 </a:t>
            </a:r>
            <a:r>
              <a:rPr lang="en" sz="2400" b="1" dirty="0" smtClean="0">
                <a:solidFill>
                  <a:srgbClr val="FFC000"/>
                </a:solidFill>
              </a:rPr>
              <a:t>tenure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 smtClean="0">
                <a:solidFill>
                  <a:srgbClr val="FFC000"/>
                </a:solidFill>
              </a:rPr>
              <a:t>Faculty/Staff/Student Shared Governance</a:t>
            </a:r>
            <a:endParaRPr lang="en" sz="2400" b="1" dirty="0">
              <a:solidFill>
                <a:srgbClr val="FFC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400" b="1" dirty="0">
              <a:solidFill>
                <a:srgbClr val="FF0000"/>
              </a:solidFill>
            </a:endParaRP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749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2800" dirty="0"/>
              <a:t>Budget Eliminates State Law Protections of: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468775" y="950575"/>
            <a:ext cx="8320800" cy="35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 </a:t>
            </a:r>
            <a:r>
              <a:rPr lang="en" sz="2400" b="1" dirty="0" smtClean="0">
                <a:solidFill>
                  <a:srgbClr val="FFC000"/>
                </a:solidFill>
              </a:rPr>
              <a:t>tenure</a:t>
            </a:r>
          </a:p>
          <a:p>
            <a:pPr marL="457200" lvl="0" indent="-381000"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Faculty/Staff/Student Shared </a:t>
            </a:r>
            <a:r>
              <a:rPr lang="en" sz="2400" b="1" dirty="0" smtClean="0">
                <a:solidFill>
                  <a:srgbClr val="FFC000"/>
                </a:solidFill>
              </a:rPr>
              <a:t>Governance</a:t>
            </a:r>
            <a:endParaRPr lang="en" sz="2400" b="1" dirty="0">
              <a:solidFill>
                <a:srgbClr val="FFC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Accumulation of sick leave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FF0000"/>
              </a:solidFill>
            </a:endParaRP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2749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2800" dirty="0">
                <a:solidFill>
                  <a:srgbClr val="FFFFFF"/>
                </a:solidFill>
              </a:rPr>
              <a:t>Budget Eliminates State Law Protections of:</a:t>
            </a:r>
            <a:endParaRPr lang="en" dirty="0"/>
          </a:p>
        </p:txBody>
      </p:sp>
      <p:sp>
        <p:nvSpPr>
          <p:cNvPr id="136" name="Shape 136"/>
          <p:cNvSpPr txBox="1"/>
          <p:nvPr/>
        </p:nvSpPr>
        <p:spPr>
          <a:xfrm>
            <a:off x="468775" y="950575"/>
            <a:ext cx="8320800" cy="35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 tenure</a:t>
            </a:r>
          </a:p>
          <a:p>
            <a:pPr marL="457200" lvl="0" indent="-381000"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Faculty/Staff/Student Shared </a:t>
            </a:r>
            <a:r>
              <a:rPr lang="en" sz="2400" b="1" dirty="0" smtClean="0">
                <a:solidFill>
                  <a:srgbClr val="FFC000"/>
                </a:solidFill>
              </a:rPr>
              <a:t>Governance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 smtClean="0">
                <a:solidFill>
                  <a:srgbClr val="FFC000"/>
                </a:solidFill>
              </a:rPr>
              <a:t>Accumulation </a:t>
            </a:r>
            <a:r>
              <a:rPr lang="en" sz="2400" b="1" dirty="0">
                <a:solidFill>
                  <a:srgbClr val="FFC000"/>
                </a:solidFill>
              </a:rPr>
              <a:t>of sick leave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Graduate student financial aid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FF0000"/>
              </a:solidFill>
            </a:endParaRP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749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2800" dirty="0">
                <a:solidFill>
                  <a:srgbClr val="FFFFFF"/>
                </a:solidFill>
              </a:rPr>
              <a:t>Budget Eliminates State Law Protections of:</a:t>
            </a:r>
            <a:endParaRPr lang="en" dirty="0"/>
          </a:p>
        </p:txBody>
      </p:sp>
      <p:sp>
        <p:nvSpPr>
          <p:cNvPr id="143" name="Shape 143"/>
          <p:cNvSpPr txBox="1"/>
          <p:nvPr/>
        </p:nvSpPr>
        <p:spPr>
          <a:xfrm>
            <a:off x="468775" y="950575"/>
            <a:ext cx="8320800" cy="35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 tenure</a:t>
            </a:r>
          </a:p>
          <a:p>
            <a:pPr marL="457200" lvl="0" indent="-381000"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Faculty/Staff/Student Shared </a:t>
            </a:r>
            <a:r>
              <a:rPr lang="en" sz="2400" b="1" dirty="0" smtClean="0">
                <a:solidFill>
                  <a:srgbClr val="FFC000"/>
                </a:solidFill>
              </a:rPr>
              <a:t>Governance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 smtClean="0">
                <a:solidFill>
                  <a:srgbClr val="FFC000"/>
                </a:solidFill>
              </a:rPr>
              <a:t>Accumulation </a:t>
            </a:r>
            <a:r>
              <a:rPr lang="en" sz="2400" b="1" dirty="0">
                <a:solidFill>
                  <a:srgbClr val="FFC000"/>
                </a:solidFill>
              </a:rPr>
              <a:t>of sick leave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Graduate student financial aid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Specified education programs and studies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FF0000"/>
              </a:solidFill>
            </a:endParaRP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Two Proposals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Massive Budget Cut:  $300 million</a:t>
            </a:r>
          </a:p>
          <a:p>
            <a:endParaRPr lang="en-US" dirty="0" smtClean="0"/>
          </a:p>
          <a:p>
            <a:r>
              <a:rPr lang="en-US" dirty="0" smtClean="0"/>
              <a:t>Restructuring the University System as a “Public Authority”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2749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2800" dirty="0">
                <a:solidFill>
                  <a:srgbClr val="FFFFFF"/>
                </a:solidFill>
              </a:rPr>
              <a:t>Budget Eliminates State Law Protections of:</a:t>
            </a:r>
            <a:endParaRPr lang="en" dirty="0"/>
          </a:p>
        </p:txBody>
      </p:sp>
      <p:sp>
        <p:nvSpPr>
          <p:cNvPr id="150" name="Shape 150"/>
          <p:cNvSpPr txBox="1"/>
          <p:nvPr/>
        </p:nvSpPr>
        <p:spPr>
          <a:xfrm>
            <a:off x="468775" y="950575"/>
            <a:ext cx="8320800" cy="35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 tenure</a:t>
            </a:r>
          </a:p>
          <a:p>
            <a:pPr marL="457200" lvl="0" indent="-381000"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Faculty/Staff/Student Shared Governance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 smtClean="0">
                <a:solidFill>
                  <a:srgbClr val="FFC000"/>
                </a:solidFill>
              </a:rPr>
              <a:t>Accumulation </a:t>
            </a:r>
            <a:r>
              <a:rPr lang="en" sz="2400" b="1" dirty="0">
                <a:solidFill>
                  <a:srgbClr val="FFC000"/>
                </a:solidFill>
              </a:rPr>
              <a:t>of sick leave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Graduate student financial aid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Specified education programs and studies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Recruitment programs for minority and disadvantaged students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FF0000"/>
              </a:solidFill>
            </a:endParaRP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749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2800" dirty="0">
                <a:solidFill>
                  <a:srgbClr val="FFFFFF"/>
                </a:solidFill>
              </a:rPr>
              <a:t>Budget Eliminates State Law Protections of:</a:t>
            </a:r>
            <a:endParaRPr lang="en" dirty="0"/>
          </a:p>
        </p:txBody>
      </p:sp>
      <p:sp>
        <p:nvSpPr>
          <p:cNvPr id="157" name="Shape 157"/>
          <p:cNvSpPr txBox="1"/>
          <p:nvPr/>
        </p:nvSpPr>
        <p:spPr>
          <a:xfrm>
            <a:off x="468775" y="950575"/>
            <a:ext cx="8320800" cy="35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 tenure</a:t>
            </a:r>
          </a:p>
          <a:p>
            <a:pPr marL="457200" lvl="0" indent="-381000"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Faculty/Staff/Student Shared Governance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 smtClean="0">
                <a:solidFill>
                  <a:srgbClr val="FFC000"/>
                </a:solidFill>
              </a:rPr>
              <a:t>Accumulation </a:t>
            </a:r>
            <a:r>
              <a:rPr lang="en" sz="2400" b="1" dirty="0">
                <a:solidFill>
                  <a:srgbClr val="FFC000"/>
                </a:solidFill>
              </a:rPr>
              <a:t>of sick leave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Graduate student financial aid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Specified education programs and studies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Recruitment programs for minority and disadvantaged students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Public broadcasting </a:t>
            </a: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FF0000"/>
              </a:solidFill>
            </a:endParaRP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2749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2800" dirty="0">
                <a:solidFill>
                  <a:srgbClr val="FFFFFF"/>
                </a:solidFill>
              </a:rPr>
              <a:t>Budget Eliminates State Law Protections of:</a:t>
            </a:r>
            <a:endParaRPr lang="en" dirty="0"/>
          </a:p>
        </p:txBody>
      </p:sp>
      <p:sp>
        <p:nvSpPr>
          <p:cNvPr id="164" name="Shape 164"/>
          <p:cNvSpPr txBox="1"/>
          <p:nvPr/>
        </p:nvSpPr>
        <p:spPr>
          <a:xfrm>
            <a:off x="468775" y="950575"/>
            <a:ext cx="8320800" cy="3567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 tenure</a:t>
            </a:r>
          </a:p>
          <a:p>
            <a:pPr marL="457200" lvl="0" indent="-381000"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Faculty/Staff/Student Shared Governance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 smtClean="0">
                <a:solidFill>
                  <a:srgbClr val="FFC000"/>
                </a:solidFill>
              </a:rPr>
              <a:t>Accumulation </a:t>
            </a:r>
            <a:r>
              <a:rPr lang="en" sz="2400" b="1" dirty="0">
                <a:solidFill>
                  <a:srgbClr val="FFC000"/>
                </a:solidFill>
              </a:rPr>
              <a:t>of sick leave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Graduate student financial aid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Specified education programs and studies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Recruitment programs for minority and disadvantaged students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Public broadcasting </a:t>
            </a:r>
          </a:p>
          <a:p>
            <a:pPr marL="457200" lvl="0" indent="-3810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400" b="1" dirty="0">
                <a:solidFill>
                  <a:srgbClr val="FFC000"/>
                </a:solidFill>
              </a:rPr>
              <a:t>Orientation information on sexual assault and harassment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1704200" y="792300"/>
            <a:ext cx="5579350" cy="42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60750" y="-3179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C000"/>
                </a:solidFill>
              </a:rPr>
              <a:t>Budget Process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67100" y="651575"/>
            <a:ext cx="8809799" cy="425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executive    legislative committee    legislative        executive</a:t>
            </a:r>
          </a:p>
        </p:txBody>
      </p:sp>
      <p:sp>
        <p:nvSpPr>
          <p:cNvPr id="172" name="Shape 172"/>
          <p:cNvSpPr/>
          <p:nvPr/>
        </p:nvSpPr>
        <p:spPr>
          <a:xfrm>
            <a:off x="371825" y="1463587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State agencies make requests to Gov.</a:t>
            </a:r>
          </a:p>
        </p:txBody>
      </p:sp>
      <p:sp>
        <p:nvSpPr>
          <p:cNvPr id="173" name="Shape 173"/>
          <p:cNvSpPr/>
          <p:nvPr/>
        </p:nvSpPr>
        <p:spPr>
          <a:xfrm>
            <a:off x="299475" y="3219500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Gov. proposes budget</a:t>
            </a:r>
          </a:p>
        </p:txBody>
      </p:sp>
      <p:sp>
        <p:nvSpPr>
          <p:cNvPr id="174" name="Shape 174"/>
          <p:cNvSpPr/>
          <p:nvPr/>
        </p:nvSpPr>
        <p:spPr>
          <a:xfrm>
            <a:off x="2496250" y="1264975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Joint Finance Committee receives budget </a:t>
            </a:r>
          </a:p>
        </p:txBody>
      </p:sp>
      <p:sp>
        <p:nvSpPr>
          <p:cNvPr id="175" name="Shape 175"/>
          <p:cNvSpPr/>
          <p:nvPr/>
        </p:nvSpPr>
        <p:spPr>
          <a:xfrm>
            <a:off x="2496250" y="2604125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Committee holds public hearings </a:t>
            </a:r>
          </a:p>
        </p:txBody>
      </p:sp>
      <p:sp>
        <p:nvSpPr>
          <p:cNvPr id="176" name="Shape 176"/>
          <p:cNvSpPr/>
          <p:nvPr/>
        </p:nvSpPr>
        <p:spPr>
          <a:xfrm>
            <a:off x="2496250" y="3943300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Committee makes changes and votes</a:t>
            </a:r>
          </a:p>
        </p:txBody>
      </p:sp>
      <p:sp>
        <p:nvSpPr>
          <p:cNvPr id="177" name="Shape 177"/>
          <p:cNvSpPr/>
          <p:nvPr/>
        </p:nvSpPr>
        <p:spPr>
          <a:xfrm>
            <a:off x="4849275" y="1264975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Assembly and Senate receive bill, make changes, and exchange</a:t>
            </a:r>
          </a:p>
        </p:txBody>
      </p:sp>
      <p:cxnSp>
        <p:nvCxnSpPr>
          <p:cNvPr id="178" name="Shape 178"/>
          <p:cNvCxnSpPr>
            <a:stCxn id="173" idx="3"/>
          </p:cNvCxnSpPr>
          <p:nvPr/>
        </p:nvCxnSpPr>
        <p:spPr>
          <a:xfrm rot="10800000" flipH="1">
            <a:off x="1536374" y="1562449"/>
            <a:ext cx="872700" cy="2217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9" name="Shape 179"/>
          <p:cNvSpPr/>
          <p:nvPr/>
        </p:nvSpPr>
        <p:spPr>
          <a:xfrm>
            <a:off x="4849275" y="2784350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Conference Committee meets to reconcile two versions hearings </a:t>
            </a:r>
          </a:p>
        </p:txBody>
      </p:sp>
      <p:cxnSp>
        <p:nvCxnSpPr>
          <p:cNvPr id="180" name="Shape 180"/>
          <p:cNvCxnSpPr/>
          <p:nvPr/>
        </p:nvCxnSpPr>
        <p:spPr>
          <a:xfrm rot="10800000" flipH="1">
            <a:off x="3733150" y="1445375"/>
            <a:ext cx="1084800" cy="3247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1" name="Shape 181"/>
          <p:cNvCxnSpPr>
            <a:stCxn id="172" idx="2"/>
            <a:endCxn id="173" idx="0"/>
          </p:cNvCxnSpPr>
          <p:nvPr/>
        </p:nvCxnSpPr>
        <p:spPr>
          <a:xfrm flipH="1">
            <a:off x="917974" y="2583487"/>
            <a:ext cx="72300" cy="63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2" name="Shape 182"/>
          <p:cNvCxnSpPr>
            <a:stCxn id="174" idx="2"/>
          </p:cNvCxnSpPr>
          <p:nvPr/>
        </p:nvCxnSpPr>
        <p:spPr>
          <a:xfrm flipH="1">
            <a:off x="2991399" y="2384874"/>
            <a:ext cx="123300" cy="21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3" name="Shape 183"/>
          <p:cNvCxnSpPr/>
          <p:nvPr/>
        </p:nvCxnSpPr>
        <p:spPr>
          <a:xfrm flipH="1">
            <a:off x="3009450" y="3724025"/>
            <a:ext cx="123299" cy="21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4" name="Shape 184"/>
          <p:cNvSpPr/>
          <p:nvPr/>
        </p:nvSpPr>
        <p:spPr>
          <a:xfrm>
            <a:off x="7005575" y="1184950"/>
            <a:ext cx="1368899" cy="1200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Gov. reviews, vetoes portions, signs into law</a:t>
            </a:r>
          </a:p>
        </p:txBody>
      </p:sp>
      <p:sp>
        <p:nvSpPr>
          <p:cNvPr id="185" name="Shape 185"/>
          <p:cNvSpPr/>
          <p:nvPr/>
        </p:nvSpPr>
        <p:spPr>
          <a:xfrm>
            <a:off x="7005575" y="2744300"/>
            <a:ext cx="1368899" cy="1200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rare cases, legislative branches can override Gov. veto</a:t>
            </a:r>
          </a:p>
        </p:txBody>
      </p:sp>
      <p:cxnSp>
        <p:nvCxnSpPr>
          <p:cNvPr id="186" name="Shape 186"/>
          <p:cNvCxnSpPr/>
          <p:nvPr/>
        </p:nvCxnSpPr>
        <p:spPr>
          <a:xfrm rot="10800000" flipH="1">
            <a:off x="6159175" y="1533150"/>
            <a:ext cx="742200" cy="224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7" name="Shape 187"/>
          <p:cNvCxnSpPr/>
          <p:nvPr/>
        </p:nvCxnSpPr>
        <p:spPr>
          <a:xfrm>
            <a:off x="5436400" y="2429962"/>
            <a:ext cx="52200" cy="30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8" name="Shape 188"/>
          <p:cNvCxnSpPr/>
          <p:nvPr/>
        </p:nvCxnSpPr>
        <p:spPr>
          <a:xfrm>
            <a:off x="7663925" y="2409962"/>
            <a:ext cx="52200" cy="30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160750" y="-31796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C000"/>
                </a:solidFill>
              </a:rPr>
              <a:t>Budget Process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167100" y="651575"/>
            <a:ext cx="8809799" cy="425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executive    legislative committee    legislative        executive</a:t>
            </a:r>
          </a:p>
        </p:txBody>
      </p:sp>
      <p:sp>
        <p:nvSpPr>
          <p:cNvPr id="195" name="Shape 195"/>
          <p:cNvSpPr/>
          <p:nvPr/>
        </p:nvSpPr>
        <p:spPr>
          <a:xfrm>
            <a:off x="371825" y="1463587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State agencies make requests to Gov.</a:t>
            </a:r>
          </a:p>
        </p:txBody>
      </p:sp>
      <p:sp>
        <p:nvSpPr>
          <p:cNvPr id="196" name="Shape 196"/>
          <p:cNvSpPr/>
          <p:nvPr/>
        </p:nvSpPr>
        <p:spPr>
          <a:xfrm>
            <a:off x="299475" y="3219500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Gov. proposes budget</a:t>
            </a:r>
          </a:p>
        </p:txBody>
      </p:sp>
      <p:sp>
        <p:nvSpPr>
          <p:cNvPr id="197" name="Shape 197"/>
          <p:cNvSpPr/>
          <p:nvPr/>
        </p:nvSpPr>
        <p:spPr>
          <a:xfrm>
            <a:off x="2496250" y="1264975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Joint Finance Committee receives budget </a:t>
            </a:r>
          </a:p>
        </p:txBody>
      </p:sp>
      <p:sp>
        <p:nvSpPr>
          <p:cNvPr id="198" name="Shape 198"/>
          <p:cNvSpPr/>
          <p:nvPr/>
        </p:nvSpPr>
        <p:spPr>
          <a:xfrm>
            <a:off x="2496250" y="2604125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Committee holds public hearings </a:t>
            </a:r>
          </a:p>
        </p:txBody>
      </p:sp>
      <p:sp>
        <p:nvSpPr>
          <p:cNvPr id="199" name="Shape 199"/>
          <p:cNvSpPr/>
          <p:nvPr/>
        </p:nvSpPr>
        <p:spPr>
          <a:xfrm>
            <a:off x="2496250" y="3943300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Committee makes changes and votes</a:t>
            </a:r>
          </a:p>
        </p:txBody>
      </p:sp>
      <p:sp>
        <p:nvSpPr>
          <p:cNvPr id="200" name="Shape 200"/>
          <p:cNvSpPr/>
          <p:nvPr/>
        </p:nvSpPr>
        <p:spPr>
          <a:xfrm>
            <a:off x="4849275" y="1264975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Assembly and Senate receive bill, make changes, and exchange</a:t>
            </a:r>
          </a:p>
        </p:txBody>
      </p:sp>
      <p:cxnSp>
        <p:nvCxnSpPr>
          <p:cNvPr id="201" name="Shape 201"/>
          <p:cNvCxnSpPr>
            <a:stCxn id="196" idx="3"/>
          </p:cNvCxnSpPr>
          <p:nvPr/>
        </p:nvCxnSpPr>
        <p:spPr>
          <a:xfrm rot="10800000" flipH="1">
            <a:off x="1536374" y="1562449"/>
            <a:ext cx="872700" cy="2217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2" name="Shape 202"/>
          <p:cNvSpPr/>
          <p:nvPr/>
        </p:nvSpPr>
        <p:spPr>
          <a:xfrm>
            <a:off x="4849275" y="2784350"/>
            <a:ext cx="1236899" cy="1119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Conference Committee meets to reconcile two versions hearings </a:t>
            </a:r>
          </a:p>
        </p:txBody>
      </p:sp>
      <p:cxnSp>
        <p:nvCxnSpPr>
          <p:cNvPr id="203" name="Shape 203"/>
          <p:cNvCxnSpPr/>
          <p:nvPr/>
        </p:nvCxnSpPr>
        <p:spPr>
          <a:xfrm rot="10800000" flipH="1">
            <a:off x="3733150" y="1445375"/>
            <a:ext cx="1084800" cy="3247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4" name="Shape 204"/>
          <p:cNvCxnSpPr>
            <a:stCxn id="195" idx="2"/>
            <a:endCxn id="196" idx="0"/>
          </p:cNvCxnSpPr>
          <p:nvPr/>
        </p:nvCxnSpPr>
        <p:spPr>
          <a:xfrm flipH="1">
            <a:off x="917974" y="2583487"/>
            <a:ext cx="72300" cy="636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5" name="Shape 205"/>
          <p:cNvCxnSpPr>
            <a:stCxn id="197" idx="2"/>
          </p:cNvCxnSpPr>
          <p:nvPr/>
        </p:nvCxnSpPr>
        <p:spPr>
          <a:xfrm flipH="1">
            <a:off x="2991399" y="2384874"/>
            <a:ext cx="123300" cy="21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6" name="Shape 206"/>
          <p:cNvCxnSpPr/>
          <p:nvPr/>
        </p:nvCxnSpPr>
        <p:spPr>
          <a:xfrm flipH="1">
            <a:off x="3009450" y="3724025"/>
            <a:ext cx="123299" cy="21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7" name="Shape 207"/>
          <p:cNvSpPr/>
          <p:nvPr/>
        </p:nvSpPr>
        <p:spPr>
          <a:xfrm>
            <a:off x="7005575" y="1184950"/>
            <a:ext cx="1368899" cy="1200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Gov. reviews, vetoes portions, signs into law</a:t>
            </a:r>
          </a:p>
        </p:txBody>
      </p:sp>
      <p:sp>
        <p:nvSpPr>
          <p:cNvPr id="208" name="Shape 208"/>
          <p:cNvSpPr/>
          <p:nvPr/>
        </p:nvSpPr>
        <p:spPr>
          <a:xfrm>
            <a:off x="7005575" y="2744300"/>
            <a:ext cx="1368899" cy="1200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rare cases, legislative branches can override Gov. veto</a:t>
            </a:r>
          </a:p>
        </p:txBody>
      </p:sp>
      <p:cxnSp>
        <p:nvCxnSpPr>
          <p:cNvPr id="209" name="Shape 209"/>
          <p:cNvCxnSpPr/>
          <p:nvPr/>
        </p:nvCxnSpPr>
        <p:spPr>
          <a:xfrm rot="10800000" flipH="1">
            <a:off x="6159175" y="1533150"/>
            <a:ext cx="742200" cy="2243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0" name="Shape 210"/>
          <p:cNvCxnSpPr/>
          <p:nvPr/>
        </p:nvCxnSpPr>
        <p:spPr>
          <a:xfrm>
            <a:off x="5436400" y="2429962"/>
            <a:ext cx="52200" cy="30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1" name="Shape 211"/>
          <p:cNvCxnSpPr/>
          <p:nvPr/>
        </p:nvCxnSpPr>
        <p:spPr>
          <a:xfrm>
            <a:off x="7663925" y="2409962"/>
            <a:ext cx="52200" cy="30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2" name="Shape 212"/>
          <p:cNvSpPr txBox="1"/>
          <p:nvPr/>
        </p:nvSpPr>
        <p:spPr>
          <a:xfrm>
            <a:off x="6974375" y="1466950"/>
            <a:ext cx="2278799" cy="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2409075" y="1506925"/>
            <a:ext cx="2278799" cy="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>
                <a:solidFill>
                  <a:srgbClr val="FFC000"/>
                </a:solidFill>
              </a:rPr>
              <a:t>Issues to Address</a:t>
            </a:r>
            <a:endParaRPr lang="en" dirty="0">
              <a:solidFill>
                <a:srgbClr val="FFC000"/>
              </a:solidFill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" dirty="0" smtClean="0"/>
              <a:t>Question Public </a:t>
            </a:r>
            <a:r>
              <a:rPr lang="en" dirty="0"/>
              <a:t>Authority</a:t>
            </a:r>
          </a:p>
          <a:p>
            <a:pPr marL="457200" indent="-457200" rtl="0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endParaRPr dirty="0"/>
          </a:p>
          <a:p>
            <a:pPr marL="457200" indent="-457200" rtl="0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" dirty="0" smtClean="0"/>
              <a:t>Question Cuts</a:t>
            </a:r>
            <a:endParaRPr lang="en" dirty="0"/>
          </a:p>
          <a:p>
            <a:pPr rtl="0">
              <a:spcBef>
                <a:spcPts val="0"/>
              </a:spcBef>
              <a:buClr>
                <a:srgbClr val="FFC000"/>
              </a:buClr>
            </a:pPr>
            <a:endParaRPr dirty="0"/>
          </a:p>
          <a:p>
            <a:pPr marL="457200" indent="-457200" rtl="0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" dirty="0" smtClean="0"/>
              <a:t>Question Layoffs</a:t>
            </a:r>
            <a:endParaRPr lang="en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C000"/>
                </a:solidFill>
              </a:rPr>
              <a:t>Who Makes the Decisions?</a:t>
            </a:r>
            <a:endParaRPr lang="en" dirty="0">
              <a:solidFill>
                <a:srgbClr val="FFC000"/>
              </a:solidFill>
            </a:endParaRP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b="1" dirty="0">
                <a:solidFill>
                  <a:srgbClr val="FFC000"/>
                </a:solidFill>
              </a:rPr>
              <a:t>State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Governor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Joint Finance Committee </a:t>
            </a:r>
            <a:endParaRPr lang="en" dirty="0" smtClean="0"/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 smtClean="0"/>
              <a:t>Legislature</a:t>
            </a:r>
            <a:endParaRPr lang="en" dirty="0"/>
          </a:p>
          <a:p>
            <a:pPr marL="457200" lvl="0" indent="0" rtl="0">
              <a:spcBef>
                <a:spcPts val="0"/>
              </a:spcBef>
              <a:buNone/>
            </a:pPr>
            <a:endParaRPr dirty="0"/>
          </a:p>
          <a:p>
            <a:pPr marL="457200" lvl="0" indent="-4191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b="1" dirty="0" smtClean="0">
                <a:solidFill>
                  <a:srgbClr val="FFC000"/>
                </a:solidFill>
              </a:rPr>
              <a:t>UW </a:t>
            </a:r>
            <a:r>
              <a:rPr lang="en" b="1" dirty="0">
                <a:solidFill>
                  <a:srgbClr val="FFC000"/>
                </a:solidFill>
              </a:rPr>
              <a:t>Administration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Chancellor(s)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Regents</a:t>
            </a:r>
          </a:p>
          <a:p>
            <a:pPr marL="914400" lvl="1" indent="-381000" rtl="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 dirty="0"/>
              <a:t>System President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Shape 2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75" y="129775"/>
            <a:ext cx="4294101" cy="4824971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 txBox="1"/>
          <p:nvPr/>
        </p:nvSpPr>
        <p:spPr>
          <a:xfrm>
            <a:off x="5108100" y="259525"/>
            <a:ext cx="3716100" cy="447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Closest Members (geographically):</a:t>
            </a:r>
            <a:endParaRPr lang="en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  <a:p>
            <a:pPr lvl="0"/>
            <a:r>
              <a:rPr lang="en" dirty="0">
                <a:solidFill>
                  <a:srgbClr val="FFFFFF"/>
                </a:solidFill>
              </a:rPr>
              <a:t>Sen. Darling (R)</a:t>
            </a:r>
            <a:br>
              <a:rPr lang="en" dirty="0">
                <a:solidFill>
                  <a:srgbClr val="FFFFFF"/>
                </a:solidFill>
              </a:rPr>
            </a:br>
            <a:r>
              <a:rPr lang="en" dirty="0">
                <a:solidFill>
                  <a:srgbClr val="FFFFFF"/>
                </a:solidFill>
              </a:rPr>
              <a:t>River Hills </a:t>
            </a:r>
          </a:p>
          <a:p>
            <a:pPr rtl="0">
              <a:spcBef>
                <a:spcPts val="0"/>
              </a:spcBef>
              <a:buNone/>
            </a:pPr>
            <a:endParaRPr lang="en" dirty="0">
              <a:solidFill>
                <a:srgbClr val="FFFFFF"/>
              </a:solidFill>
            </a:endParaRPr>
          </a:p>
          <a:p>
            <a:pPr lvl="0"/>
            <a:r>
              <a:rPr lang="en" dirty="0">
                <a:solidFill>
                  <a:srgbClr val="FFFFFF"/>
                </a:solidFill>
              </a:rPr>
              <a:t>Sen. Taylor (D)</a:t>
            </a:r>
          </a:p>
          <a:p>
            <a:pPr lvl="0"/>
            <a:r>
              <a:rPr lang="en" dirty="0" smtClean="0">
                <a:solidFill>
                  <a:srgbClr val="FFFFFF"/>
                </a:solidFill>
              </a:rPr>
              <a:t>Milwaukee</a:t>
            </a:r>
          </a:p>
          <a:p>
            <a:pPr lvl="0"/>
            <a:r>
              <a:rPr lang="en" dirty="0" smtClean="0">
                <a:solidFill>
                  <a:srgbClr val="FFFFFF"/>
                </a:solidFill>
              </a:rPr>
              <a:t>  </a:t>
            </a:r>
            <a:endParaRPr lang="en" dirty="0">
              <a:solidFill>
                <a:srgbClr val="FFFFFF"/>
              </a:solidFill>
            </a:endParaRPr>
          </a:p>
          <a:p>
            <a:pPr lvl="0"/>
            <a:r>
              <a:rPr lang="en" dirty="0">
                <a:solidFill>
                  <a:srgbClr val="FFFFFF"/>
                </a:solidFill>
              </a:rPr>
              <a:t>Rep. Kooyenga (R)</a:t>
            </a:r>
            <a:br>
              <a:rPr lang="en" dirty="0">
                <a:solidFill>
                  <a:srgbClr val="FFFFFF"/>
                </a:solidFill>
              </a:rPr>
            </a:br>
            <a:r>
              <a:rPr lang="en" dirty="0">
                <a:solidFill>
                  <a:srgbClr val="FFFFFF"/>
                </a:solidFill>
              </a:rPr>
              <a:t>Brookfield </a:t>
            </a:r>
          </a:p>
          <a:p>
            <a:pPr rtl="0">
              <a:spcBef>
                <a:spcPts val="0"/>
              </a:spcBef>
              <a:buNone/>
            </a:pPr>
            <a:endParaRPr lang="en" dirty="0" smtClean="0">
              <a:solidFill>
                <a:srgbClr val="FFFFFF"/>
              </a:solidFill>
            </a:endParaRPr>
          </a:p>
          <a:p>
            <a:pPr lvl="0"/>
            <a:r>
              <a:rPr lang="en" dirty="0">
                <a:solidFill>
                  <a:srgbClr val="FFFFFF"/>
                </a:solidFill>
              </a:rPr>
              <a:t>Sen. Vukmir (R) </a:t>
            </a:r>
          </a:p>
          <a:p>
            <a:pPr lvl="0"/>
            <a:r>
              <a:rPr lang="en" dirty="0">
                <a:solidFill>
                  <a:srgbClr val="FFFFFF"/>
                </a:solidFill>
              </a:rPr>
              <a:t>Wauwatosa </a:t>
            </a:r>
          </a:p>
          <a:p>
            <a:pPr rtl="0">
              <a:spcBef>
                <a:spcPts val="0"/>
              </a:spcBef>
              <a:buNone/>
            </a:pPr>
            <a:endParaRPr lang="en" dirty="0" smtClean="0">
              <a:solidFill>
                <a:srgbClr val="FFFFFF"/>
              </a:solidFill>
            </a:endParaRPr>
          </a:p>
          <a:p>
            <a:pPr lvl="0"/>
            <a:r>
              <a:rPr lang="en" dirty="0">
                <a:solidFill>
                  <a:srgbClr val="FFFFFF"/>
                </a:solidFill>
              </a:rPr>
              <a:t>Rep. Taylor (D) </a:t>
            </a:r>
          </a:p>
          <a:p>
            <a:pPr lvl="0"/>
            <a:r>
              <a:rPr lang="en" dirty="0">
                <a:solidFill>
                  <a:srgbClr val="FFFFFF"/>
                </a:solidFill>
              </a:rPr>
              <a:t>Madison</a:t>
            </a:r>
          </a:p>
          <a:p>
            <a:pPr rtl="0">
              <a:spcBef>
                <a:spcPts val="0"/>
              </a:spcBef>
              <a:buNone/>
            </a:pPr>
            <a:endParaRPr lang="en" dirty="0" smtClean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Sen</a:t>
            </a:r>
            <a:r>
              <a:rPr lang="en" dirty="0">
                <a:solidFill>
                  <a:srgbClr val="FFFFFF"/>
                </a:solidFill>
              </a:rPr>
              <a:t>. Erpenbach (D) </a:t>
            </a:r>
          </a:p>
          <a:p>
            <a:pPr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Middleton</a:t>
            </a: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buNone/>
            </a:pPr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-171450"/>
            <a:ext cx="8229600" cy="15049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What Actions can UWM Students, Staff , Alumni, and Citizens Take?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228600" y="1276350"/>
            <a:ext cx="8686800" cy="3649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800" dirty="0" smtClean="0">
                <a:solidFill>
                  <a:srgbClr val="FFC000"/>
                </a:solidFill>
              </a:rPr>
              <a:t>Help tell the UWM Story:  </a:t>
            </a:r>
            <a:r>
              <a:rPr lang="en" sz="2000" dirty="0" smtClean="0">
                <a:solidFill>
                  <a:srgbClr val="FFC000"/>
                </a:solidFill>
                <a:hlinkClick r:id="rId3"/>
              </a:rPr>
              <a:t>http://uwm.edu/budget/#stories</a:t>
            </a:r>
            <a:r>
              <a:rPr lang="en" sz="2000" dirty="0" smtClean="0">
                <a:solidFill>
                  <a:srgbClr val="FFC000"/>
                </a:solidFill>
              </a:rPr>
              <a:t> </a:t>
            </a:r>
          </a:p>
          <a:p>
            <a:pPr marL="457200" lvl="0" indent="-419100" rtl="0">
              <a:spcBef>
                <a:spcPts val="0"/>
              </a:spcBef>
              <a:buClr>
                <a:srgbClr val="FFC000"/>
              </a:buClr>
              <a:buSzPct val="100000"/>
              <a:buFont typeface="Arial"/>
              <a:buChar char="●"/>
            </a:pPr>
            <a:r>
              <a:rPr lang="en" sz="2800" dirty="0" smtClean="0">
                <a:solidFill>
                  <a:srgbClr val="FFC000"/>
                </a:solidFill>
              </a:rPr>
              <a:t>Contact Legislators:  </a:t>
            </a:r>
            <a:r>
              <a:rPr lang="en" sz="2400" dirty="0" smtClean="0">
                <a:solidFill>
                  <a:srgbClr val="FFC000"/>
                </a:solidFill>
                <a:hlinkClick r:id="rId4"/>
              </a:rPr>
              <a:t>http://maps.legis.wisconsin.gov/</a:t>
            </a:r>
            <a:r>
              <a:rPr lang="en" sz="2400" dirty="0" smtClean="0">
                <a:solidFill>
                  <a:srgbClr val="FFC000"/>
                </a:solidFill>
              </a:rPr>
              <a:t> </a:t>
            </a:r>
          </a:p>
          <a:p>
            <a:pPr marL="457200" lvl="0" indent="-419100">
              <a:buClr>
                <a:srgbClr val="FFC000"/>
              </a:buClr>
              <a:buFont typeface="Arial"/>
              <a:buChar char="●"/>
            </a:pPr>
            <a:r>
              <a:rPr lang="en" sz="2800" dirty="0" smtClean="0">
                <a:solidFill>
                  <a:srgbClr val="FFC000"/>
                </a:solidFill>
              </a:rPr>
              <a:t>S</a:t>
            </a:r>
            <a:r>
              <a:rPr lang="en-US" sz="2800" dirty="0" smtClean="0">
                <a:solidFill>
                  <a:srgbClr val="FFC000"/>
                </a:solidFill>
              </a:rPr>
              <a:t>e</a:t>
            </a:r>
            <a:r>
              <a:rPr lang="en" sz="2800" dirty="0" smtClean="0">
                <a:solidFill>
                  <a:srgbClr val="FFC000"/>
                </a:solidFill>
              </a:rPr>
              <a:t>e the information here: </a:t>
            </a:r>
            <a:r>
              <a:rPr lang="en-US" sz="2800" dirty="0" smtClean="0">
                <a:solidFill>
                  <a:srgbClr val="FFC000"/>
                </a:solidFill>
                <a:hlinkClick r:id="rId5"/>
              </a:rPr>
              <a:t>http://uwm.edu/budget/</a:t>
            </a:r>
            <a:r>
              <a:rPr lang="en-US" sz="2800" dirty="0" smtClean="0">
                <a:solidFill>
                  <a:srgbClr val="FFC000"/>
                </a:solidFill>
              </a:rPr>
              <a:t> and here: </a:t>
            </a:r>
            <a:r>
              <a:rPr lang="en-US" sz="2800" dirty="0" smtClean="0">
                <a:solidFill>
                  <a:srgbClr val="FFC000"/>
                </a:solidFill>
                <a:hlinkClick r:id="rId6"/>
              </a:rPr>
              <a:t>http://ucnews.uwm.edu</a:t>
            </a:r>
            <a:endParaRPr lang="en-US" sz="2800" dirty="0" smtClean="0">
              <a:solidFill>
                <a:srgbClr val="FFC000"/>
              </a:solidFill>
            </a:endParaRPr>
          </a:p>
          <a:p>
            <a:pPr marL="457200" lvl="0" indent="-419100">
              <a:buClr>
                <a:srgbClr val="FFC000"/>
              </a:buClr>
              <a:buFont typeface="Arial"/>
              <a:buChar char="●"/>
            </a:pPr>
            <a:r>
              <a:rPr lang="en-US" sz="2800" dirty="0" smtClean="0">
                <a:solidFill>
                  <a:srgbClr val="FFC000"/>
                </a:solidFill>
              </a:rPr>
              <a:t>Contact the Board of Regents </a:t>
            </a:r>
            <a:r>
              <a:rPr lang="en-US" sz="2400" dirty="0" smtClean="0">
                <a:solidFill>
                  <a:srgbClr val="FFC000"/>
                </a:solidFill>
              </a:rPr>
              <a:t>(next meeting is March 5</a:t>
            </a:r>
            <a:r>
              <a:rPr lang="en-US" sz="2400" baseline="30000" dirty="0" smtClean="0">
                <a:solidFill>
                  <a:srgbClr val="FFC000"/>
                </a:solidFill>
              </a:rPr>
              <a:t>th</a:t>
            </a:r>
            <a:r>
              <a:rPr lang="en-US" sz="2400" dirty="0" smtClean="0">
                <a:solidFill>
                  <a:srgbClr val="FFC000"/>
                </a:solidFill>
              </a:rPr>
              <a:t> in Madison)  </a:t>
            </a:r>
            <a:r>
              <a:rPr lang="en-US" sz="2400" dirty="0" smtClean="0">
                <a:solidFill>
                  <a:srgbClr val="FFC000"/>
                </a:solidFill>
                <a:hlinkClick r:id="rId7"/>
              </a:rPr>
              <a:t>https://www.wisconsin.edu/regents/</a:t>
            </a:r>
            <a:r>
              <a:rPr lang="en-US" sz="2400" dirty="0" smtClean="0">
                <a:solidFill>
                  <a:srgbClr val="FFC000"/>
                </a:solidFill>
              </a:rPr>
              <a:t>  </a:t>
            </a:r>
          </a:p>
          <a:p>
            <a:pPr marL="457200" lvl="0" indent="-419100">
              <a:buClr>
                <a:srgbClr val="FFC000"/>
              </a:buClr>
              <a:buFont typeface="Arial"/>
              <a:buChar char="●"/>
            </a:pPr>
            <a:r>
              <a:rPr lang="en-US" sz="2800" dirty="0" smtClean="0">
                <a:solidFill>
                  <a:srgbClr val="FFC000"/>
                </a:solidFill>
              </a:rPr>
              <a:t>Attend UWM Campus Forums (Next one is Mar. </a:t>
            </a:r>
            <a:r>
              <a:rPr lang="en-US" sz="2800" dirty="0" smtClean="0">
                <a:solidFill>
                  <a:srgbClr val="FFC000"/>
                </a:solidFill>
              </a:rPr>
              <a:t>25th</a:t>
            </a:r>
            <a:r>
              <a:rPr lang="en-US" sz="2800" dirty="0" smtClean="0">
                <a:solidFill>
                  <a:srgbClr val="FFC000"/>
                </a:solidFill>
              </a:rPr>
              <a:t>, </a:t>
            </a:r>
            <a:r>
              <a:rPr lang="en-US" sz="2800" dirty="0" smtClean="0">
                <a:solidFill>
                  <a:srgbClr val="FFC000"/>
                </a:solidFill>
              </a:rPr>
              <a:t>10</a:t>
            </a:r>
            <a:r>
              <a:rPr lang="en-US" sz="2800" dirty="0" smtClean="0">
                <a:solidFill>
                  <a:srgbClr val="FFC000"/>
                </a:solidFill>
              </a:rPr>
              <a:t>:00-11:00pm</a:t>
            </a:r>
            <a:r>
              <a:rPr lang="en-US" sz="2800" dirty="0" smtClean="0">
                <a:solidFill>
                  <a:srgbClr val="FFC000"/>
                </a:solidFill>
              </a:rPr>
              <a:t>, Union </a:t>
            </a:r>
            <a:r>
              <a:rPr lang="en-US" sz="2800" dirty="0" smtClean="0">
                <a:solidFill>
                  <a:srgbClr val="FFC000"/>
                </a:solidFill>
              </a:rPr>
              <a:t>Wisconsin Room</a:t>
            </a:r>
            <a:r>
              <a:rPr lang="en-US" sz="2800" dirty="0" smtClean="0">
                <a:solidFill>
                  <a:srgbClr val="FFC000"/>
                </a:solidFill>
              </a:rPr>
              <a:t>)</a:t>
            </a:r>
            <a:endParaRPr lang="en" sz="2800" dirty="0" smtClean="0">
              <a:solidFill>
                <a:srgbClr val="FFC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Proposed Budget (</a:t>
            </a:r>
            <a:r>
              <a:rPr lang="en" dirty="0" smtClean="0">
                <a:solidFill>
                  <a:srgbClr val="FFFFFF"/>
                </a:solidFill>
              </a:rPr>
              <a:t>UW-System):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3200" b="1" dirty="0">
                <a:solidFill>
                  <a:srgbClr val="FFC000"/>
                </a:solidFill>
              </a:rPr>
              <a:t>$300 million </a:t>
            </a:r>
            <a:r>
              <a:rPr lang="en" sz="3200" b="1" dirty="0" smtClean="0">
                <a:solidFill>
                  <a:srgbClr val="FFC000"/>
                </a:solidFill>
              </a:rPr>
              <a:t>in cuts</a:t>
            </a:r>
            <a:r>
              <a:rPr lang="en" sz="3200" dirty="0" smtClean="0"/>
              <a:t> </a:t>
            </a:r>
            <a:r>
              <a:rPr lang="en" sz="3200" dirty="0"/>
              <a:t>to </a:t>
            </a:r>
            <a:r>
              <a:rPr lang="en" sz="3200" dirty="0" smtClean="0"/>
              <a:t>UW-System </a:t>
            </a:r>
            <a:endParaRPr lang="en" sz="3200" dirty="0"/>
          </a:p>
          <a:p>
            <a:pPr lvl="0">
              <a:spcBef>
                <a:spcPts val="0"/>
              </a:spcBef>
              <a:buNone/>
            </a:pPr>
            <a:r>
              <a:rPr lang="en" sz="1400" dirty="0"/>
              <a:t>﻿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C000"/>
                </a:solidFill>
              </a:rPr>
              <a:t>$300 million </a:t>
            </a:r>
            <a:r>
              <a:rPr lang="en" dirty="0" smtClean="0">
                <a:solidFill>
                  <a:srgbClr val="FFC000"/>
                </a:solidFill>
              </a:rPr>
              <a:t>in cuts</a:t>
            </a:r>
            <a:r>
              <a:rPr lang="en" b="0" dirty="0" smtClean="0">
                <a:solidFill>
                  <a:srgbClr val="FFC000"/>
                </a:solidFill>
              </a:rPr>
              <a:t> </a:t>
            </a:r>
            <a:r>
              <a:rPr lang="en" b="0" dirty="0"/>
              <a:t>to </a:t>
            </a:r>
            <a:r>
              <a:rPr lang="en" b="0" dirty="0" smtClean="0"/>
              <a:t>UW-System</a:t>
            </a:r>
            <a:r>
              <a:rPr lang="en" b="0" dirty="0"/>
              <a:t>: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b="1" dirty="0">
                <a:solidFill>
                  <a:srgbClr val="FFC000"/>
                </a:solidFill>
              </a:rPr>
              <a:t>$150 million annual cuts </a:t>
            </a:r>
            <a:r>
              <a:rPr lang="en" sz="2000" dirty="0"/>
              <a:t>in 2015 and 2016</a:t>
            </a:r>
          </a:p>
          <a:p>
            <a:pPr marL="914400" lvl="1" indent="-355600" rtl="0">
              <a:spcBef>
                <a:spcPts val="0"/>
              </a:spcBef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2000" dirty="0"/>
              <a:t>Equivalent to the entire operating budget of UW-Green Bay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 dirty="0"/>
          </a:p>
          <a:p>
            <a:pPr marL="457200" lvl="0" indent="-355600">
              <a:buFont typeface="Arial"/>
              <a:buChar char="●"/>
            </a:pPr>
            <a:r>
              <a:rPr lang="en" sz="2000" b="1" dirty="0">
                <a:solidFill>
                  <a:srgbClr val="FFC000"/>
                </a:solidFill>
              </a:rPr>
              <a:t>Base funding will </a:t>
            </a:r>
            <a:r>
              <a:rPr lang="en" sz="2000" b="1" dirty="0" smtClean="0">
                <a:solidFill>
                  <a:srgbClr val="FFC000"/>
                </a:solidFill>
              </a:rPr>
              <a:t>drop further</a:t>
            </a:r>
            <a:r>
              <a:rPr lang="en" sz="2000" dirty="0" smtClean="0">
                <a:solidFill>
                  <a:srgbClr val="FFC000"/>
                </a:solidFill>
              </a:rPr>
              <a:t> </a:t>
            </a:r>
            <a:r>
              <a:rPr lang="en" sz="2000" dirty="0"/>
              <a:t>in 2017. </a:t>
            </a:r>
            <a:r>
              <a:rPr lang="en-US" sz="2000" dirty="0"/>
              <a:t>Costs to continue that are being provided in the </a:t>
            </a:r>
            <a:r>
              <a:rPr lang="en-US" sz="2000" dirty="0" smtClean="0"/>
              <a:t>2015-2017 </a:t>
            </a:r>
            <a:r>
              <a:rPr lang="en-US" sz="2000" dirty="0"/>
              <a:t>biennium ($</a:t>
            </a:r>
            <a:r>
              <a:rPr lang="en-US" sz="2000" dirty="0" smtClean="0"/>
              <a:t>21 million) </a:t>
            </a:r>
            <a:r>
              <a:rPr lang="en-US" sz="2000" dirty="0"/>
              <a:t>will be removed from the budget starting in </a:t>
            </a:r>
            <a:r>
              <a:rPr lang="en-US" sz="2000" dirty="0" smtClean="0"/>
              <a:t>FY 2018.</a:t>
            </a:r>
          </a:p>
          <a:p>
            <a:pPr marL="457200" lvl="0" indent="-355600">
              <a:buFont typeface="Arial"/>
              <a:buChar char="●"/>
            </a:pPr>
            <a:endParaRPr sz="1400" dirty="0">
              <a:solidFill>
                <a:srgbClr val="FFFFFF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Base funding will come from </a:t>
            </a:r>
            <a:r>
              <a:rPr lang="en" sz="2000" b="1" dirty="0">
                <a:solidFill>
                  <a:srgbClr val="FFC000"/>
                </a:solidFill>
              </a:rPr>
              <a:t>sales tax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 dirty="0"/>
              <a:t>Comes after </a:t>
            </a:r>
            <a:r>
              <a:rPr lang="en" sz="2000" b="1" dirty="0">
                <a:solidFill>
                  <a:srgbClr val="FFC000"/>
                </a:solidFill>
              </a:rPr>
              <a:t>40 years </a:t>
            </a:r>
            <a:r>
              <a:rPr lang="en" sz="2000" dirty="0"/>
              <a:t>of declining state aid to </a:t>
            </a:r>
            <a:r>
              <a:rPr lang="en" sz="2000" dirty="0" smtClean="0"/>
              <a:t>University System</a:t>
            </a:r>
            <a:endParaRPr lang="en" sz="2000" dirty="0"/>
          </a:p>
          <a:p>
            <a:pPr lvl="0" rtl="0">
              <a:spcBef>
                <a:spcPts val="0"/>
              </a:spcBef>
              <a:buNone/>
            </a:pPr>
            <a:r>
              <a:rPr lang="en" sz="1800" dirty="0"/>
              <a:t>﻿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4725" y="0"/>
            <a:ext cx="4614550" cy="480372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468650" y="4756850"/>
            <a:ext cx="8752199" cy="1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solidFill>
                  <a:srgbClr val="FFFFFF"/>
                </a:solidFill>
              </a:rPr>
              <a:t>Source: PostSecondary Education Opportunity, January 2014, </a:t>
            </a:r>
            <a:r>
              <a:rPr lang="en" sz="1100">
                <a:solidFill>
                  <a:srgbClr val="222222"/>
                </a:solidFill>
              </a:rPr>
              <a:t> </a:t>
            </a:r>
            <a:r>
              <a:rPr lang="en" sz="1100">
                <a:solidFill>
                  <a:srgbClr val="FFFFFF"/>
                </a:solidFill>
              </a:rPr>
              <a:t>http://www.postsecondary.org/statereportslist.asp?subcat2=WI</a:t>
            </a:r>
            <a:r>
              <a:rPr lang="en" sz="1100">
                <a:solidFill>
                  <a:srgbClr val="222222"/>
                </a:solidFill>
              </a:rPr>
              <a:t>​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2612" y="0"/>
            <a:ext cx="6718775" cy="47238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327975" y="4698275"/>
            <a:ext cx="8663700" cy="44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rgbClr val="FFFFFF"/>
                </a:solidFill>
              </a:rPr>
              <a:t>Source: 2015-17, State of Wisconsin: “Budget in Brief”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Proposed Budget (</a:t>
            </a:r>
            <a:r>
              <a:rPr lang="en" dirty="0" smtClean="0">
                <a:solidFill>
                  <a:srgbClr val="FFFFFF"/>
                </a:solidFill>
              </a:rPr>
              <a:t>UW-System):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buFont typeface="Arial"/>
              <a:buChar char="●"/>
            </a:pPr>
            <a:r>
              <a:rPr lang="en" sz="1400" b="1" dirty="0">
                <a:solidFill>
                  <a:srgbClr val="FFC000"/>
                </a:solidFill>
              </a:rPr>
              <a:t>$300 million </a:t>
            </a:r>
            <a:r>
              <a:rPr lang="en" sz="1400" b="1" dirty="0" smtClean="0">
                <a:solidFill>
                  <a:srgbClr val="FFC000"/>
                </a:solidFill>
              </a:rPr>
              <a:t>in cuts </a:t>
            </a:r>
            <a:r>
              <a:rPr lang="en" sz="1400" dirty="0"/>
              <a:t>to </a:t>
            </a:r>
            <a:r>
              <a:rPr lang="en" sz="1400" dirty="0" smtClean="0"/>
              <a:t>UW-System </a:t>
            </a:r>
            <a:r>
              <a:rPr lang="en" sz="1400" dirty="0"/>
              <a:t>(13</a:t>
            </a:r>
            <a:r>
              <a:rPr lang="en" sz="1400" dirty="0" smtClean="0"/>
              <a:t>% of current state appropriation); </a:t>
            </a:r>
            <a:r>
              <a:rPr lang="en" sz="1400" b="1" dirty="0" smtClean="0">
                <a:solidFill>
                  <a:schemeClr val="bg1"/>
                </a:solidFill>
              </a:rPr>
              <a:t>translates to a </a:t>
            </a:r>
            <a:r>
              <a:rPr lang="en" sz="1400" b="1" dirty="0" smtClean="0">
                <a:solidFill>
                  <a:srgbClr val="FFC000"/>
                </a:solidFill>
              </a:rPr>
              <a:t>$40.8 million UW-Milwaukee cut </a:t>
            </a:r>
            <a:r>
              <a:rPr lang="en" sz="1400" dirty="0" smtClean="0">
                <a:solidFill>
                  <a:schemeClr val="bg1"/>
                </a:solidFill>
              </a:rPr>
              <a:t>(15.7% of current state appropriation) if traditional UW-System formulas are used for allocating this cut.</a:t>
            </a:r>
            <a:endParaRPr lang="en" sz="1400" dirty="0">
              <a:solidFill>
                <a:schemeClr val="bg1"/>
              </a:solidFill>
            </a:endParaRP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﻿Effective July 1, 2016, </a:t>
            </a:r>
            <a:r>
              <a:rPr lang="en" sz="1400" b="1" dirty="0">
                <a:solidFill>
                  <a:srgbClr val="FFC000"/>
                </a:solidFill>
              </a:rPr>
              <a:t>create the new public authority</a:t>
            </a:r>
            <a:r>
              <a:rPr lang="en" sz="1400" dirty="0"/>
              <a:t> for the </a:t>
            </a:r>
            <a:r>
              <a:rPr lang="en" sz="1400" dirty="0" smtClean="0"/>
              <a:t>System </a:t>
            </a:r>
            <a:r>
              <a:rPr lang="en" sz="1400" dirty="0"/>
              <a:t>that has greater independence</a:t>
            </a:r>
          </a:p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Proposed Budget (</a:t>
            </a:r>
            <a:r>
              <a:rPr lang="en" dirty="0" smtClean="0">
                <a:solidFill>
                  <a:srgbClr val="FFFFFF"/>
                </a:solidFill>
              </a:rPr>
              <a:t>UW-System):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buFont typeface="Arial"/>
              <a:buChar char="●"/>
            </a:pPr>
            <a:r>
              <a:rPr lang="en" sz="1400" b="1" dirty="0">
                <a:solidFill>
                  <a:srgbClr val="FFC000"/>
                </a:solidFill>
              </a:rPr>
              <a:t>$300 million </a:t>
            </a:r>
            <a:r>
              <a:rPr lang="en" sz="1400" b="1" dirty="0" smtClean="0">
                <a:solidFill>
                  <a:srgbClr val="FFC000"/>
                </a:solidFill>
              </a:rPr>
              <a:t>in cuts </a:t>
            </a:r>
            <a:r>
              <a:rPr lang="en" sz="1400" dirty="0"/>
              <a:t>to </a:t>
            </a:r>
            <a:r>
              <a:rPr lang="en" sz="1400" dirty="0" smtClean="0"/>
              <a:t>UW-System; </a:t>
            </a:r>
            <a:r>
              <a:rPr lang="en" sz="1400" b="1" dirty="0" smtClean="0">
                <a:solidFill>
                  <a:srgbClr val="FFFFFF"/>
                </a:solidFill>
              </a:rPr>
              <a:t>translates </a:t>
            </a:r>
            <a:r>
              <a:rPr lang="en" sz="1400" b="1" dirty="0">
                <a:solidFill>
                  <a:srgbClr val="FFFFFF"/>
                </a:solidFill>
              </a:rPr>
              <a:t>to a </a:t>
            </a:r>
            <a:r>
              <a:rPr lang="en" sz="1400" b="1" dirty="0">
                <a:solidFill>
                  <a:srgbClr val="FFC000"/>
                </a:solidFill>
              </a:rPr>
              <a:t>$</a:t>
            </a:r>
            <a:r>
              <a:rPr lang="en" sz="1400" b="1" dirty="0" smtClean="0">
                <a:solidFill>
                  <a:srgbClr val="FFC000"/>
                </a:solidFill>
              </a:rPr>
              <a:t>40.8 </a:t>
            </a:r>
            <a:r>
              <a:rPr lang="en" sz="1400" b="1" dirty="0">
                <a:solidFill>
                  <a:srgbClr val="FFC000"/>
                </a:solidFill>
              </a:rPr>
              <a:t>million UW-Milwaukee cut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﻿Effective July 1, 2016, </a:t>
            </a:r>
            <a:r>
              <a:rPr lang="en" sz="1400" b="1" dirty="0">
                <a:solidFill>
                  <a:srgbClr val="FFC000"/>
                </a:solidFill>
              </a:rPr>
              <a:t>create the new</a:t>
            </a:r>
            <a:r>
              <a:rPr lang="en" sz="1400" dirty="0"/>
              <a:t> </a:t>
            </a:r>
            <a:r>
              <a:rPr lang="en" sz="1400" b="1" dirty="0">
                <a:solidFill>
                  <a:srgbClr val="FFC000"/>
                </a:solidFill>
              </a:rPr>
              <a:t>public authority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for the </a:t>
            </a:r>
            <a:r>
              <a:rPr lang="en" sz="1400" dirty="0" smtClean="0"/>
              <a:t>System </a:t>
            </a:r>
            <a:r>
              <a:rPr lang="en" sz="1400" dirty="0"/>
              <a:t>that has greater </a:t>
            </a:r>
            <a:r>
              <a:rPr lang="en" sz="1400" dirty="0" smtClean="0"/>
              <a:t>independence</a:t>
            </a:r>
            <a:endParaRPr lang="en" sz="1400" dirty="0"/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Transfer all assets, </a:t>
            </a:r>
            <a:r>
              <a:rPr lang="en" sz="1400" dirty="0" smtClean="0"/>
              <a:t>liabilities, </a:t>
            </a:r>
            <a:r>
              <a:rPr lang="en" sz="1400" dirty="0"/>
              <a:t>and employees to the </a:t>
            </a:r>
            <a:r>
              <a:rPr lang="en" sz="1400" b="1" dirty="0">
                <a:solidFill>
                  <a:srgbClr val="FFC000"/>
                </a:solidFill>
              </a:rPr>
              <a:t>public authority</a:t>
            </a:r>
          </a:p>
          <a:p>
            <a:pPr lvl="0" rt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Proposed Budget (</a:t>
            </a:r>
            <a:r>
              <a:rPr lang="en" dirty="0" smtClean="0">
                <a:solidFill>
                  <a:srgbClr val="FFFFFF"/>
                </a:solidFill>
              </a:rPr>
              <a:t>UW-System):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>
              <a:buFont typeface="Arial"/>
              <a:buChar char="●"/>
            </a:pPr>
            <a:r>
              <a:rPr lang="en" sz="1400" b="1" dirty="0">
                <a:solidFill>
                  <a:srgbClr val="FFC000"/>
                </a:solidFill>
              </a:rPr>
              <a:t>$300 million </a:t>
            </a:r>
            <a:r>
              <a:rPr lang="en" sz="1400" b="1" dirty="0" smtClean="0">
                <a:solidFill>
                  <a:srgbClr val="FFC000"/>
                </a:solidFill>
              </a:rPr>
              <a:t>in cuts </a:t>
            </a:r>
            <a:r>
              <a:rPr lang="en" sz="1400" dirty="0"/>
              <a:t>to </a:t>
            </a:r>
            <a:r>
              <a:rPr lang="en" sz="1400" dirty="0" smtClean="0"/>
              <a:t>UW-System; </a:t>
            </a:r>
            <a:r>
              <a:rPr lang="en" sz="1400" b="1" dirty="0" smtClean="0">
                <a:solidFill>
                  <a:srgbClr val="FFFFFF"/>
                </a:solidFill>
              </a:rPr>
              <a:t>translates </a:t>
            </a:r>
            <a:r>
              <a:rPr lang="en" sz="1400" b="1" dirty="0">
                <a:solidFill>
                  <a:srgbClr val="FFFFFF"/>
                </a:solidFill>
              </a:rPr>
              <a:t>to a </a:t>
            </a:r>
            <a:r>
              <a:rPr lang="en" sz="1400" b="1" dirty="0">
                <a:solidFill>
                  <a:srgbClr val="FFC000"/>
                </a:solidFill>
              </a:rPr>
              <a:t>$</a:t>
            </a:r>
            <a:r>
              <a:rPr lang="en" sz="1400" b="1" dirty="0" smtClean="0">
                <a:solidFill>
                  <a:srgbClr val="FFC000"/>
                </a:solidFill>
              </a:rPr>
              <a:t>40.8 </a:t>
            </a:r>
            <a:r>
              <a:rPr lang="en" sz="1400" b="1" dirty="0">
                <a:solidFill>
                  <a:srgbClr val="FFC000"/>
                </a:solidFill>
              </a:rPr>
              <a:t>million UW-Milwaukee cut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﻿Effective July 1, 2016, </a:t>
            </a:r>
            <a:r>
              <a:rPr lang="en" sz="1400" b="1" dirty="0">
                <a:solidFill>
                  <a:srgbClr val="FFC000"/>
                </a:solidFill>
              </a:rPr>
              <a:t>create the new public authority</a:t>
            </a:r>
            <a:r>
              <a:rPr lang="en" sz="1400" dirty="0">
                <a:solidFill>
                  <a:srgbClr val="FFC000"/>
                </a:solidFill>
              </a:rPr>
              <a:t> </a:t>
            </a:r>
            <a:r>
              <a:rPr lang="en" sz="1400" dirty="0"/>
              <a:t>for the </a:t>
            </a:r>
            <a:r>
              <a:rPr lang="en" sz="1400" dirty="0" smtClean="0"/>
              <a:t>System </a:t>
            </a:r>
            <a:r>
              <a:rPr lang="en" sz="1400" dirty="0"/>
              <a:t>that has greater independence</a:t>
            </a:r>
          </a:p>
          <a:p>
            <a:pPr marL="457200" lvl="0" indent="-3175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400" dirty="0"/>
              <a:t>Transfer all assets, </a:t>
            </a:r>
            <a:r>
              <a:rPr lang="en" sz="1400" dirty="0" smtClean="0"/>
              <a:t>liabilities, </a:t>
            </a:r>
            <a:r>
              <a:rPr lang="en" sz="1400" dirty="0"/>
              <a:t>and employees to the </a:t>
            </a:r>
            <a:r>
              <a:rPr lang="en" sz="1400" b="1" dirty="0">
                <a:solidFill>
                  <a:srgbClr val="FFC000"/>
                </a:solidFill>
              </a:rPr>
              <a:t>public authority</a:t>
            </a:r>
          </a:p>
          <a:p>
            <a:pPr marL="457200" lvl="0" indent="-317500">
              <a:buFont typeface="Arial"/>
              <a:buChar char="●"/>
            </a:pPr>
            <a:r>
              <a:rPr lang="en-US" sz="1400" dirty="0"/>
              <a:t>As is the case currently, the public authority will </a:t>
            </a:r>
            <a:r>
              <a:rPr lang="en-US" sz="1400" b="1" dirty="0">
                <a:solidFill>
                  <a:srgbClr val="FFC000"/>
                </a:solidFill>
              </a:rPr>
              <a:t>control tuition rates</a:t>
            </a:r>
            <a:r>
              <a:rPr lang="en-US" sz="1400" dirty="0"/>
              <a:t> after the proposed legislative freeze for the </a:t>
            </a:r>
            <a:r>
              <a:rPr lang="en-US" sz="1400" dirty="0" smtClean="0"/>
              <a:t>2015-2017 </a:t>
            </a:r>
            <a:r>
              <a:rPr lang="en-US" sz="1400" dirty="0"/>
              <a:t>biennium expires, beginning with the 2017-18 school year.</a:t>
            </a:r>
            <a:endParaRPr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831</Words>
  <Application>Microsoft Office PowerPoint</Application>
  <PresentationFormat>On-screen Show (16:9)</PresentationFormat>
  <Paragraphs>174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Courier New</vt:lpstr>
      <vt:lpstr>simple-dark</vt:lpstr>
      <vt:lpstr>What is in Store for the UW-System? </vt:lpstr>
      <vt:lpstr>Two Proposals</vt:lpstr>
      <vt:lpstr>Proposed Budget (UW-System):</vt:lpstr>
      <vt:lpstr>$300 million in cuts to UW-System: </vt:lpstr>
      <vt:lpstr>PowerPoint Presentation</vt:lpstr>
      <vt:lpstr>PowerPoint Presentation</vt:lpstr>
      <vt:lpstr>Proposed Budget (UW-System):</vt:lpstr>
      <vt:lpstr>Proposed Budget (UW-System):</vt:lpstr>
      <vt:lpstr>Proposed Budget (UW-System):</vt:lpstr>
      <vt:lpstr>Proposed Budget (UW-System):</vt:lpstr>
      <vt:lpstr>Proposed Budget (UW-System):</vt:lpstr>
      <vt:lpstr>Proposed Budget (UW-System):</vt:lpstr>
      <vt:lpstr>Restructuring the UW-System</vt:lpstr>
      <vt:lpstr>Struck (originally) WI Idea/Search for truth from System mission (now restored)</vt:lpstr>
      <vt:lpstr>Budget Eliminates State Law Protections of:</vt:lpstr>
      <vt:lpstr>Budget Eliminates State Law Protections of:</vt:lpstr>
      <vt:lpstr>Budget Eliminates State Law Protections of:</vt:lpstr>
      <vt:lpstr>Budget Eliminates State Law Protections of:</vt:lpstr>
      <vt:lpstr>Budget Eliminates State Law Protections of:</vt:lpstr>
      <vt:lpstr>Budget Eliminates State Law Protections of:</vt:lpstr>
      <vt:lpstr>Budget Eliminates State Law Protections of:</vt:lpstr>
      <vt:lpstr>Budget Eliminates State Law Protections of:</vt:lpstr>
      <vt:lpstr>Budget Process</vt:lpstr>
      <vt:lpstr>Budget Process</vt:lpstr>
      <vt:lpstr>Issues to Address</vt:lpstr>
      <vt:lpstr>Who Makes the Decisions?</vt:lpstr>
      <vt:lpstr>PowerPoint Presentation</vt:lpstr>
      <vt:lpstr>What Actions can UWM Students, Staff , Alumni, and Citizens Take?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Budget (UW-System):</dc:title>
  <cp:lastModifiedBy>Mark D Schwartz</cp:lastModifiedBy>
  <cp:revision>44</cp:revision>
  <dcterms:modified xsi:type="dcterms:W3CDTF">2015-03-14T02:27:38Z</dcterms:modified>
</cp:coreProperties>
</file>