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6"/>
  </p:notesMasterIdLst>
  <p:sldIdLst>
    <p:sldId id="257" r:id="rId5"/>
    <p:sldId id="282" r:id="rId6"/>
    <p:sldId id="259" r:id="rId7"/>
    <p:sldId id="260" r:id="rId8"/>
    <p:sldId id="279" r:id="rId9"/>
    <p:sldId id="261" r:id="rId10"/>
    <p:sldId id="262" r:id="rId11"/>
    <p:sldId id="263" r:id="rId12"/>
    <p:sldId id="264" r:id="rId13"/>
    <p:sldId id="265" r:id="rId14"/>
    <p:sldId id="268" r:id="rId15"/>
    <p:sldId id="283" r:id="rId16"/>
    <p:sldId id="280" r:id="rId17"/>
    <p:sldId id="285" r:id="rId18"/>
    <p:sldId id="293" r:id="rId19"/>
    <p:sldId id="294" r:id="rId20"/>
    <p:sldId id="291" r:id="rId21"/>
    <p:sldId id="292" r:id="rId22"/>
    <p:sldId id="271" r:id="rId23"/>
    <p:sldId id="272"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Rg st="1" end="23"/>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09BD13-32C1-4EA8-468D-1CEC9352CAC5}" v="686" dt="2019-11-25T17:54:23.392"/>
    <p1510:client id="{8020FAF2-C1BC-07EA-3BF6-25E702157AD0}" v="409" dt="2019-11-25T18:31:00.933"/>
    <p1510:client id="{DDF50683-0A24-CCED-CBB6-794763EE710D}" v="14" dt="2019-11-25T13:49:42.425"/>
    <p1510:client id="{FACF688E-57C6-8DF6-4842-DBDEF934BE4D}" v="23" dt="2019-11-25T13:48:06.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70" autoAdjust="0"/>
  </p:normalViewPr>
  <p:slideViewPr>
    <p:cSldViewPr>
      <p:cViewPr varScale="1">
        <p:scale>
          <a:sx n="108" d="100"/>
          <a:sy n="108" d="100"/>
        </p:scale>
        <p:origin x="1302" y="114"/>
      </p:cViewPr>
      <p:guideLst>
        <p:guide orient="horz" pos="2160"/>
        <p:guide pos="2880"/>
      </p:guideLst>
    </p:cSldViewPr>
  </p:slideViewPr>
  <p:outlineViewPr>
    <p:cViewPr>
      <p:scale>
        <a:sx n="33" d="100"/>
        <a:sy n="33" d="100"/>
      </p:scale>
      <p:origin x="0" y="67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4DA2DC-F1DA-49E6-A53D-5BB94A287D38}" type="datetimeFigureOut">
              <a:rPr lang="en-US" smtClean="0"/>
              <a:t>11/25/2019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B570F5-582B-4AAE-A8B8-3784B62C51B1}" type="slidenum">
              <a:rPr lang="en-US" smtClean="0"/>
              <a:t>‹#›</a:t>
            </a:fld>
            <a:endParaRPr lang="en-US" dirty="0"/>
          </a:p>
        </p:txBody>
      </p:sp>
    </p:spTree>
    <p:extLst>
      <p:ext uri="{BB962C8B-B14F-4D97-AF65-F5344CB8AC3E}">
        <p14:creationId xmlns:p14="http://schemas.microsoft.com/office/powerpoint/2010/main" val="3080552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B570F5-582B-4AAE-A8B8-3784B62C51B1}" type="slidenum">
              <a:rPr lang="en-US" smtClean="0"/>
              <a:t>1</a:t>
            </a:fld>
            <a:endParaRPr lang="en-US" dirty="0"/>
          </a:p>
        </p:txBody>
      </p:sp>
    </p:spTree>
    <p:extLst>
      <p:ext uri="{BB962C8B-B14F-4D97-AF65-F5344CB8AC3E}">
        <p14:creationId xmlns:p14="http://schemas.microsoft.com/office/powerpoint/2010/main" val="334465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16" name="Slide Number Placeholder 15"/>
          <p:cNvSpPr>
            <a:spLocks noGrp="1"/>
          </p:cNvSpPr>
          <p:nvPr>
            <p:ph type="sldNum" sz="quarter" idx="11"/>
          </p:nvPr>
        </p:nvSpPr>
        <p:spPr/>
        <p:txBody>
          <a:bodyPr/>
          <a:lstStyle/>
          <a:p>
            <a:fld id="{FA29CDB3-2FE8-44F6-85D9-CEEB8D23CE70}"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29CDB3-2FE8-44F6-85D9-CEEB8D23CE70}" type="slidenum">
              <a:rPr lang="en-US" smtClean="0"/>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29CDB3-2FE8-44F6-85D9-CEEB8D23CE70}" type="slidenum">
              <a:rPr lang="en-US" smtClean="0"/>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15" name="Slide Number Placeholder 14"/>
          <p:cNvSpPr>
            <a:spLocks noGrp="1"/>
          </p:cNvSpPr>
          <p:nvPr>
            <p:ph type="sldNum" sz="quarter" idx="11"/>
          </p:nvPr>
        </p:nvSpPr>
        <p:spPr/>
        <p:txBody>
          <a:bodyPr/>
          <a:lstStyle/>
          <a:p>
            <a:fld id="{FA29CDB3-2FE8-44F6-85D9-CEEB8D23CE70}" type="slidenum">
              <a:rPr lang="en-US" smtClean="0"/>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13" name="Slide Number Placeholder 12"/>
          <p:cNvSpPr>
            <a:spLocks noGrp="1"/>
          </p:cNvSpPr>
          <p:nvPr>
            <p:ph type="sldNum" sz="quarter" idx="11"/>
          </p:nvPr>
        </p:nvSpPr>
        <p:spPr/>
        <p:txBody>
          <a:bodyPr/>
          <a:lstStyle/>
          <a:p>
            <a:fld id="{FA29CDB3-2FE8-44F6-85D9-CEEB8D23CE70}"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9" name="Slide Number Placeholder 8"/>
          <p:cNvSpPr>
            <a:spLocks noGrp="1"/>
          </p:cNvSpPr>
          <p:nvPr>
            <p:ph type="sldNum" sz="quarter" idx="11"/>
          </p:nvPr>
        </p:nvSpPr>
        <p:spPr/>
        <p:txBody>
          <a:bodyPr/>
          <a:lstStyle/>
          <a:p>
            <a:fld id="{FA29CDB3-2FE8-44F6-85D9-CEEB8D23CE70}"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15" name="Slide Number Placeholder 14"/>
          <p:cNvSpPr>
            <a:spLocks noGrp="1"/>
          </p:cNvSpPr>
          <p:nvPr>
            <p:ph type="sldNum" sz="quarter" idx="11"/>
          </p:nvPr>
        </p:nvSpPr>
        <p:spPr/>
        <p:txBody>
          <a:bodyPr/>
          <a:lstStyle/>
          <a:p>
            <a:fld id="{FA29CDB3-2FE8-44F6-85D9-CEEB8D23CE70}" type="slidenum">
              <a:rPr lang="en-US" smtClean="0"/>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8" name="Slide Number Placeholder 7"/>
          <p:cNvSpPr>
            <a:spLocks noGrp="1"/>
          </p:cNvSpPr>
          <p:nvPr>
            <p:ph type="sldNum" sz="quarter" idx="11"/>
          </p:nvPr>
        </p:nvSpPr>
        <p:spPr/>
        <p:txBody>
          <a:bodyPr/>
          <a:lstStyle/>
          <a:p>
            <a:fld id="{FA29CDB3-2FE8-44F6-85D9-CEEB8D23CE70}"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6" name="Slide Number Placeholder 5"/>
          <p:cNvSpPr>
            <a:spLocks noGrp="1"/>
          </p:cNvSpPr>
          <p:nvPr>
            <p:ph type="sldNum" sz="quarter" idx="11"/>
          </p:nvPr>
        </p:nvSpPr>
        <p:spPr/>
        <p:txBody>
          <a:bodyPr/>
          <a:lstStyle/>
          <a:p>
            <a:fld id="{FA29CDB3-2FE8-44F6-85D9-CEEB8D23CE70}" type="slidenum">
              <a:rPr lang="en-US" smtClean="0"/>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16" name="Slide Number Placeholder 15"/>
          <p:cNvSpPr>
            <a:spLocks noGrp="1"/>
          </p:cNvSpPr>
          <p:nvPr>
            <p:ph type="sldNum" sz="quarter" idx="11"/>
          </p:nvPr>
        </p:nvSpPr>
        <p:spPr/>
        <p:txBody>
          <a:bodyPr/>
          <a:lstStyle/>
          <a:p>
            <a:fld id="{FA29CDB3-2FE8-44F6-85D9-CEEB8D23CE70}"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a:t>Click to edit Master title style</a:t>
            </a:r>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EB7B054D-D6A1-47DE-A9CA-7B0D8D62ACC5}" type="datetimeFigureOut">
              <a:rPr lang="en-US" smtClean="0"/>
              <a:t>11/25/2019</a:t>
            </a:fld>
            <a:endParaRPr lang="en-US" dirty="0"/>
          </a:p>
        </p:txBody>
      </p:sp>
      <p:sp>
        <p:nvSpPr>
          <p:cNvPr id="14" name="Slide Number Placeholder 13"/>
          <p:cNvSpPr>
            <a:spLocks noGrp="1"/>
          </p:cNvSpPr>
          <p:nvPr>
            <p:ph type="sldNum" sz="quarter" idx="11"/>
          </p:nvPr>
        </p:nvSpPr>
        <p:spPr/>
        <p:txBody>
          <a:bodyPr/>
          <a:lstStyle/>
          <a:p>
            <a:fld id="{FA29CDB3-2FE8-44F6-85D9-CEEB8D23CE70}" type="slidenum">
              <a:rPr lang="en-US" smtClean="0"/>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EB7B054D-D6A1-47DE-A9CA-7B0D8D62ACC5}" type="datetimeFigureOut">
              <a:rPr lang="en-US" smtClean="0"/>
              <a:t>11/25/2019</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A29CDB3-2FE8-44F6-85D9-CEEB8D23CE70}"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uwm.edu/studentinvolve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uwm.edu/studentinvolvement/student-organizations-2/resources/publication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wisconsin.edu/risk-management/" TargetMode="External"/><Relationship Id="rId2" Type="http://schemas.openxmlformats.org/officeDocument/2006/relationships/hyperlink" Target="https://www.wisconsin.edu/risk-management/manual/liability-progra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uwm.edu/safety-and-assuranc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activities@uwm.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activities@uwm.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uwm.edu/studentassociation/sa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057400"/>
            <a:ext cx="7696200" cy="4724400"/>
          </a:xfrm>
          <a:prstGeom prst="rect">
            <a:avLst/>
          </a:prstGeom>
        </p:spPr>
        <p:txBody>
          <a:bodyPr>
            <a:normAutofit/>
          </a:bodyPr>
          <a:lstStyle/>
          <a:p>
            <a:pPr marL="0" indent="0" algn="ctr">
              <a:buNone/>
            </a:pPr>
            <a:r>
              <a:rPr lang="en-US" b="1" dirty="0">
                <a:solidFill>
                  <a:srgbClr val="FFC000"/>
                </a:solidFill>
                <a:latin typeface="Times New Roman" pitchFamily="18" charset="0"/>
                <a:cs typeface="Times New Roman" pitchFamily="18" charset="0"/>
              </a:rPr>
              <a:t>NUTS AND BOLTS OF ADVISING</a:t>
            </a:r>
          </a:p>
          <a:p>
            <a:pPr indent="-255905"/>
            <a:endParaRPr lang="en-US" b="1" dirty="0">
              <a:solidFill>
                <a:srgbClr val="FFC000"/>
              </a:solidFill>
            </a:endParaRPr>
          </a:p>
          <a:p>
            <a:pPr indent="-255905"/>
            <a:endParaRPr lang="en-US" b="1" dirty="0">
              <a:solidFill>
                <a:srgbClr val="FFC000"/>
              </a:solidFill>
            </a:endParaRPr>
          </a:p>
          <a:p>
            <a:pPr indent="-255905"/>
            <a:endParaRPr lang="en-US" b="1" dirty="0">
              <a:solidFill>
                <a:srgbClr val="FFC000"/>
              </a:solidFill>
            </a:endParaRPr>
          </a:p>
          <a:p>
            <a:pPr indent="-255905"/>
            <a:endParaRPr lang="en-US" b="1" dirty="0">
              <a:solidFill>
                <a:srgbClr val="FFC000"/>
              </a:solidFill>
            </a:endParaRPr>
          </a:p>
          <a:p>
            <a:pPr indent="-255905"/>
            <a:endParaRPr lang="en-US" b="1" dirty="0">
              <a:solidFill>
                <a:srgbClr val="FFC000"/>
              </a:solidFill>
            </a:endParaRPr>
          </a:p>
          <a:p>
            <a:pPr indent="-255905"/>
            <a:endParaRPr lang="en-US" b="1" dirty="0">
              <a:solidFill>
                <a:srgbClr val="FFC000"/>
              </a:solidFill>
            </a:endParaRPr>
          </a:p>
          <a:p>
            <a:pPr indent="-255905"/>
            <a:endParaRPr lang="en-US" b="1" dirty="0">
              <a:solidFill>
                <a:srgbClr val="FFC000"/>
              </a:solidFill>
            </a:endParaRPr>
          </a:p>
          <a:p>
            <a:pPr indent="-255905"/>
            <a:endParaRPr lang="en-US" b="1" dirty="0">
              <a:solidFill>
                <a:srgbClr val="FFC000"/>
              </a:solidFill>
            </a:endParaRPr>
          </a:p>
          <a:p>
            <a:pPr marL="0" indent="0" algn="ctr">
              <a:buNone/>
            </a:pPr>
            <a:r>
              <a:rPr lang="en-US" b="1" dirty="0">
                <a:solidFill>
                  <a:srgbClr val="FFC000"/>
                </a:solidFill>
                <a:latin typeface="Times New Roman"/>
                <a:cs typeface="Times New Roman"/>
              </a:rPr>
              <a:t>STUDENT INVOLVEMENT</a:t>
            </a:r>
            <a:endParaRPr lang="en-US" dirty="0">
              <a:solidFill>
                <a:srgbClr val="FFC000"/>
              </a:solidFill>
              <a:latin typeface="Times New Roman"/>
              <a:cs typeface="Times New Roman"/>
            </a:endParaRPr>
          </a:p>
          <a:p>
            <a:pPr indent="-255905" algn="ctr"/>
            <a:endParaRPr lang="en-US" dirty="0"/>
          </a:p>
        </p:txBody>
      </p:sp>
      <p:sp>
        <p:nvSpPr>
          <p:cNvPr id="3" name="Title 2"/>
          <p:cNvSpPr>
            <a:spLocks noGrp="1"/>
          </p:cNvSpPr>
          <p:nvPr>
            <p:ph type="title"/>
          </p:nvPr>
        </p:nvSpPr>
        <p:spPr>
          <a:xfrm>
            <a:off x="1981200" y="762000"/>
            <a:ext cx="5013960" cy="1066800"/>
          </a:xfrm>
        </p:spPr>
        <p:txBody>
          <a:bodyPr>
            <a:noAutofit/>
          </a:bodyPr>
          <a:lstStyle/>
          <a:p>
            <a:pPr algn="ctr"/>
            <a:r>
              <a:rPr lang="en-US" sz="3200" b="1" dirty="0">
                <a:solidFill>
                  <a:srgbClr val="FFC000"/>
                </a:solidFill>
                <a:latin typeface="Times New Roman" pitchFamily="18" charset="0"/>
                <a:cs typeface="Times New Roman" pitchFamily="18" charset="0"/>
              </a:rPr>
              <a:t>University of Wisconsin</a:t>
            </a:r>
            <a:br>
              <a:rPr lang="en-US" sz="3200" b="1" dirty="0">
                <a:solidFill>
                  <a:srgbClr val="FFC000"/>
                </a:solidFill>
                <a:latin typeface="Times New Roman" pitchFamily="18" charset="0"/>
                <a:cs typeface="Times New Roman" pitchFamily="18" charset="0"/>
              </a:rPr>
            </a:br>
            <a:r>
              <a:rPr lang="en-US" sz="3200" b="1" dirty="0">
                <a:solidFill>
                  <a:srgbClr val="FFC000"/>
                </a:solidFill>
                <a:latin typeface="Times New Roman" pitchFamily="18" charset="0"/>
                <a:cs typeface="Times New Roman" pitchFamily="18" charset="0"/>
              </a:rPr>
              <a:t>Milwaukee</a:t>
            </a:r>
            <a:endParaRPr lang="en-US" sz="3200" dirty="0">
              <a:latin typeface="Times New Roman" pitchFamily="18" charset="0"/>
              <a:cs typeface="Times New Roman" pitchFamily="18" charset="0"/>
            </a:endParaRPr>
          </a:p>
        </p:txBody>
      </p:sp>
      <p:pic>
        <p:nvPicPr>
          <p:cNvPr id="1026" name="Picture 2" descr="C:\Users\clark63\AppData\Local\Microsoft\Windows\Temporary Internet Files\Content.IE5\ZA8N865X\MP90030945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2971800"/>
            <a:ext cx="3657600" cy="242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71423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191000"/>
          </a:xfrm>
          <a:prstGeom prst="rect">
            <a:avLst/>
          </a:prstGeom>
        </p:spPr>
        <p:txBody>
          <a:bodyPr>
            <a:noAutofit/>
          </a:bodyPr>
          <a:lstStyle/>
          <a:p>
            <a:pPr indent="-255905">
              <a:buFont typeface="Arial" pitchFamily="34" charset="0"/>
              <a:buChar char="•"/>
            </a:pPr>
            <a:r>
              <a:rPr lang="en-US" sz="1800" dirty="0">
                <a:solidFill>
                  <a:srgbClr val="FFC000"/>
                </a:solidFill>
                <a:latin typeface="Times New Roman"/>
                <a:cs typeface="Times New Roman"/>
              </a:rPr>
              <a:t>The Student Appropriations Committee (SAC) is a standing committee of the Student Association (SA). </a:t>
            </a:r>
            <a:endParaRPr lang="en-US"/>
          </a:p>
          <a:p>
            <a:pPr indent="-255905">
              <a:buFont typeface="Arial" pitchFamily="34" charset="0"/>
              <a:buChar char="•"/>
            </a:pPr>
            <a:r>
              <a:rPr lang="en-US" sz="1800" dirty="0">
                <a:solidFill>
                  <a:srgbClr val="FFC000"/>
                </a:solidFill>
                <a:latin typeface="Times New Roman" pitchFamily="18" charset="0"/>
                <a:cs typeface="Times New Roman" pitchFamily="18" charset="0"/>
              </a:rPr>
              <a:t>It functions as a governmental body that allocates monies to eligible student organizations. </a:t>
            </a:r>
          </a:p>
          <a:p>
            <a:pPr indent="-255905">
              <a:buFont typeface="Arial" pitchFamily="34" charset="0"/>
              <a:buChar char="•"/>
            </a:pPr>
            <a:r>
              <a:rPr lang="en-US" sz="1800" dirty="0">
                <a:solidFill>
                  <a:srgbClr val="FFC000"/>
                </a:solidFill>
                <a:latin typeface="Times New Roman" pitchFamily="18" charset="0"/>
                <a:cs typeface="Times New Roman" pitchFamily="18" charset="0"/>
              </a:rPr>
              <a:t>Any funds allocated from SAC must be spent during the fiscal year (July 1 to June 30).  </a:t>
            </a:r>
            <a:r>
              <a:rPr lang="en-US" sz="1800" i="1" dirty="0">
                <a:solidFill>
                  <a:srgbClr val="FFC000"/>
                </a:solidFill>
                <a:latin typeface="Times New Roman" pitchFamily="18" charset="0"/>
                <a:cs typeface="Times New Roman" pitchFamily="18" charset="0"/>
              </a:rPr>
              <a:t>Travel/event grants must be use in the semester they are awarded.</a:t>
            </a:r>
          </a:p>
          <a:p>
            <a:pPr indent="-255905">
              <a:buFont typeface="Arial" pitchFamily="34" charset="0"/>
              <a:buChar char="•"/>
            </a:pPr>
            <a:r>
              <a:rPr lang="en-US" sz="1800" dirty="0">
                <a:solidFill>
                  <a:srgbClr val="FFC000"/>
                </a:solidFill>
                <a:latin typeface="Times New Roman" pitchFamily="18" charset="0"/>
                <a:cs typeface="Times New Roman" pitchFamily="18" charset="0"/>
              </a:rPr>
              <a:t>If the organization becomes inactive or the money is not used, the funds are returned to SAC. </a:t>
            </a:r>
          </a:p>
          <a:p>
            <a:pPr indent="-255905">
              <a:buFont typeface="Arial" pitchFamily="34" charset="0"/>
              <a:buChar char="•"/>
            </a:pPr>
            <a:r>
              <a:rPr lang="en-US" sz="1800" dirty="0">
                <a:solidFill>
                  <a:srgbClr val="FFC000"/>
                </a:solidFill>
                <a:latin typeface="Times New Roman" pitchFamily="18" charset="0"/>
                <a:cs typeface="Times New Roman" pitchFamily="18" charset="0"/>
              </a:rPr>
              <a:t>Funds must be used for student organization benefit; not for personal or non-UWM student use. </a:t>
            </a:r>
          </a:p>
          <a:p>
            <a:pPr indent="-255905">
              <a:buFont typeface="Arial" pitchFamily="34" charset="0"/>
              <a:buChar char="•"/>
            </a:pPr>
            <a:r>
              <a:rPr lang="en-US" sz="1800" dirty="0">
                <a:solidFill>
                  <a:srgbClr val="FFC000"/>
                </a:solidFill>
                <a:latin typeface="Times New Roman" pitchFamily="18" charset="0"/>
                <a:cs typeface="Times New Roman" pitchFamily="18" charset="0"/>
              </a:rPr>
              <a:t>Allowable expenditures from segregated fees include office supplies &amp; equipment, printing &amp; duplicating, telephone &amp; mail expenses, payments to speakers &amp; performers, and travel expenses. </a:t>
            </a:r>
          </a:p>
          <a:p>
            <a:pPr indent="-255905">
              <a:buFont typeface="Arial" pitchFamily="34" charset="0"/>
              <a:buChar char="•"/>
            </a:pPr>
            <a:r>
              <a:rPr lang="en-US" sz="1800" dirty="0">
                <a:solidFill>
                  <a:srgbClr val="FFC000"/>
                </a:solidFill>
                <a:latin typeface="Times New Roman"/>
                <a:cs typeface="Times New Roman"/>
              </a:rPr>
              <a:t>Kickstart grants are available for new or reactivated organizations by contacting the SAC office at 414-229-2930.</a:t>
            </a:r>
            <a:endParaRPr lang="en-US" sz="1800" dirty="0">
              <a:latin typeface="Times New Roman"/>
              <a:cs typeface="Times New Roman"/>
            </a:endParaRPr>
          </a:p>
        </p:txBody>
      </p:sp>
      <p:sp>
        <p:nvSpPr>
          <p:cNvPr id="2" name="Title 1"/>
          <p:cNvSpPr>
            <a:spLocks noGrp="1"/>
          </p:cNvSpPr>
          <p:nvPr>
            <p:ph type="title"/>
          </p:nvPr>
        </p:nvSpPr>
        <p:spPr>
          <a:xfrm>
            <a:off x="762000" y="838200"/>
            <a:ext cx="7559336" cy="1219200"/>
          </a:xfrm>
        </p:spPr>
        <p:txBody>
          <a:bodyPr>
            <a:noAutofit/>
          </a:bodyPr>
          <a:lstStyle/>
          <a:p>
            <a:pPr algn="ctr"/>
            <a:r>
              <a:rPr lang="en-US" sz="3200" b="1" dirty="0">
                <a:solidFill>
                  <a:srgbClr val="FFC000"/>
                </a:solidFill>
                <a:latin typeface="Times New Roman"/>
                <a:cs typeface="Times New Roman"/>
              </a:rPr>
              <a:t>FINANCES </a:t>
            </a:r>
            <a:br>
              <a:rPr lang="en-US" sz="3200" b="1" dirty="0">
                <a:latin typeface="Times New Roman" pitchFamily="18" charset="0"/>
                <a:cs typeface="Times New Roman" pitchFamily="18" charset="0"/>
              </a:rPr>
            </a:br>
            <a:r>
              <a:rPr lang="en-US" sz="3200" b="1" dirty="0">
                <a:solidFill>
                  <a:srgbClr val="FFC000"/>
                </a:solidFill>
                <a:latin typeface="Times New Roman"/>
                <a:cs typeface="Times New Roman"/>
              </a:rPr>
              <a:t>Student Appropriations Committee</a:t>
            </a:r>
            <a:endParaRPr lang="en-US" sz="3200" dirty="0">
              <a:solidFill>
                <a:srgbClr val="FFC000"/>
              </a:solidFill>
              <a:latin typeface="Times New Roman"/>
              <a:cs typeface="Times New Roman"/>
            </a:endParaRPr>
          </a:p>
        </p:txBody>
      </p:sp>
      <p:pic>
        <p:nvPicPr>
          <p:cNvPr id="5"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744986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01040" y="2209800"/>
            <a:ext cx="7680960" cy="3429000"/>
          </a:xfrm>
          <a:prstGeom prst="rect">
            <a:avLst/>
          </a:prstGeom>
        </p:spPr>
        <p:txBody>
          <a:bodyPr>
            <a:normAutofit/>
          </a:bodyPr>
          <a:lstStyle/>
          <a:p>
            <a:pPr indent="-255905">
              <a:buFont typeface="Wingdings" pitchFamily="2" charset="2"/>
              <a:buChar char="§"/>
            </a:pPr>
            <a:r>
              <a:rPr lang="en-US" sz="1800" dirty="0">
                <a:solidFill>
                  <a:srgbClr val="FFC000"/>
                </a:solidFill>
                <a:latin typeface="Times New Roman" pitchFamily="18" charset="0"/>
                <a:cs typeface="Times New Roman" pitchFamily="18" charset="0"/>
              </a:rPr>
              <a:t>Training is available to students through classes, workshops, conferences and personal advisement. </a:t>
            </a:r>
            <a:endParaRPr lang="en-US"/>
          </a:p>
          <a:p>
            <a:pPr lvl="1" indent="-255905">
              <a:buFont typeface="Wingdings" pitchFamily="2" charset="2"/>
              <a:buChar char="q"/>
            </a:pPr>
            <a:r>
              <a:rPr lang="en-US" sz="1600" dirty="0">
                <a:solidFill>
                  <a:srgbClr val="FFC000"/>
                </a:solidFill>
                <a:latin typeface="Times New Roman"/>
                <a:cs typeface="Times New Roman"/>
              </a:rPr>
              <a:t>Passing the Torch: Officer Transitions Workshop (end of Fall and Spring)</a:t>
            </a:r>
          </a:p>
          <a:p>
            <a:pPr lvl="1" indent="-255905">
              <a:buFont typeface="Wingdings" pitchFamily="2" charset="2"/>
              <a:buChar char="q"/>
            </a:pPr>
            <a:r>
              <a:rPr lang="en-US" sz="1600" dirty="0">
                <a:solidFill>
                  <a:srgbClr val="FFC000"/>
                </a:solidFill>
                <a:latin typeface="Times New Roman"/>
                <a:cs typeface="Times New Roman"/>
              </a:rPr>
              <a:t>Training on Demand (individual training workshops/seminars)</a:t>
            </a:r>
          </a:p>
          <a:p>
            <a:pPr lvl="1" indent="-255905">
              <a:buFont typeface="Wingdings" pitchFamily="2" charset="2"/>
              <a:buChar char="q"/>
            </a:pPr>
            <a:r>
              <a:rPr lang="en-US" sz="1600" dirty="0">
                <a:solidFill>
                  <a:srgbClr val="FFC000"/>
                </a:solidFill>
                <a:latin typeface="Times New Roman"/>
                <a:cs typeface="Times New Roman"/>
              </a:rPr>
              <a:t>To get more information about these and other opportunities, contact the Student Involvement at 414-229-5780 or check out our web page at </a:t>
            </a:r>
            <a:r>
              <a:rPr lang="en-US" sz="1600" dirty="0">
                <a:ea typeface="+mn-lt"/>
                <a:cs typeface="+mn-lt"/>
                <a:hlinkClick r:id="rId2"/>
              </a:rPr>
              <a:t>https://uwm.edu/studentinvolvement/</a:t>
            </a:r>
            <a:r>
              <a:rPr lang="en-US" sz="1600" dirty="0">
                <a:solidFill>
                  <a:srgbClr val="FFC000"/>
                </a:solidFill>
                <a:latin typeface="Times New Roman"/>
                <a:cs typeface="Times New Roman"/>
              </a:rPr>
              <a:t> for tips, tricks and updates to the leadership information available for students. </a:t>
            </a:r>
            <a:endParaRPr lang="en-US" sz="1600" dirty="0">
              <a:solidFill>
                <a:srgbClr val="FFC000"/>
              </a:solidFill>
              <a:latin typeface="Times New Roman" pitchFamily="18" charset="0"/>
              <a:cs typeface="Times New Roman" pitchFamily="18" charset="0"/>
            </a:endParaRPr>
          </a:p>
          <a:p>
            <a:pPr marL="383540" lvl="1" indent="0">
              <a:buNone/>
            </a:pPr>
            <a:endParaRPr lang="en-US" sz="1600" dirty="0">
              <a:solidFill>
                <a:srgbClr val="FFC000"/>
              </a:solidFill>
            </a:endParaRPr>
          </a:p>
        </p:txBody>
      </p:sp>
      <p:sp>
        <p:nvSpPr>
          <p:cNvPr id="3" name="Title 2"/>
          <p:cNvSpPr>
            <a:spLocks noGrp="1"/>
          </p:cNvSpPr>
          <p:nvPr>
            <p:ph type="title"/>
          </p:nvPr>
        </p:nvSpPr>
        <p:spPr>
          <a:xfrm>
            <a:off x="701040" y="1066800"/>
            <a:ext cx="7680960" cy="1066800"/>
          </a:xfrm>
        </p:spPr>
        <p:txBody>
          <a:bodyPr>
            <a:noAutofit/>
          </a:bodyPr>
          <a:lstStyle/>
          <a:p>
            <a:pPr algn="ctr"/>
            <a:r>
              <a:rPr lang="en-US" sz="3200" b="1" dirty="0">
                <a:solidFill>
                  <a:srgbClr val="FFC000"/>
                </a:solidFill>
                <a:latin typeface="Times New Roman" pitchFamily="18" charset="0"/>
                <a:cs typeface="Times New Roman" pitchFamily="18" charset="0"/>
              </a:rPr>
              <a:t>STUDENT TRAINING OPPORTUNITIES</a:t>
            </a:r>
          </a:p>
        </p:txBody>
      </p:sp>
      <p:pic>
        <p:nvPicPr>
          <p:cNvPr id="5" name="Picture 2" descr="C:\Users\clark63\AppData\Local\Microsoft\Windows\Temporary Internet Files\Content.IE5\ZA8N865X\MP90030945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63184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2743200"/>
            <a:ext cx="7010400" cy="2590800"/>
          </a:xfrm>
        </p:spPr>
        <p:txBody>
          <a:bodyPr>
            <a:normAutofit/>
          </a:bodyPr>
          <a:lstStyle/>
          <a:p>
            <a:pPr indent="-255905">
              <a:buFont typeface="Arial" pitchFamily="34" charset="0"/>
              <a:buChar char="•"/>
            </a:pPr>
            <a:r>
              <a:rPr lang="en-US" sz="1800" dirty="0">
                <a:solidFill>
                  <a:srgbClr val="FFC000"/>
                </a:solidFill>
                <a:latin typeface="Times New Roman"/>
                <a:cs typeface="Times New Roman"/>
              </a:rPr>
              <a:t>Student Involvement has a Quick Reference Library. This contains one to two-page resource sheets on organizational development, training activities and team-building programs. </a:t>
            </a:r>
            <a:endParaRPr lang="en-US"/>
          </a:p>
          <a:p>
            <a:pPr lvl="1" indent="-255905">
              <a:buFont typeface="Wingdings" pitchFamily="2" charset="2"/>
              <a:buChar char="q"/>
            </a:pPr>
            <a:r>
              <a:rPr lang="en-US" sz="1600" dirty="0">
                <a:solidFill>
                  <a:srgbClr val="FFC000"/>
                </a:solidFill>
                <a:latin typeface="Times New Roman" pitchFamily="18" charset="0"/>
                <a:cs typeface="Times New Roman" pitchFamily="18" charset="0"/>
              </a:rPr>
              <a:t>Currently, there are over 20 topics ranging from how to plan an event to how to run a meeting. </a:t>
            </a:r>
          </a:p>
          <a:p>
            <a:pPr lvl="1" indent="-255905">
              <a:buFont typeface="Wingdings" pitchFamily="2" charset="2"/>
              <a:buChar char="q"/>
            </a:pPr>
            <a:r>
              <a:rPr lang="en-US" sz="1600" dirty="0">
                <a:solidFill>
                  <a:srgbClr val="FFC000"/>
                </a:solidFill>
                <a:latin typeface="Times New Roman"/>
                <a:cs typeface="Times New Roman"/>
              </a:rPr>
              <a:t>The Quick Reference Library is available on the Student Involvement website: </a:t>
            </a:r>
            <a:r>
              <a:rPr lang="en-US" sz="1100" dirty="0">
                <a:ea typeface="+mn-lt"/>
                <a:cs typeface="+mn-lt"/>
                <a:hlinkClick r:id="rId2"/>
              </a:rPr>
              <a:t>https://uwm.edu/studentinvolvement/student-organizations-2/resources/publications/</a:t>
            </a:r>
            <a:r>
              <a:rPr lang="en-US" sz="1100" dirty="0">
                <a:solidFill>
                  <a:srgbClr val="FFC000"/>
                </a:solidFill>
                <a:latin typeface="Times New Roman"/>
                <a:cs typeface="Times New Roman"/>
              </a:rPr>
              <a:t>. </a:t>
            </a:r>
            <a:endParaRPr lang="en-US" sz="1100">
              <a:solidFill>
                <a:srgbClr val="FFC000"/>
              </a:solidFill>
              <a:latin typeface="Times New Roman" pitchFamily="18" charset="0"/>
              <a:cs typeface="Times New Roman" pitchFamily="18" charset="0"/>
            </a:endParaRPr>
          </a:p>
          <a:p>
            <a:pPr lvl="1" indent="-255905">
              <a:buFont typeface="Wingdings" pitchFamily="2" charset="2"/>
              <a:buChar char="q"/>
            </a:pPr>
            <a:r>
              <a:rPr lang="en-US" sz="1600" dirty="0">
                <a:solidFill>
                  <a:srgbClr val="FFC000"/>
                </a:solidFill>
                <a:latin typeface="Times New Roman"/>
                <a:cs typeface="Times New Roman"/>
              </a:rPr>
              <a:t>Leadership library in the Student Involvement office suite Union 363.</a:t>
            </a:r>
          </a:p>
          <a:p>
            <a:pPr marL="17780" indent="0">
              <a:buNone/>
            </a:pPr>
            <a:endParaRPr lang="en-US" dirty="0"/>
          </a:p>
        </p:txBody>
      </p:sp>
      <p:sp>
        <p:nvSpPr>
          <p:cNvPr id="3" name="Title 2"/>
          <p:cNvSpPr>
            <a:spLocks noGrp="1"/>
          </p:cNvSpPr>
          <p:nvPr>
            <p:ph type="title"/>
          </p:nvPr>
        </p:nvSpPr>
        <p:spPr>
          <a:xfrm>
            <a:off x="1524000" y="1524000"/>
            <a:ext cx="6019800" cy="914400"/>
          </a:xfrm>
        </p:spPr>
        <p:txBody>
          <a:bodyPr/>
          <a:lstStyle/>
          <a:p>
            <a:pPr algn="ctr"/>
            <a:r>
              <a:rPr lang="en-US" sz="3200" b="1" dirty="0">
                <a:solidFill>
                  <a:srgbClr val="FFC000"/>
                </a:solidFill>
                <a:latin typeface="Times New Roman" pitchFamily="18" charset="0"/>
                <a:cs typeface="Times New Roman" pitchFamily="18" charset="0"/>
              </a:rPr>
              <a:t>STUDENT TRAINING OPPORTUNITIES CONT.</a:t>
            </a:r>
            <a:endParaRPr lang="en-US" sz="3200" dirty="0">
              <a:latin typeface="Times New Roman" pitchFamily="18" charset="0"/>
              <a:cs typeface="Times New Roman" pitchFamily="18" charset="0"/>
            </a:endParaRPr>
          </a:p>
        </p:txBody>
      </p:sp>
      <p:pic>
        <p:nvPicPr>
          <p:cNvPr id="4" name="Picture 2" descr="C:\Users\clark63\AppData\Local\Microsoft\Windows\Temporary Internet Files\Content.IE5\ZA8N865X\MP90030945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7041031"/>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1524000"/>
            <a:ext cx="7391400" cy="685800"/>
          </a:xfrm>
        </p:spPr>
        <p:txBody>
          <a:bodyPr/>
          <a:lstStyle/>
          <a:p>
            <a:pPr algn="ctr"/>
            <a:r>
              <a:rPr lang="en-US" sz="3600" b="1" dirty="0">
                <a:solidFill>
                  <a:srgbClr val="FFC000"/>
                </a:solidFill>
                <a:latin typeface="Times New Roman" pitchFamily="18" charset="0"/>
                <a:cs typeface="Times New Roman" pitchFamily="18" charset="0"/>
              </a:rPr>
              <a:t>LEADERSHIP DEVELOPMENT</a:t>
            </a:r>
          </a:p>
        </p:txBody>
      </p:sp>
      <p:sp>
        <p:nvSpPr>
          <p:cNvPr id="5" name="Content Placeholder 4"/>
          <p:cNvSpPr>
            <a:spLocks noGrp="1"/>
          </p:cNvSpPr>
          <p:nvPr>
            <p:ph idx="1"/>
          </p:nvPr>
        </p:nvSpPr>
        <p:spPr>
          <a:xfrm>
            <a:off x="990600" y="2438400"/>
            <a:ext cx="7162800" cy="3048000"/>
          </a:xfrm>
        </p:spPr>
        <p:txBody>
          <a:bodyPr>
            <a:normAutofit/>
          </a:bodyPr>
          <a:lstStyle/>
          <a:p>
            <a:pPr marL="18288" indent="0">
              <a:buNone/>
            </a:pPr>
            <a:r>
              <a:rPr lang="en-US" sz="1800" dirty="0">
                <a:solidFill>
                  <a:srgbClr val="FFC000"/>
                </a:solidFill>
                <a:latin typeface="Times New Roman" pitchFamily="18" charset="0"/>
                <a:cs typeface="Times New Roman" pitchFamily="18" charset="0"/>
              </a:rPr>
              <a:t>Advisors can play a key role in the leadership development of organization members through:</a:t>
            </a:r>
          </a:p>
          <a:p>
            <a:pPr lvl="1">
              <a:buFont typeface="Wingdings" pitchFamily="2" charset="2"/>
              <a:buChar char="§"/>
            </a:pPr>
            <a:r>
              <a:rPr lang="en-US" sz="1800" dirty="0">
                <a:solidFill>
                  <a:srgbClr val="FFC000"/>
                </a:solidFill>
                <a:latin typeface="Times New Roman" pitchFamily="18" charset="0"/>
                <a:cs typeface="Times New Roman" pitchFamily="18" charset="0"/>
              </a:rPr>
              <a:t>Promoting participation in campus and community leadership programs.</a:t>
            </a:r>
          </a:p>
          <a:p>
            <a:pPr lvl="1">
              <a:buFont typeface="Wingdings" pitchFamily="2" charset="2"/>
              <a:buChar char="§"/>
            </a:pPr>
            <a:r>
              <a:rPr lang="en-US" sz="1800" dirty="0">
                <a:solidFill>
                  <a:srgbClr val="FFC000"/>
                </a:solidFill>
                <a:latin typeface="Times New Roman" pitchFamily="18" charset="0"/>
                <a:cs typeface="Times New Roman" pitchFamily="18" charset="0"/>
              </a:rPr>
              <a:t>Facilitating opportunities for development.</a:t>
            </a:r>
          </a:p>
          <a:p>
            <a:pPr lvl="1">
              <a:buFont typeface="Wingdings" pitchFamily="2" charset="2"/>
              <a:buChar char="§"/>
            </a:pPr>
            <a:r>
              <a:rPr lang="en-US" sz="1800" dirty="0">
                <a:solidFill>
                  <a:srgbClr val="FFC000"/>
                </a:solidFill>
                <a:latin typeface="Times New Roman" pitchFamily="18" charset="0"/>
                <a:cs typeface="Times New Roman" pitchFamily="18" charset="0"/>
              </a:rPr>
              <a:t>Helping members to identify their strengths and to apply their skills within the organization.</a:t>
            </a:r>
          </a:p>
          <a:p>
            <a:pPr lvl="1">
              <a:buFont typeface="Wingdings" pitchFamily="2" charset="2"/>
              <a:buChar char="§"/>
            </a:pPr>
            <a:r>
              <a:rPr lang="en-US" sz="1800" dirty="0">
                <a:solidFill>
                  <a:srgbClr val="FFC000"/>
                </a:solidFill>
                <a:latin typeface="Times New Roman" pitchFamily="18" charset="0"/>
                <a:cs typeface="Times New Roman" pitchFamily="18" charset="0"/>
              </a:rPr>
              <a:t>Encouraging members to reflect on their leadership experiences and how they contribute to future goals.</a:t>
            </a:r>
          </a:p>
          <a:p>
            <a:pPr marL="384048" lvl="1" indent="0">
              <a:buNone/>
            </a:pPr>
            <a:endParaRPr lang="en-US" dirty="0"/>
          </a:p>
        </p:txBody>
      </p:sp>
      <p:pic>
        <p:nvPicPr>
          <p:cNvPr id="6"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05131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2819400"/>
            <a:ext cx="6096000" cy="2438399"/>
          </a:xfrm>
        </p:spPr>
        <p:txBody>
          <a:bodyPr/>
          <a:lstStyle/>
          <a:p>
            <a:pPr marL="17780" indent="0">
              <a:buNone/>
            </a:pPr>
            <a:r>
              <a:rPr lang="en-US" sz="1800" dirty="0">
                <a:solidFill>
                  <a:srgbClr val="FFC000"/>
                </a:solidFill>
                <a:latin typeface="Times New Roman"/>
                <a:cs typeface="Times New Roman"/>
              </a:rPr>
              <a:t>Travel Grants support UWM students organization travel to conferences, trainings, workshops, competitions, and other off-</a:t>
            </a:r>
            <a:r>
              <a:rPr lang="en-US" sz="1800">
                <a:solidFill>
                  <a:srgbClr val="FFC000"/>
                </a:solidFill>
                <a:latin typeface="Times New Roman"/>
                <a:cs typeface="Times New Roman"/>
              </a:rPr>
              <a:t>campus organizational activities. Kickstart travel requests </a:t>
            </a:r>
            <a:r>
              <a:rPr lang="en-US" sz="1800" dirty="0">
                <a:solidFill>
                  <a:srgbClr val="FFC000"/>
                </a:solidFill>
                <a:latin typeface="Times New Roman"/>
                <a:cs typeface="Times New Roman"/>
              </a:rPr>
              <a:t>must be submitted to SAC at least six weeks in advance of the departure date. SAC may only allocate funds if the travel requested is central to the purpose of the organization. Students must be enrolled in classes at the time of travel. </a:t>
            </a:r>
            <a:endParaRPr lang="en-US"/>
          </a:p>
          <a:p>
            <a:pPr marL="17780" indent="0">
              <a:buNone/>
            </a:pPr>
            <a:endParaRPr lang="en-US" dirty="0">
              <a:solidFill>
                <a:srgbClr val="FFC000"/>
              </a:solidFill>
              <a:latin typeface="Times New Roman" pitchFamily="18" charset="0"/>
              <a:cs typeface="Times New Roman" pitchFamily="18" charset="0"/>
            </a:endParaRPr>
          </a:p>
        </p:txBody>
      </p:sp>
      <p:sp>
        <p:nvSpPr>
          <p:cNvPr id="3" name="Title 2"/>
          <p:cNvSpPr>
            <a:spLocks noGrp="1"/>
          </p:cNvSpPr>
          <p:nvPr>
            <p:ph type="title"/>
          </p:nvPr>
        </p:nvSpPr>
        <p:spPr>
          <a:xfrm>
            <a:off x="1752600" y="1767840"/>
            <a:ext cx="4876800" cy="746760"/>
          </a:xfrm>
        </p:spPr>
        <p:txBody>
          <a:bodyPr/>
          <a:lstStyle/>
          <a:p>
            <a:pPr algn="ctr"/>
            <a:r>
              <a:rPr lang="en-US" sz="3200" dirty="0">
                <a:solidFill>
                  <a:srgbClr val="FFC000"/>
                </a:solidFill>
                <a:latin typeface="Times New Roman" pitchFamily="18" charset="0"/>
                <a:cs typeface="Times New Roman" pitchFamily="18" charset="0"/>
              </a:rPr>
              <a:t>TRAVEL OVERVIEW</a:t>
            </a:r>
          </a:p>
        </p:txBody>
      </p:sp>
      <p:pic>
        <p:nvPicPr>
          <p:cNvPr id="4"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120232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76400"/>
            <a:ext cx="7680960" cy="4724400"/>
          </a:xfrm>
          <a:prstGeom prst="rect">
            <a:avLst/>
          </a:prstGeom>
        </p:spPr>
        <p:txBody>
          <a:bodyPr>
            <a:noAutofit/>
          </a:bodyPr>
          <a:lstStyle/>
          <a:p>
            <a:pPr marL="17780" indent="0">
              <a:buNone/>
            </a:pPr>
            <a:r>
              <a:rPr lang="en-US" sz="1800" dirty="0">
                <a:solidFill>
                  <a:srgbClr val="FFC000"/>
                </a:solidFill>
                <a:latin typeface="Times New Roman" pitchFamily="18" charset="0"/>
                <a:cs typeface="Times New Roman" pitchFamily="18" charset="0"/>
              </a:rPr>
              <a:t>Student Organizations traveling to a conference or event with a SAC travel grant or other University funds, must adhere to strict UW System policies regarding travel.  </a:t>
            </a:r>
            <a:endParaRPr lang="en-US"/>
          </a:p>
          <a:p>
            <a:pPr marL="17780" indent="0">
              <a:buNone/>
            </a:pPr>
            <a:endParaRPr lang="en-US" sz="1800" dirty="0">
              <a:solidFill>
                <a:srgbClr val="FFC000"/>
              </a:solidFill>
              <a:latin typeface="Times New Roman" pitchFamily="18" charset="0"/>
              <a:cs typeface="Times New Roman" pitchFamily="18" charset="0"/>
            </a:endParaRPr>
          </a:p>
          <a:p>
            <a:pPr marL="17780" indent="0">
              <a:buNone/>
            </a:pPr>
            <a:r>
              <a:rPr lang="en-US" sz="1800" dirty="0">
                <a:solidFill>
                  <a:srgbClr val="FFC000"/>
                </a:solidFill>
                <a:latin typeface="Times New Roman"/>
                <a:cs typeface="Times New Roman"/>
              </a:rPr>
              <a:t>Airfare – Must be booked through the state approved vendor system.  Students </a:t>
            </a:r>
            <a:r>
              <a:rPr lang="en-US" sz="1800">
                <a:solidFill>
                  <a:srgbClr val="FFC000"/>
                </a:solidFill>
                <a:latin typeface="Times New Roman"/>
                <a:cs typeface="Times New Roman"/>
              </a:rPr>
              <a:t>will need to work with the Student Involvement Business Office (229-</a:t>
            </a:r>
            <a:r>
              <a:rPr lang="en-US" sz="1800" dirty="0">
                <a:solidFill>
                  <a:srgbClr val="FFC000"/>
                </a:solidFill>
                <a:latin typeface="Times New Roman"/>
                <a:cs typeface="Times New Roman"/>
              </a:rPr>
              <a:t>7102) to book flights.  No other method of booking airfare is allowed. </a:t>
            </a:r>
            <a:endParaRPr lang="en-US" sz="1800" dirty="0">
              <a:solidFill>
                <a:srgbClr val="FFC000"/>
              </a:solidFill>
              <a:latin typeface="Times New Roman" pitchFamily="18" charset="0"/>
              <a:cs typeface="Times New Roman" pitchFamily="18" charset="0"/>
            </a:endParaRPr>
          </a:p>
          <a:p>
            <a:pPr marL="17780" indent="0">
              <a:buNone/>
            </a:pPr>
            <a:endParaRPr lang="en-US" sz="1800" dirty="0">
              <a:solidFill>
                <a:srgbClr val="FFC000"/>
              </a:solidFill>
              <a:latin typeface="Times New Roman" pitchFamily="18" charset="0"/>
              <a:cs typeface="Times New Roman" pitchFamily="18" charset="0"/>
            </a:endParaRPr>
          </a:p>
          <a:p>
            <a:pPr marL="17780" indent="0">
              <a:buNone/>
            </a:pPr>
            <a:r>
              <a:rPr lang="en-US" sz="1800" dirty="0">
                <a:solidFill>
                  <a:srgbClr val="FFC000"/>
                </a:solidFill>
                <a:latin typeface="Times New Roman"/>
                <a:cs typeface="Times New Roman"/>
              </a:rPr>
              <a:t>Other Travel Arrangements – The Student Involvement Business Office can also make travel arrangements such as:  lodging, rental car, and registration fees, directly for student organizations. To take advantage of lower prices by booking ahead of time, student organizations are encouraged to contact the Student </a:t>
            </a:r>
            <a:r>
              <a:rPr lang="en-US" sz="1800">
                <a:solidFill>
                  <a:srgbClr val="FFC000"/>
                </a:solidFill>
                <a:latin typeface="Times New Roman"/>
                <a:cs typeface="Times New Roman"/>
              </a:rPr>
              <a:t>Involvement Business Office at least 3 weeks prior to date of travel.</a:t>
            </a:r>
          </a:p>
        </p:txBody>
      </p:sp>
      <p:sp>
        <p:nvSpPr>
          <p:cNvPr id="2" name="Title 1"/>
          <p:cNvSpPr>
            <a:spLocks noGrp="1"/>
          </p:cNvSpPr>
          <p:nvPr>
            <p:ph type="title"/>
          </p:nvPr>
        </p:nvSpPr>
        <p:spPr>
          <a:xfrm>
            <a:off x="2667000" y="1219200"/>
            <a:ext cx="2819400" cy="609600"/>
          </a:xfrm>
        </p:spPr>
        <p:txBody>
          <a:bodyPr>
            <a:normAutofit/>
          </a:bodyPr>
          <a:lstStyle/>
          <a:p>
            <a:pPr algn="ctr"/>
            <a:r>
              <a:rPr lang="en-US" sz="3200" b="1" dirty="0">
                <a:solidFill>
                  <a:srgbClr val="FFC000"/>
                </a:solidFill>
                <a:latin typeface="Times New Roman" pitchFamily="18" charset="0"/>
                <a:cs typeface="Times New Roman" pitchFamily="18" charset="0"/>
              </a:rPr>
              <a:t>TRAVEL</a:t>
            </a:r>
            <a:endParaRPr lang="en-US" sz="3200" dirty="0">
              <a:solidFill>
                <a:srgbClr val="FFC000"/>
              </a:solidFill>
              <a:latin typeface="Times New Roman" pitchFamily="18" charset="0"/>
              <a:cs typeface="Times New Roman" pitchFamily="18" charset="0"/>
            </a:endParaRPr>
          </a:p>
        </p:txBody>
      </p:sp>
      <p:pic>
        <p:nvPicPr>
          <p:cNvPr id="5"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7107543"/>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209800"/>
            <a:ext cx="7680960" cy="4343400"/>
          </a:xfrm>
          <a:prstGeom prst="rect">
            <a:avLst/>
          </a:prstGeom>
        </p:spPr>
        <p:txBody>
          <a:bodyPr>
            <a:noAutofit/>
          </a:bodyPr>
          <a:lstStyle/>
          <a:p>
            <a:pPr marL="18288" indent="0">
              <a:buNone/>
            </a:pPr>
            <a:r>
              <a:rPr lang="en-US" sz="1800" dirty="0">
                <a:solidFill>
                  <a:srgbClr val="FFC000"/>
                </a:solidFill>
                <a:latin typeface="Times New Roman" pitchFamily="18" charset="0"/>
                <a:cs typeface="Times New Roman" pitchFamily="18" charset="0"/>
              </a:rPr>
              <a:t>Driver Authorization – UWM Risk Management must approve everyone who will drive on University Business, PRIOR to the date of travel.  This applies if you plan to rent a car or if you plan to drive your own personal vehicle then request reimbursement for mileage.  The approval process takes between 1-2 weeks so please plan ahead of time.  Call 229-5780  to find out how to obtain and submit the Driver Authorization form.</a:t>
            </a:r>
          </a:p>
          <a:p>
            <a:pPr marL="18288" indent="0">
              <a:buNone/>
            </a:pPr>
            <a:endParaRPr lang="en-US" sz="1800" dirty="0">
              <a:solidFill>
                <a:srgbClr val="FFC000"/>
              </a:solidFill>
              <a:latin typeface="Times New Roman" pitchFamily="18" charset="0"/>
              <a:cs typeface="Times New Roman" pitchFamily="18" charset="0"/>
            </a:endParaRPr>
          </a:p>
          <a:p>
            <a:pPr marL="18288" indent="0">
              <a:buNone/>
            </a:pPr>
            <a:r>
              <a:rPr lang="en-US" sz="1800" dirty="0">
                <a:solidFill>
                  <a:srgbClr val="FFC000"/>
                </a:solidFill>
                <a:latin typeface="Times New Roman" pitchFamily="18" charset="0"/>
                <a:cs typeface="Times New Roman" pitchFamily="18" charset="0"/>
              </a:rPr>
              <a:t>Reimbursements – Reimbursements for mileage, tolls, parking, and other misc. travel expenses may sometimes be allowed.  Reimbursement for meals is never allowed when funding is from SAC travel grants.  </a:t>
            </a:r>
            <a:r>
              <a:rPr lang="en-US" sz="1800" b="1" dirty="0">
                <a:solidFill>
                  <a:srgbClr val="FFC000"/>
                </a:solidFill>
                <a:latin typeface="Times New Roman" pitchFamily="18" charset="0"/>
                <a:cs typeface="Times New Roman" pitchFamily="18" charset="0"/>
              </a:rPr>
              <a:t>Original receipts for all expenses must be included with reimbursement requests.</a:t>
            </a:r>
            <a:r>
              <a:rPr lang="en-US" sz="1800" dirty="0">
                <a:solidFill>
                  <a:srgbClr val="FFC000"/>
                </a:solidFill>
                <a:latin typeface="Times New Roman" pitchFamily="18" charset="0"/>
                <a:cs typeface="Times New Roman" pitchFamily="18" charset="0"/>
              </a:rPr>
              <a:t>  For more information on reimbursable expenses please call 229-7102 .  </a:t>
            </a:r>
          </a:p>
          <a:p>
            <a:pPr marL="18288" indent="0">
              <a:buNone/>
            </a:pPr>
            <a:endParaRPr lang="en-US" sz="1800" dirty="0">
              <a:solidFill>
                <a:srgbClr val="FFC000"/>
              </a:solidFill>
            </a:endParaRPr>
          </a:p>
          <a:p>
            <a:pPr marL="18288" indent="0">
              <a:buNone/>
            </a:pPr>
            <a:endParaRPr lang="en-US" sz="1800" dirty="0">
              <a:solidFill>
                <a:srgbClr val="FFC000"/>
              </a:solidFill>
            </a:endParaRPr>
          </a:p>
          <a:p>
            <a:pPr marL="18288" indent="0">
              <a:buNone/>
            </a:pPr>
            <a:endParaRPr lang="en-US" sz="1800" dirty="0">
              <a:solidFill>
                <a:srgbClr val="FFC000"/>
              </a:solidFill>
            </a:endParaRPr>
          </a:p>
        </p:txBody>
      </p:sp>
      <p:sp>
        <p:nvSpPr>
          <p:cNvPr id="2" name="Title 1"/>
          <p:cNvSpPr>
            <a:spLocks noGrp="1"/>
          </p:cNvSpPr>
          <p:nvPr>
            <p:ph type="title"/>
          </p:nvPr>
        </p:nvSpPr>
        <p:spPr>
          <a:xfrm>
            <a:off x="2286000" y="1158240"/>
            <a:ext cx="4038600" cy="746760"/>
          </a:xfrm>
        </p:spPr>
        <p:txBody>
          <a:bodyPr>
            <a:normAutofit/>
          </a:bodyPr>
          <a:lstStyle/>
          <a:p>
            <a:pPr algn="ctr"/>
            <a:r>
              <a:rPr lang="en-US" sz="3200" b="1" dirty="0">
                <a:solidFill>
                  <a:srgbClr val="FFC000"/>
                </a:solidFill>
                <a:latin typeface="Times New Roman" pitchFamily="18" charset="0"/>
                <a:cs typeface="Times New Roman" pitchFamily="18" charset="0"/>
              </a:rPr>
              <a:t>TRAVEL CONT.</a:t>
            </a:r>
            <a:endParaRPr lang="en-US" sz="3200" dirty="0">
              <a:solidFill>
                <a:srgbClr val="FFC000"/>
              </a:solidFill>
              <a:latin typeface="Times New Roman" pitchFamily="18" charset="0"/>
              <a:cs typeface="Times New Roman" pitchFamily="18" charset="0"/>
            </a:endParaRPr>
          </a:p>
        </p:txBody>
      </p:sp>
      <p:pic>
        <p:nvPicPr>
          <p:cNvPr id="5"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05512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76400" y="2743201"/>
            <a:ext cx="6096000" cy="2209799"/>
          </a:xfrm>
        </p:spPr>
        <p:txBody>
          <a:bodyPr>
            <a:normAutofit/>
          </a:bodyPr>
          <a:lstStyle/>
          <a:p>
            <a:pPr marL="18288" indent="0">
              <a:buNone/>
            </a:pPr>
            <a:r>
              <a:rPr lang="en-US" sz="1800" dirty="0">
                <a:solidFill>
                  <a:srgbClr val="FFC000"/>
                </a:solidFill>
                <a:latin typeface="Times New Roman" pitchFamily="18" charset="0"/>
                <a:cs typeface="Times New Roman" pitchFamily="18" charset="0"/>
              </a:rPr>
              <a:t>Risk management is defined as:</a:t>
            </a:r>
          </a:p>
          <a:p>
            <a:pPr marL="18288" indent="0">
              <a:buNone/>
            </a:pPr>
            <a:r>
              <a:rPr lang="en-US" sz="1800" dirty="0">
                <a:solidFill>
                  <a:srgbClr val="FFC000"/>
                </a:solidFill>
                <a:latin typeface="Times New Roman" pitchFamily="18" charset="0"/>
                <a:cs typeface="Times New Roman" pitchFamily="18" charset="0"/>
              </a:rPr>
              <a:t>“A process which provides assurance that:</a:t>
            </a:r>
          </a:p>
          <a:p>
            <a:pPr>
              <a:buFont typeface="Arial" pitchFamily="34" charset="0"/>
              <a:buChar char="•"/>
            </a:pPr>
            <a:r>
              <a:rPr lang="en-US" sz="1800" dirty="0">
                <a:solidFill>
                  <a:srgbClr val="FFC000"/>
                </a:solidFill>
                <a:latin typeface="Times New Roman" pitchFamily="18" charset="0"/>
                <a:cs typeface="Times New Roman" pitchFamily="18" charset="0"/>
              </a:rPr>
              <a:t>Objectives are more likely to be achieved;</a:t>
            </a:r>
          </a:p>
          <a:p>
            <a:pPr>
              <a:buFont typeface="Arial" pitchFamily="34" charset="0"/>
              <a:buChar char="•"/>
            </a:pPr>
            <a:r>
              <a:rPr lang="en-US" sz="1800" dirty="0">
                <a:solidFill>
                  <a:srgbClr val="FFC000"/>
                </a:solidFill>
                <a:latin typeface="Times New Roman" pitchFamily="18" charset="0"/>
                <a:cs typeface="Times New Roman" pitchFamily="18" charset="0"/>
              </a:rPr>
              <a:t>Damaging things will not happen or are less likely to happen; </a:t>
            </a:r>
          </a:p>
          <a:p>
            <a:pPr>
              <a:buFont typeface="Arial" pitchFamily="34" charset="0"/>
              <a:buChar char="•"/>
            </a:pPr>
            <a:r>
              <a:rPr lang="en-US" sz="1800" dirty="0">
                <a:solidFill>
                  <a:srgbClr val="FFC000"/>
                </a:solidFill>
                <a:latin typeface="Times New Roman" pitchFamily="18" charset="0"/>
                <a:cs typeface="Times New Roman" pitchFamily="18" charset="0"/>
              </a:rPr>
              <a:t>Beneficial things will be or are more likely to be achieved.”</a:t>
            </a:r>
          </a:p>
        </p:txBody>
      </p:sp>
      <p:sp>
        <p:nvSpPr>
          <p:cNvPr id="3" name="Title 2"/>
          <p:cNvSpPr>
            <a:spLocks noGrp="1"/>
          </p:cNvSpPr>
          <p:nvPr>
            <p:ph type="title"/>
          </p:nvPr>
        </p:nvSpPr>
        <p:spPr>
          <a:xfrm>
            <a:off x="1828800" y="1981200"/>
            <a:ext cx="4495800" cy="609600"/>
          </a:xfrm>
        </p:spPr>
        <p:txBody>
          <a:bodyPr/>
          <a:lstStyle/>
          <a:p>
            <a:pPr algn="ctr"/>
            <a:r>
              <a:rPr lang="en-US" sz="3200" dirty="0">
                <a:solidFill>
                  <a:srgbClr val="FFC000"/>
                </a:solidFill>
                <a:latin typeface="Times New Roman" pitchFamily="18" charset="0"/>
                <a:cs typeface="Times New Roman" pitchFamily="18" charset="0"/>
              </a:rPr>
              <a:t>RISK MANAGEMENT</a:t>
            </a:r>
          </a:p>
        </p:txBody>
      </p:sp>
      <p:pic>
        <p:nvPicPr>
          <p:cNvPr id="4"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656924"/>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667000"/>
            <a:ext cx="7924800" cy="3581400"/>
          </a:xfrm>
        </p:spPr>
        <p:txBody>
          <a:bodyPr>
            <a:normAutofit lnSpcReduction="10000"/>
          </a:bodyPr>
          <a:lstStyle/>
          <a:p>
            <a:pPr marL="18288" indent="0">
              <a:buNone/>
            </a:pPr>
            <a:r>
              <a:rPr lang="en-US" sz="1800" dirty="0">
                <a:solidFill>
                  <a:srgbClr val="FFC000"/>
                </a:solidFill>
                <a:latin typeface="Times New Roman" pitchFamily="18" charset="0"/>
                <a:cs typeface="Times New Roman" pitchFamily="18" charset="0"/>
              </a:rPr>
              <a:t>Risk management is the process of advising organizations of the potential and perceived risks involved with their activities, as well as students supervising organization activities, taking corrective actions/steps to minimize accidental injury and/or loss.</a:t>
            </a:r>
          </a:p>
          <a:p>
            <a:pPr marL="18288" indent="0">
              <a:buNone/>
            </a:pPr>
            <a:endParaRPr lang="en-US" sz="1800" dirty="0">
              <a:solidFill>
                <a:srgbClr val="FFC000"/>
              </a:solidFill>
              <a:latin typeface="Times New Roman" pitchFamily="18" charset="0"/>
              <a:cs typeface="Times New Roman" pitchFamily="18" charset="0"/>
            </a:endParaRPr>
          </a:p>
          <a:p>
            <a:pPr marL="18288" indent="0">
              <a:buNone/>
            </a:pPr>
            <a:r>
              <a:rPr lang="en-US" sz="1800" dirty="0">
                <a:solidFill>
                  <a:srgbClr val="FFC000"/>
                </a:solidFill>
                <a:latin typeface="Times New Roman" pitchFamily="18" charset="0"/>
                <a:cs typeface="Times New Roman" pitchFamily="18" charset="0"/>
              </a:rPr>
              <a:t>Risk management enables:</a:t>
            </a:r>
          </a:p>
          <a:p>
            <a:pPr>
              <a:buFont typeface="Arial" pitchFamily="34" charset="0"/>
              <a:buChar char="•"/>
            </a:pPr>
            <a:r>
              <a:rPr lang="en-US" sz="1800" dirty="0">
                <a:solidFill>
                  <a:srgbClr val="FFC000"/>
                </a:solidFill>
                <a:latin typeface="Times New Roman" pitchFamily="18" charset="0"/>
                <a:cs typeface="Times New Roman" pitchFamily="18" charset="0"/>
              </a:rPr>
              <a:t>the identification of risks;</a:t>
            </a:r>
          </a:p>
          <a:p>
            <a:pPr>
              <a:buFont typeface="Arial" pitchFamily="34" charset="0"/>
              <a:buChar char="•"/>
            </a:pPr>
            <a:r>
              <a:rPr lang="en-US" sz="1800" dirty="0">
                <a:solidFill>
                  <a:srgbClr val="FFC000"/>
                </a:solidFill>
                <a:latin typeface="Times New Roman" pitchFamily="18" charset="0"/>
                <a:cs typeface="Times New Roman" pitchFamily="18" charset="0"/>
              </a:rPr>
              <a:t>the evaluation of risks;</a:t>
            </a:r>
          </a:p>
          <a:p>
            <a:pPr>
              <a:buFont typeface="Arial" pitchFamily="34" charset="0"/>
              <a:buChar char="•"/>
            </a:pPr>
            <a:r>
              <a:rPr lang="en-US" sz="1800" dirty="0">
                <a:solidFill>
                  <a:srgbClr val="FFC000"/>
                </a:solidFill>
                <a:latin typeface="Times New Roman" pitchFamily="18" charset="0"/>
                <a:cs typeface="Times New Roman" pitchFamily="18" charset="0"/>
              </a:rPr>
              <a:t>helps in setting acceptable risk thresholds;</a:t>
            </a:r>
          </a:p>
          <a:p>
            <a:pPr>
              <a:buFont typeface="Arial" pitchFamily="34" charset="0"/>
              <a:buChar char="•"/>
            </a:pPr>
            <a:r>
              <a:rPr lang="en-US" sz="1800" dirty="0">
                <a:solidFill>
                  <a:srgbClr val="FFC000"/>
                </a:solidFill>
                <a:latin typeface="Times New Roman" pitchFamily="18" charset="0"/>
                <a:cs typeface="Times New Roman" pitchFamily="18" charset="0"/>
              </a:rPr>
              <a:t>the identification and mapping of controls against those risks; and</a:t>
            </a:r>
          </a:p>
          <a:p>
            <a:pPr>
              <a:buFont typeface="Arial" pitchFamily="34" charset="0"/>
              <a:buChar char="•"/>
            </a:pPr>
            <a:r>
              <a:rPr lang="en-US" sz="1800" dirty="0">
                <a:solidFill>
                  <a:srgbClr val="FFC000"/>
                </a:solidFill>
                <a:latin typeface="Times New Roman" pitchFamily="18" charset="0"/>
                <a:cs typeface="Times New Roman" pitchFamily="18" charset="0"/>
              </a:rPr>
              <a:t>helps identify risk indicators that give early warning that a risk is becoming more serious or ‘crystallizing’.</a:t>
            </a:r>
          </a:p>
          <a:p>
            <a:pPr>
              <a:buFont typeface="Arial" pitchFamily="34" charset="0"/>
              <a:buChar char="•"/>
            </a:pPr>
            <a:endParaRPr lang="en-US" sz="1800" dirty="0">
              <a:solidFill>
                <a:srgbClr val="FFC000"/>
              </a:solidFill>
              <a:latin typeface="Times New Roman" pitchFamily="18" charset="0"/>
              <a:cs typeface="Times New Roman" pitchFamily="18" charset="0"/>
            </a:endParaRPr>
          </a:p>
          <a:p>
            <a:pPr marL="18288" indent="0">
              <a:buNone/>
            </a:pPr>
            <a:endParaRPr lang="en-US" sz="1800" dirty="0">
              <a:solidFill>
                <a:srgbClr val="FFC000"/>
              </a:solidFill>
              <a:latin typeface="Times New Roman" pitchFamily="18" charset="0"/>
              <a:cs typeface="Times New Roman" pitchFamily="18" charset="0"/>
            </a:endParaRPr>
          </a:p>
        </p:txBody>
      </p:sp>
      <p:sp>
        <p:nvSpPr>
          <p:cNvPr id="3" name="Title 2"/>
          <p:cNvSpPr>
            <a:spLocks noGrp="1"/>
          </p:cNvSpPr>
          <p:nvPr>
            <p:ph type="title"/>
          </p:nvPr>
        </p:nvSpPr>
        <p:spPr>
          <a:xfrm>
            <a:off x="1676400" y="1371600"/>
            <a:ext cx="5791200" cy="762000"/>
          </a:xfrm>
        </p:spPr>
        <p:txBody>
          <a:bodyPr/>
          <a:lstStyle/>
          <a:p>
            <a:pPr algn="ctr"/>
            <a:r>
              <a:rPr lang="en-US" sz="3200" dirty="0">
                <a:solidFill>
                  <a:srgbClr val="FFC000"/>
                </a:solidFill>
                <a:latin typeface="Times New Roman" pitchFamily="18" charset="0"/>
                <a:cs typeface="Times New Roman" pitchFamily="18" charset="0"/>
              </a:rPr>
              <a:t>RISK MANAGEMENT CONT.</a:t>
            </a:r>
          </a:p>
        </p:txBody>
      </p:sp>
      <p:pic>
        <p:nvPicPr>
          <p:cNvPr id="4"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820716"/>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153400" cy="4800600"/>
          </a:xfrm>
          <a:prstGeom prst="rect">
            <a:avLst/>
          </a:prstGeom>
        </p:spPr>
        <p:txBody>
          <a:bodyPr>
            <a:noAutofit/>
          </a:bodyPr>
          <a:lstStyle/>
          <a:p>
            <a:pPr indent="-255905">
              <a:buFont typeface="Wingdings" pitchFamily="2" charset="2"/>
              <a:buChar char="§"/>
            </a:pPr>
            <a:r>
              <a:rPr lang="en-US" sz="1700" dirty="0">
                <a:solidFill>
                  <a:srgbClr val="FFC000"/>
                </a:solidFill>
                <a:latin typeface="Times New Roman"/>
                <a:cs typeface="Times New Roman"/>
              </a:rPr>
              <a:t>The University of Wisconsin System provides the State of Wisconsin Self-Funded </a:t>
            </a:r>
            <a:r>
              <a:rPr lang="en-US" sz="1700">
                <a:solidFill>
                  <a:srgbClr val="FFC000"/>
                </a:solidFill>
                <a:latin typeface="Times New Roman"/>
                <a:cs typeface="Times New Roman"/>
              </a:rPr>
              <a:t>Liability Program for university employees, agents or officers. </a:t>
            </a:r>
            <a:r>
              <a:rPr lang="en-US" sz="1000" dirty="0">
                <a:ea typeface="+mn-lt"/>
                <a:cs typeface="+mn-lt"/>
                <a:hlinkClick r:id="rId2"/>
              </a:rPr>
              <a:t>https://www.wisconsin.edu/risk-management/manual/liability-program/</a:t>
            </a:r>
            <a:endParaRPr lang="en-US" sz="1000">
              <a:solidFill>
                <a:srgbClr val="FFC000"/>
              </a:solidFill>
              <a:latin typeface="Times New Roman"/>
              <a:cs typeface="Times New Roman"/>
            </a:endParaRPr>
          </a:p>
          <a:p>
            <a:pPr indent="-255905">
              <a:buFont typeface="Wingdings" pitchFamily="2" charset="2"/>
              <a:buChar char="§"/>
            </a:pPr>
            <a:r>
              <a:rPr lang="en-US" sz="1700" dirty="0">
                <a:solidFill>
                  <a:srgbClr val="FFC000"/>
                </a:solidFill>
                <a:latin typeface="Times New Roman" pitchFamily="18" charset="0"/>
                <a:cs typeface="Times New Roman" pitchFamily="18" charset="0"/>
              </a:rPr>
              <a:t>Activities conducted by student groups, including some which may occur on the campus of the University of Wisconsin Milwaukee, are not eligible for liability protection under the State of Wisconsin Self-Funded Liability Program. </a:t>
            </a:r>
          </a:p>
          <a:p>
            <a:pPr indent="-255905">
              <a:buFont typeface="Wingdings" pitchFamily="2" charset="2"/>
              <a:buChar char="§"/>
            </a:pPr>
            <a:r>
              <a:rPr lang="en-US" sz="1700" dirty="0">
                <a:solidFill>
                  <a:srgbClr val="FFC000"/>
                </a:solidFill>
                <a:latin typeface="Times New Roman" pitchFamily="18" charset="0"/>
                <a:cs typeface="Times New Roman" pitchFamily="18" charset="0"/>
              </a:rPr>
              <a:t>Student organizations are required to read and sign a verification and liability section on the student organization registration form which acknowledges that student groups have been advised to obtain a special event(s) liability policy at their own expense. </a:t>
            </a:r>
          </a:p>
          <a:p>
            <a:pPr indent="-255905">
              <a:buFont typeface="Wingdings" pitchFamily="2" charset="2"/>
              <a:buChar char="§"/>
            </a:pPr>
            <a:r>
              <a:rPr lang="en-US" sz="1700" dirty="0">
                <a:solidFill>
                  <a:srgbClr val="FFC000"/>
                </a:solidFill>
                <a:latin typeface="Times New Roman" pitchFamily="18" charset="0"/>
                <a:cs typeface="Times New Roman" pitchFamily="18" charset="0"/>
              </a:rPr>
              <a:t>Individuals with specific questions regarding special events insurance or to obtain coverage should contact the UWM Department of University Safety and Assurances located in Engelmann Hall 270 or call 229-6339. </a:t>
            </a:r>
          </a:p>
          <a:p>
            <a:pPr indent="-255905">
              <a:buFont typeface="Wingdings" pitchFamily="2" charset="2"/>
              <a:buChar char="§"/>
            </a:pPr>
            <a:r>
              <a:rPr lang="en-US" sz="1700" dirty="0">
                <a:solidFill>
                  <a:srgbClr val="FFC000"/>
                </a:solidFill>
                <a:latin typeface="Times New Roman"/>
                <a:cs typeface="Times New Roman"/>
              </a:rPr>
              <a:t>Information on risk management can be found at: UW System Risk Management: </a:t>
            </a:r>
            <a:r>
              <a:rPr lang="en-US" sz="1000" dirty="0">
                <a:latin typeface="Times New Roman"/>
                <a:ea typeface="+mn-lt"/>
                <a:cs typeface="+mn-lt"/>
                <a:hlinkClick r:id="rId3"/>
              </a:rPr>
              <a:t>https://www.wisconsin.edu/risk-management</a:t>
            </a:r>
            <a:r>
              <a:rPr lang="en-US" sz="1700" dirty="0">
                <a:ea typeface="+mn-lt"/>
                <a:cs typeface="+mn-lt"/>
                <a:hlinkClick r:id="rId3"/>
              </a:rPr>
              <a:t>/</a:t>
            </a:r>
            <a:r>
              <a:rPr lang="en-US" sz="1700">
                <a:solidFill>
                  <a:srgbClr val="FFC000"/>
                </a:solidFill>
                <a:latin typeface="Times New Roman"/>
                <a:cs typeface="Times New Roman"/>
              </a:rPr>
              <a:t> and the UWM Department of </a:t>
            </a:r>
            <a:r>
              <a:rPr lang="en-US" sz="1700" dirty="0">
                <a:solidFill>
                  <a:srgbClr val="FFC000"/>
                </a:solidFill>
                <a:latin typeface="Times New Roman"/>
                <a:cs typeface="Times New Roman"/>
              </a:rPr>
              <a:t>University Safety and </a:t>
            </a:r>
            <a:r>
              <a:rPr lang="en-US" sz="1700">
                <a:solidFill>
                  <a:srgbClr val="FFC000"/>
                </a:solidFill>
                <a:latin typeface="Times New Roman"/>
                <a:cs typeface="Times New Roman"/>
              </a:rPr>
              <a:t>Assurances: </a:t>
            </a:r>
            <a:r>
              <a:rPr lang="en-US" sz="1000" dirty="0">
                <a:latin typeface="Times New Roman"/>
                <a:ea typeface="+mn-lt"/>
                <a:cs typeface="+mn-lt"/>
                <a:hlinkClick r:id="rId4"/>
              </a:rPr>
              <a:t>https://uwm.edu/safety-and-assurances/</a:t>
            </a:r>
            <a:endParaRPr lang="en-US" sz="1000">
              <a:solidFill>
                <a:srgbClr val="FFC000"/>
              </a:solidFill>
              <a:latin typeface="Times New Roman"/>
              <a:cs typeface="Times New Roman"/>
            </a:endParaRPr>
          </a:p>
          <a:p>
            <a:pPr indent="-255905">
              <a:buFont typeface="Wingdings" pitchFamily="2" charset="2"/>
              <a:buChar char="§"/>
            </a:pPr>
            <a:r>
              <a:rPr lang="en-US" sz="1600">
                <a:solidFill>
                  <a:srgbClr val="FFC000"/>
                </a:solidFill>
                <a:latin typeface="Times New Roman"/>
                <a:cs typeface="Times New Roman"/>
              </a:rPr>
              <a:t>If you or your organization have questions, please arrange an appointment with your organization Liaison in Student Involvement at 229-</a:t>
            </a:r>
            <a:r>
              <a:rPr lang="en-US" sz="1600" dirty="0">
                <a:solidFill>
                  <a:srgbClr val="FFC000"/>
                </a:solidFill>
                <a:latin typeface="Times New Roman"/>
                <a:cs typeface="Times New Roman"/>
              </a:rPr>
              <a:t>5780. </a:t>
            </a:r>
            <a:endParaRPr lang="en-US" sz="1600" dirty="0">
              <a:solidFill>
                <a:srgbClr val="FFC000"/>
              </a:solidFill>
              <a:latin typeface="Times New Roman" pitchFamily="18" charset="0"/>
              <a:cs typeface="Times New Roman" pitchFamily="18" charset="0"/>
            </a:endParaRPr>
          </a:p>
        </p:txBody>
      </p:sp>
      <p:sp>
        <p:nvSpPr>
          <p:cNvPr id="2" name="Title 1"/>
          <p:cNvSpPr>
            <a:spLocks noGrp="1"/>
          </p:cNvSpPr>
          <p:nvPr>
            <p:ph type="title"/>
          </p:nvPr>
        </p:nvSpPr>
        <p:spPr>
          <a:xfrm>
            <a:off x="1828800" y="762000"/>
            <a:ext cx="5867400" cy="579120"/>
          </a:xfrm>
        </p:spPr>
        <p:txBody>
          <a:bodyPr>
            <a:normAutofit/>
          </a:bodyPr>
          <a:lstStyle/>
          <a:p>
            <a:pPr algn="ctr"/>
            <a:r>
              <a:rPr lang="en-US" sz="3200" b="1" dirty="0">
                <a:solidFill>
                  <a:srgbClr val="FFC000"/>
                </a:solidFill>
                <a:latin typeface="Times New Roman" pitchFamily="18" charset="0"/>
                <a:cs typeface="Times New Roman" pitchFamily="18" charset="0"/>
              </a:rPr>
              <a:t>RISK MANAGEMENT CONT.</a:t>
            </a:r>
            <a:endParaRPr lang="en-US" sz="3200" dirty="0">
              <a:solidFill>
                <a:srgbClr val="FFC000"/>
              </a:solidFill>
              <a:latin typeface="Times New Roman" pitchFamily="18" charset="0"/>
              <a:cs typeface="Times New Roman" pitchFamily="18" charset="0"/>
            </a:endParaRPr>
          </a:p>
        </p:txBody>
      </p:sp>
      <p:pic>
        <p:nvPicPr>
          <p:cNvPr id="5" name="Picture 2" descr="C:\Users\clark63\AppData\Local\Microsoft\Windows\Temporary Internet Files\Content.IE5\ZA8N865X\MP900309459[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13762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39536" y="2438400"/>
            <a:ext cx="6096000" cy="3657599"/>
          </a:xfrm>
        </p:spPr>
        <p:txBody>
          <a:bodyPr/>
          <a:lstStyle/>
          <a:p>
            <a:pPr marL="17780" indent="0">
              <a:buNone/>
            </a:pPr>
            <a:r>
              <a:rPr lang="en-US" dirty="0">
                <a:solidFill>
                  <a:srgbClr val="FFC000"/>
                </a:solidFill>
                <a:latin typeface="Times New Roman"/>
                <a:cs typeface="Times New Roman"/>
              </a:rPr>
              <a:t>The Nuts and Bolts power point was developed to provide the faculty/staff adviser with quick reference information to possible questions that may arise when advising student organization(s). The information is short and to the point, but web links have been provided in areas with high liability possibilities. As you refer to this power point for assistance, if you have questions, please don’t hesitate to contact Student Involvement at </a:t>
            </a:r>
            <a:r>
              <a:rPr lang="en-US" sz="1600" dirty="0">
                <a:solidFill>
                  <a:srgbClr val="FFC000"/>
                </a:solidFill>
                <a:latin typeface="Times New Roman"/>
                <a:cs typeface="Times New Roman"/>
                <a:hlinkClick r:id="rId2"/>
              </a:rPr>
              <a:t>activities@uwm.edu</a:t>
            </a:r>
            <a:r>
              <a:rPr lang="en-US" dirty="0">
                <a:solidFill>
                  <a:srgbClr val="FFC000"/>
                </a:solidFill>
                <a:latin typeface="Times New Roman"/>
                <a:cs typeface="Times New Roman"/>
              </a:rPr>
              <a:t> or 229-5780.</a:t>
            </a:r>
            <a:endParaRPr lang="en-US">
              <a:latin typeface="Times New Roman"/>
              <a:cs typeface="Times New Roman"/>
            </a:endParaRPr>
          </a:p>
        </p:txBody>
      </p:sp>
      <p:sp>
        <p:nvSpPr>
          <p:cNvPr id="3" name="Title 2"/>
          <p:cNvSpPr>
            <a:spLocks noGrp="1"/>
          </p:cNvSpPr>
          <p:nvPr>
            <p:ph type="title"/>
          </p:nvPr>
        </p:nvSpPr>
        <p:spPr>
          <a:xfrm>
            <a:off x="2514600" y="1524000"/>
            <a:ext cx="3505200" cy="914400"/>
          </a:xfrm>
        </p:spPr>
        <p:txBody>
          <a:bodyPr/>
          <a:lstStyle/>
          <a:p>
            <a:pPr algn="ctr"/>
            <a:r>
              <a:rPr lang="en-US" sz="3200" dirty="0">
                <a:solidFill>
                  <a:srgbClr val="FFC000"/>
                </a:solidFill>
                <a:latin typeface="Times New Roman" pitchFamily="18" charset="0"/>
                <a:cs typeface="Times New Roman" pitchFamily="18" charset="0"/>
              </a:rPr>
              <a:t>OVERVIEW</a:t>
            </a:r>
          </a:p>
        </p:txBody>
      </p:sp>
      <p:pic>
        <p:nvPicPr>
          <p:cNvPr id="4" name="Picture 2" descr="C:\Users\clark63\AppData\Local\Microsoft\Windows\Temporary Internet Files\Content.IE5\ZA8N865X\MP90030945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93915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438400"/>
            <a:ext cx="8229600" cy="3810000"/>
          </a:xfrm>
          <a:prstGeom prst="rect">
            <a:avLst/>
          </a:prstGeom>
        </p:spPr>
        <p:txBody>
          <a:bodyPr>
            <a:noAutofit/>
          </a:bodyPr>
          <a:lstStyle/>
          <a:p>
            <a:pPr>
              <a:buFont typeface="Arial" pitchFamily="34" charset="0"/>
              <a:buChar char="•"/>
            </a:pPr>
            <a:r>
              <a:rPr lang="en-US" sz="1800" dirty="0">
                <a:solidFill>
                  <a:srgbClr val="FFC000"/>
                </a:solidFill>
                <a:latin typeface="Times New Roman" pitchFamily="18" charset="0"/>
                <a:cs typeface="Times New Roman" pitchFamily="18" charset="0"/>
              </a:rPr>
              <a:t>One way to minimize risk is by asking participants to sign waivers or hold-harmless agreements to absolve the organization and its officers from any responsibility for injury that may result from participating in the activity. </a:t>
            </a:r>
          </a:p>
          <a:p>
            <a:pPr>
              <a:buFont typeface="Arial" pitchFamily="34" charset="0"/>
              <a:buChar char="•"/>
            </a:pPr>
            <a:r>
              <a:rPr lang="en-US" sz="1800" dirty="0">
                <a:solidFill>
                  <a:srgbClr val="FFC000"/>
                </a:solidFill>
                <a:latin typeface="Times New Roman" pitchFamily="18" charset="0"/>
                <a:cs typeface="Times New Roman" pitchFamily="18" charset="0"/>
              </a:rPr>
              <a:t>Waivers do not eliminate the risk of being sued, but it shows that participants have been warned of possible risks associated with a given activity. </a:t>
            </a:r>
          </a:p>
          <a:p>
            <a:pPr>
              <a:buFont typeface="Arial" pitchFamily="34" charset="0"/>
              <a:buChar char="•"/>
            </a:pPr>
            <a:r>
              <a:rPr lang="en-US" sz="1800" dirty="0">
                <a:solidFill>
                  <a:srgbClr val="FFC000"/>
                </a:solidFill>
                <a:latin typeface="Times New Roman" pitchFamily="18" charset="0"/>
                <a:cs typeface="Times New Roman" pitchFamily="18" charset="0"/>
              </a:rPr>
              <a:t>As long as the activity was voluntary for participants, the waiver shows that the organization has given individuals enough information to make an informed decision about their participation. </a:t>
            </a:r>
          </a:p>
          <a:p>
            <a:pPr>
              <a:buFont typeface="Arial" pitchFamily="34" charset="0"/>
              <a:buChar char="•"/>
            </a:pPr>
            <a:r>
              <a:rPr lang="en-US" sz="1800" dirty="0">
                <a:solidFill>
                  <a:srgbClr val="FFC000"/>
                </a:solidFill>
                <a:latin typeface="Times New Roman" pitchFamily="18" charset="0"/>
                <a:cs typeface="Times New Roman" pitchFamily="18" charset="0"/>
              </a:rPr>
              <a:t>The waiver will not prevent a person from suing the organization and its advisor and members, but will discourage it since the decision to participate was his or her own. </a:t>
            </a:r>
          </a:p>
          <a:p>
            <a:pPr>
              <a:buFont typeface="Arial" pitchFamily="34" charset="0"/>
              <a:buChar char="•"/>
            </a:pPr>
            <a:r>
              <a:rPr lang="en-US" sz="1800" dirty="0">
                <a:solidFill>
                  <a:srgbClr val="FFC000"/>
                </a:solidFill>
                <a:latin typeface="Times New Roman" pitchFamily="18" charset="0"/>
                <a:cs typeface="Times New Roman" pitchFamily="18" charset="0"/>
              </a:rPr>
              <a:t>In addition, a waiver may release the organization and its officers from liability. </a:t>
            </a:r>
          </a:p>
        </p:txBody>
      </p:sp>
      <p:sp>
        <p:nvSpPr>
          <p:cNvPr id="3" name="Title 2"/>
          <p:cNvSpPr>
            <a:spLocks noGrp="1"/>
          </p:cNvSpPr>
          <p:nvPr>
            <p:ph type="title"/>
          </p:nvPr>
        </p:nvSpPr>
        <p:spPr>
          <a:xfrm>
            <a:off x="1295400" y="1219200"/>
            <a:ext cx="6858000" cy="1371600"/>
          </a:xfrm>
        </p:spPr>
        <p:txBody>
          <a:bodyPr>
            <a:noAutofit/>
          </a:bodyPr>
          <a:lstStyle/>
          <a:p>
            <a:pPr algn="ctr"/>
            <a:r>
              <a:rPr lang="en-US" sz="3200" b="1" dirty="0">
                <a:solidFill>
                  <a:srgbClr val="FFC000"/>
                </a:solidFill>
                <a:latin typeface="Times New Roman" pitchFamily="18" charset="0"/>
                <a:cs typeface="Times New Roman" pitchFamily="18" charset="0"/>
              </a:rPr>
              <a:t>HOLD-HARMLESS AGREEMENTS AND LIABILITY WAIVERS </a:t>
            </a:r>
          </a:p>
        </p:txBody>
      </p:sp>
      <p:pic>
        <p:nvPicPr>
          <p:cNvPr id="5"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726232"/>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3200400"/>
            <a:ext cx="5638800" cy="3048000"/>
          </a:xfrm>
          <a:prstGeom prst="rect">
            <a:avLst/>
          </a:prstGeom>
        </p:spPr>
        <p:txBody>
          <a:bodyPr>
            <a:normAutofit/>
          </a:bodyPr>
          <a:lstStyle/>
          <a:p>
            <a:pPr marL="118872" indent="0" algn="ctr">
              <a:buNone/>
            </a:pPr>
            <a:r>
              <a:rPr lang="en-US" sz="1800" u="sng" dirty="0">
                <a:solidFill>
                  <a:srgbClr val="FFC000"/>
                </a:solidFill>
                <a:latin typeface="Times New Roman" pitchFamily="18" charset="0"/>
                <a:cs typeface="Times New Roman" pitchFamily="18" charset="0"/>
              </a:rPr>
              <a:t>Office Hours:</a:t>
            </a:r>
          </a:p>
          <a:p>
            <a:pPr marL="118872" indent="0" algn="ctr">
              <a:buNone/>
            </a:pPr>
            <a:r>
              <a:rPr lang="en-US" sz="1800" dirty="0">
                <a:solidFill>
                  <a:srgbClr val="FFC000"/>
                </a:solidFill>
                <a:latin typeface="Times New Roman" pitchFamily="18" charset="0"/>
                <a:cs typeface="Times New Roman" pitchFamily="18" charset="0"/>
              </a:rPr>
              <a:t>Monday – Thursday 8:00 a.m. until 5:00 p.m.</a:t>
            </a:r>
          </a:p>
          <a:p>
            <a:pPr marL="118872" indent="0" algn="ctr">
              <a:buNone/>
            </a:pPr>
            <a:r>
              <a:rPr lang="en-US" sz="1800" dirty="0">
                <a:solidFill>
                  <a:srgbClr val="FFC000"/>
                </a:solidFill>
                <a:latin typeface="Times New Roman" pitchFamily="18" charset="0"/>
                <a:cs typeface="Times New Roman" pitchFamily="18" charset="0"/>
              </a:rPr>
              <a:t>Friday 8:00 a.m. until 3:30 p.m.</a:t>
            </a:r>
          </a:p>
          <a:p>
            <a:endParaRPr lang="en-US" sz="1800" dirty="0">
              <a:solidFill>
                <a:srgbClr val="FFC000"/>
              </a:solidFill>
              <a:latin typeface="Times New Roman" pitchFamily="18" charset="0"/>
              <a:cs typeface="Times New Roman" pitchFamily="18" charset="0"/>
            </a:endParaRPr>
          </a:p>
          <a:p>
            <a:pPr marL="118872" indent="0" algn="ctr">
              <a:buNone/>
            </a:pPr>
            <a:r>
              <a:rPr lang="en-US" sz="1800" u="sng" dirty="0">
                <a:solidFill>
                  <a:srgbClr val="FFC000"/>
                </a:solidFill>
                <a:latin typeface="Times New Roman" pitchFamily="18" charset="0"/>
                <a:cs typeface="Times New Roman" pitchFamily="18" charset="0"/>
              </a:rPr>
              <a:t>Office Phone Number</a:t>
            </a:r>
          </a:p>
          <a:p>
            <a:pPr marL="118872" indent="0" algn="ctr">
              <a:buNone/>
            </a:pPr>
            <a:r>
              <a:rPr lang="en-US" sz="1800" dirty="0">
                <a:solidFill>
                  <a:srgbClr val="FFC000"/>
                </a:solidFill>
                <a:latin typeface="Times New Roman" pitchFamily="18" charset="0"/>
                <a:cs typeface="Times New Roman" pitchFamily="18" charset="0"/>
              </a:rPr>
              <a:t>414-229-5780</a:t>
            </a:r>
          </a:p>
          <a:p>
            <a:endParaRPr lang="en-US" sz="1800" dirty="0">
              <a:solidFill>
                <a:srgbClr val="FFC000"/>
              </a:solidFill>
              <a:latin typeface="Times New Roman" pitchFamily="18" charset="0"/>
              <a:cs typeface="Times New Roman" pitchFamily="18" charset="0"/>
            </a:endParaRPr>
          </a:p>
          <a:p>
            <a:pPr marL="118872" indent="0" algn="ctr">
              <a:buNone/>
            </a:pPr>
            <a:r>
              <a:rPr lang="en-US" sz="1800" u="sng" dirty="0">
                <a:solidFill>
                  <a:srgbClr val="FFC000"/>
                </a:solidFill>
                <a:latin typeface="Times New Roman" pitchFamily="18" charset="0"/>
                <a:cs typeface="Times New Roman" pitchFamily="18" charset="0"/>
              </a:rPr>
              <a:t>Email</a:t>
            </a:r>
          </a:p>
          <a:p>
            <a:pPr marL="118872" indent="0" algn="ctr">
              <a:buNone/>
            </a:pPr>
            <a:r>
              <a:rPr lang="en-US" sz="1400" dirty="0">
                <a:latin typeface="Times New Roman" pitchFamily="18" charset="0"/>
                <a:cs typeface="Times New Roman" pitchFamily="18" charset="0"/>
                <a:hlinkClick r:id="rId2"/>
              </a:rPr>
              <a:t>activities@uwm.edu</a:t>
            </a:r>
            <a:endParaRPr lang="en-US" sz="1400" dirty="0">
              <a:latin typeface="Times New Roman" pitchFamily="18" charset="0"/>
              <a:cs typeface="Times New Roman" pitchFamily="18" charset="0"/>
            </a:endParaRPr>
          </a:p>
          <a:p>
            <a:endParaRPr lang="en-US" dirty="0"/>
          </a:p>
        </p:txBody>
      </p:sp>
      <p:sp>
        <p:nvSpPr>
          <p:cNvPr id="2" name="Title 1"/>
          <p:cNvSpPr>
            <a:spLocks noGrp="1"/>
          </p:cNvSpPr>
          <p:nvPr>
            <p:ph type="title"/>
          </p:nvPr>
        </p:nvSpPr>
        <p:spPr>
          <a:xfrm>
            <a:off x="457200" y="1752600"/>
            <a:ext cx="8229600" cy="1219200"/>
          </a:xfrm>
        </p:spPr>
        <p:txBody>
          <a:bodyPr>
            <a:noAutofit/>
          </a:bodyPr>
          <a:lstStyle/>
          <a:p>
            <a:pPr algn="ctr"/>
            <a:r>
              <a:rPr lang="en-US" sz="3200" b="1">
                <a:solidFill>
                  <a:srgbClr val="FFC000"/>
                </a:solidFill>
                <a:latin typeface="Times New Roman"/>
                <a:cs typeface="Times New Roman"/>
              </a:rPr>
              <a:t>Please contact Student </a:t>
            </a:r>
            <a:r>
              <a:rPr lang="en-US" sz="3200" b="1" dirty="0">
                <a:solidFill>
                  <a:srgbClr val="FFC000"/>
                </a:solidFill>
                <a:latin typeface="Times New Roman"/>
                <a:cs typeface="Times New Roman"/>
              </a:rPr>
              <a:t>Involvement </a:t>
            </a:r>
            <a:br>
              <a:rPr lang="en-US" sz="3200" b="1" dirty="0">
                <a:solidFill>
                  <a:srgbClr val="FFC000"/>
                </a:solidFill>
                <a:latin typeface="Times New Roman"/>
                <a:cs typeface="Times New Roman"/>
              </a:rPr>
            </a:br>
            <a:r>
              <a:rPr lang="en-US" sz="3200" b="1">
                <a:solidFill>
                  <a:srgbClr val="FFC000"/>
                </a:solidFill>
                <a:latin typeface="Times New Roman"/>
                <a:cs typeface="Times New Roman"/>
              </a:rPr>
              <a:t>with any </a:t>
            </a:r>
            <a:r>
              <a:rPr lang="en-US" sz="3200" b="1" dirty="0">
                <a:solidFill>
                  <a:srgbClr val="FFC000"/>
                </a:solidFill>
                <a:latin typeface="Times New Roman"/>
                <a:cs typeface="Times New Roman"/>
              </a:rPr>
              <a:t>questions</a:t>
            </a:r>
          </a:p>
        </p:txBody>
      </p:sp>
      <p:pic>
        <p:nvPicPr>
          <p:cNvPr id="5" name="Picture 2" descr="C:\Users\clark63\AppData\Local\Microsoft\Windows\Temporary Internet Files\Content.IE5\ZA8N865X\MP90030945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575904"/>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828800"/>
            <a:ext cx="7680960" cy="4495800"/>
          </a:xfrm>
          <a:prstGeom prst="rect">
            <a:avLst/>
          </a:prstGeom>
        </p:spPr>
        <p:txBody>
          <a:bodyPr>
            <a:noAutofit/>
          </a:bodyPr>
          <a:lstStyle/>
          <a:p>
            <a:pPr marL="17780" indent="0">
              <a:buNone/>
            </a:pPr>
            <a:r>
              <a:rPr lang="en-US" sz="1600" dirty="0">
                <a:solidFill>
                  <a:srgbClr val="FFC000"/>
                </a:solidFill>
                <a:latin typeface="Times New Roman" pitchFamily="18" charset="0"/>
                <a:cs typeface="Times New Roman" pitchFamily="18" charset="0"/>
              </a:rPr>
              <a:t>The key to ensuring a successful transition is to make sure new officers are oriented to their jobs before taking office. Post-election activities are the heart of leadership success. Special new-officer training events should be planned by the outgoing officers or experienced members. </a:t>
            </a:r>
            <a:endParaRPr lang="en-US"/>
          </a:p>
          <a:p>
            <a:pPr indent="-255905">
              <a:buFont typeface="Wingdings" pitchFamily="2" charset="2"/>
              <a:buChar char="§"/>
            </a:pPr>
            <a:r>
              <a:rPr lang="en-US" sz="1600" dirty="0">
                <a:solidFill>
                  <a:srgbClr val="FFC000"/>
                </a:solidFill>
                <a:latin typeface="Times New Roman" pitchFamily="18" charset="0"/>
                <a:cs typeface="Times New Roman" pitchFamily="18" charset="0"/>
              </a:rPr>
              <a:t>The new officers must receive an historical perspective of the organization including a review of formal documents, policies, procedures, traditions and background information. </a:t>
            </a:r>
          </a:p>
          <a:p>
            <a:pPr indent="-255905">
              <a:buFont typeface="Wingdings" pitchFamily="2" charset="2"/>
              <a:buChar char="§"/>
            </a:pPr>
            <a:r>
              <a:rPr lang="en-US" sz="1600" dirty="0">
                <a:solidFill>
                  <a:srgbClr val="FFC000"/>
                </a:solidFill>
                <a:latin typeface="Times New Roman" pitchFamily="18" charset="0"/>
                <a:cs typeface="Times New Roman" pitchFamily="18" charset="0"/>
              </a:rPr>
              <a:t>The new officers should review the previous year’s goals, projects and activities. </a:t>
            </a:r>
          </a:p>
          <a:p>
            <a:pPr indent="-255905">
              <a:buFont typeface="Wingdings" pitchFamily="2" charset="2"/>
              <a:buChar char="§"/>
            </a:pPr>
            <a:r>
              <a:rPr lang="en-US" sz="1600" dirty="0">
                <a:solidFill>
                  <a:srgbClr val="FFC000"/>
                </a:solidFill>
                <a:latin typeface="Times New Roman" pitchFamily="18" charset="0"/>
                <a:cs typeface="Times New Roman" pitchFamily="18" charset="0"/>
              </a:rPr>
              <a:t>They should also examine the organization’s financial records and discuss rationale for budget allocation. </a:t>
            </a:r>
          </a:p>
          <a:p>
            <a:pPr indent="-255905">
              <a:buFont typeface="Wingdings" pitchFamily="2" charset="2"/>
              <a:buChar char="§"/>
            </a:pPr>
            <a:r>
              <a:rPr lang="en-US" sz="1600" dirty="0">
                <a:solidFill>
                  <a:srgbClr val="FFC000"/>
                </a:solidFill>
                <a:latin typeface="Times New Roman" pitchFamily="18" charset="0"/>
                <a:cs typeface="Times New Roman" pitchFamily="18" charset="0"/>
              </a:rPr>
              <a:t>It is important that each position has a written job description that outlines specific duties, obligations, time-lines and roles they will take on in the upcoming year. </a:t>
            </a:r>
          </a:p>
          <a:p>
            <a:pPr indent="-255905">
              <a:buFont typeface="Wingdings" pitchFamily="2" charset="2"/>
              <a:buChar char="§"/>
            </a:pPr>
            <a:r>
              <a:rPr lang="en-US" sz="1600" dirty="0">
                <a:solidFill>
                  <a:srgbClr val="FFC000"/>
                </a:solidFill>
                <a:latin typeface="Times New Roman" pitchFamily="18" charset="0"/>
                <a:cs typeface="Times New Roman" pitchFamily="18" charset="0"/>
              </a:rPr>
              <a:t>In addition, some time should be spent on team-building exercises with the new officers to help them develop as a cohesive unit and provide them with the basic knowledge to be successful. </a:t>
            </a:r>
          </a:p>
          <a:p>
            <a:pPr marL="17780" indent="0">
              <a:buNone/>
            </a:pPr>
            <a:endParaRPr lang="en-US" sz="1600" dirty="0">
              <a:solidFill>
                <a:srgbClr val="FFC000"/>
              </a:solidFill>
              <a:latin typeface="Times New Roman" pitchFamily="18" charset="0"/>
              <a:cs typeface="Times New Roman" pitchFamily="18" charset="0"/>
            </a:endParaRPr>
          </a:p>
          <a:p>
            <a:pPr marL="17780" indent="0">
              <a:buNone/>
            </a:pPr>
            <a:r>
              <a:rPr lang="en-US" sz="1200" i="1" dirty="0">
                <a:solidFill>
                  <a:srgbClr val="FFC000"/>
                </a:solidFill>
                <a:latin typeface="Times New Roman"/>
                <a:cs typeface="Times New Roman"/>
              </a:rPr>
              <a:t>Panther Presence can be used as a depository for all these documents.</a:t>
            </a:r>
          </a:p>
        </p:txBody>
      </p:sp>
      <p:sp>
        <p:nvSpPr>
          <p:cNvPr id="3" name="Title 2"/>
          <p:cNvSpPr>
            <a:spLocks noGrp="1"/>
          </p:cNvSpPr>
          <p:nvPr>
            <p:ph type="title"/>
          </p:nvPr>
        </p:nvSpPr>
        <p:spPr>
          <a:xfrm>
            <a:off x="1676400" y="1143000"/>
            <a:ext cx="5242560" cy="685800"/>
          </a:xfrm>
        </p:spPr>
        <p:txBody>
          <a:bodyPr/>
          <a:lstStyle/>
          <a:p>
            <a:pPr algn="ctr"/>
            <a:r>
              <a:rPr lang="en-US" sz="3200" b="1" dirty="0">
                <a:solidFill>
                  <a:srgbClr val="FFC000"/>
                </a:solidFill>
                <a:latin typeface="Times New Roman" pitchFamily="18" charset="0"/>
                <a:cs typeface="Times New Roman" pitchFamily="18" charset="0"/>
              </a:rPr>
              <a:t>OFFICER TRANSITION</a:t>
            </a:r>
          </a:p>
        </p:txBody>
      </p:sp>
      <p:pic>
        <p:nvPicPr>
          <p:cNvPr id="5"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05819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057400"/>
            <a:ext cx="7680960" cy="4191000"/>
          </a:xfrm>
          <a:prstGeom prst="rect">
            <a:avLst/>
          </a:prstGeom>
        </p:spPr>
        <p:txBody>
          <a:bodyPr>
            <a:normAutofit/>
          </a:bodyPr>
          <a:lstStyle/>
          <a:p>
            <a:pPr>
              <a:buFont typeface="Arial" pitchFamily="34" charset="0"/>
              <a:buChar char="•"/>
            </a:pPr>
            <a:r>
              <a:rPr lang="en-US" sz="1800" dirty="0">
                <a:solidFill>
                  <a:srgbClr val="FFC000"/>
                </a:solidFill>
                <a:latin typeface="Times New Roman" pitchFamily="18" charset="0"/>
                <a:cs typeface="Times New Roman" pitchFamily="18" charset="0"/>
              </a:rPr>
              <a:t>It takes six times more energy and expense to recruit a new member than it does to retain one. </a:t>
            </a:r>
          </a:p>
          <a:p>
            <a:pPr>
              <a:buFont typeface="Arial" pitchFamily="34" charset="0"/>
              <a:buChar char="•"/>
            </a:pPr>
            <a:r>
              <a:rPr lang="en-US" sz="1800" dirty="0">
                <a:solidFill>
                  <a:srgbClr val="FFC000"/>
                </a:solidFill>
                <a:latin typeface="Times New Roman" pitchFamily="18" charset="0"/>
                <a:cs typeface="Times New Roman" pitchFamily="18" charset="0"/>
              </a:rPr>
              <a:t>This expense can be the financial cost of publicizing recruiting efforts or it can be the total member time needed to recruit new members instead of working on projects. </a:t>
            </a:r>
          </a:p>
          <a:p>
            <a:pPr>
              <a:buFont typeface="Arial" pitchFamily="34" charset="0"/>
              <a:buChar char="•"/>
            </a:pPr>
            <a:r>
              <a:rPr lang="en-US" sz="1800" dirty="0">
                <a:solidFill>
                  <a:srgbClr val="FFC000"/>
                </a:solidFill>
                <a:latin typeface="Times New Roman" pitchFamily="18" charset="0"/>
                <a:cs typeface="Times New Roman" pitchFamily="18" charset="0"/>
              </a:rPr>
              <a:t>Most people will stay motivated when they can take ownership for projects. </a:t>
            </a:r>
          </a:p>
          <a:p>
            <a:pPr>
              <a:buFont typeface="Arial" pitchFamily="34" charset="0"/>
              <a:buChar char="•"/>
            </a:pPr>
            <a:r>
              <a:rPr lang="en-US" sz="1800" dirty="0">
                <a:solidFill>
                  <a:srgbClr val="FFC000"/>
                </a:solidFill>
                <a:latin typeface="Times New Roman" pitchFamily="18" charset="0"/>
                <a:cs typeface="Times New Roman" pitchFamily="18" charset="0"/>
              </a:rPr>
              <a:t>Discuss </a:t>
            </a:r>
            <a:r>
              <a:rPr lang="en-US" sz="1800">
                <a:solidFill>
                  <a:srgbClr val="FFC000"/>
                </a:solidFill>
                <a:latin typeface="Times New Roman" pitchFamily="18" charset="0"/>
                <a:cs typeface="Times New Roman" pitchFamily="18" charset="0"/>
              </a:rPr>
              <a:t>delegation of responsibilities </a:t>
            </a:r>
            <a:r>
              <a:rPr lang="en-US" sz="1800" dirty="0">
                <a:solidFill>
                  <a:srgbClr val="FFC000"/>
                </a:solidFill>
                <a:latin typeface="Times New Roman" pitchFamily="18" charset="0"/>
                <a:cs typeface="Times New Roman" pitchFamily="18" charset="0"/>
              </a:rPr>
              <a:t>with the officers. </a:t>
            </a:r>
          </a:p>
          <a:p>
            <a:pPr>
              <a:buFont typeface="Arial" pitchFamily="34" charset="0"/>
              <a:buChar char="•"/>
            </a:pPr>
            <a:r>
              <a:rPr lang="en-US" sz="1800" dirty="0">
                <a:solidFill>
                  <a:srgbClr val="FFC000"/>
                </a:solidFill>
                <a:latin typeface="Times New Roman" pitchFamily="18" charset="0"/>
                <a:cs typeface="Times New Roman" pitchFamily="18" charset="0"/>
              </a:rPr>
              <a:t>The motivation level of your organization’s members may be affected by the level of comfort they have with each other.</a:t>
            </a:r>
          </a:p>
          <a:p>
            <a:pPr>
              <a:buFont typeface="Arial" pitchFamily="34" charset="0"/>
              <a:buChar char="•"/>
            </a:pPr>
            <a:r>
              <a:rPr lang="en-US" sz="1800" dirty="0">
                <a:solidFill>
                  <a:srgbClr val="FFC000"/>
                </a:solidFill>
                <a:latin typeface="Times New Roman" pitchFamily="18" charset="0"/>
                <a:cs typeface="Times New Roman" pitchFamily="18" charset="0"/>
              </a:rPr>
              <a:t>Be sure that the officers provide time for members to meet each other to share ideas and expectations. </a:t>
            </a:r>
          </a:p>
        </p:txBody>
      </p:sp>
      <p:sp>
        <p:nvSpPr>
          <p:cNvPr id="3" name="Title 2"/>
          <p:cNvSpPr>
            <a:spLocks noGrp="1"/>
          </p:cNvSpPr>
          <p:nvPr>
            <p:ph type="title"/>
          </p:nvPr>
        </p:nvSpPr>
        <p:spPr>
          <a:xfrm>
            <a:off x="1905000" y="1371600"/>
            <a:ext cx="4861560" cy="762000"/>
          </a:xfrm>
        </p:spPr>
        <p:txBody>
          <a:bodyPr/>
          <a:lstStyle/>
          <a:p>
            <a:pPr algn="ctr"/>
            <a:r>
              <a:rPr lang="en-US" sz="3200" b="1" dirty="0">
                <a:solidFill>
                  <a:srgbClr val="FFC000"/>
                </a:solidFill>
                <a:latin typeface="Times New Roman" pitchFamily="18" charset="0"/>
                <a:cs typeface="Times New Roman" pitchFamily="18" charset="0"/>
              </a:rPr>
              <a:t>MEMBER RETENTION</a:t>
            </a:r>
          </a:p>
        </p:txBody>
      </p:sp>
      <p:pic>
        <p:nvPicPr>
          <p:cNvPr id="5"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01515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7240" y="1828800"/>
            <a:ext cx="7680960" cy="4724400"/>
          </a:xfrm>
          <a:prstGeom prst="rect">
            <a:avLst/>
          </a:prstGeom>
        </p:spPr>
        <p:txBody>
          <a:bodyPr>
            <a:normAutofit/>
          </a:bodyPr>
          <a:lstStyle/>
          <a:p>
            <a:pPr indent="-255905">
              <a:buFont typeface="Wingdings" pitchFamily="2" charset="2"/>
              <a:buChar char="§"/>
            </a:pPr>
            <a:r>
              <a:rPr lang="en-US" sz="1800" dirty="0">
                <a:solidFill>
                  <a:srgbClr val="FFC000"/>
                </a:solidFill>
                <a:latin typeface="Times New Roman"/>
                <a:cs typeface="Times New Roman"/>
              </a:rPr>
              <a:t>Student organizations provide many events and programs for the campus community. Many events or activities will have special regulations and policies to follow. In addition, other services or resources may be available to student groups depending on the details of a particular event. </a:t>
            </a:r>
            <a:endParaRPr lang="en-US"/>
          </a:p>
          <a:p>
            <a:pPr indent="-255905">
              <a:buFont typeface="Wingdings" pitchFamily="2" charset="2"/>
              <a:buChar char="§"/>
            </a:pPr>
            <a:r>
              <a:rPr lang="en-US" sz="1800" dirty="0">
                <a:solidFill>
                  <a:srgbClr val="FFC000"/>
                </a:solidFill>
                <a:latin typeface="Times New Roman" pitchFamily="18" charset="0"/>
                <a:cs typeface="Times New Roman" pitchFamily="18" charset="0"/>
              </a:rPr>
              <a:t>Student organizations are strongly encouraged to seek programming advice as early as possible in the planning process. Program planning assistance is available from: </a:t>
            </a:r>
          </a:p>
          <a:p>
            <a:pPr lvl="1" indent="-255905">
              <a:buFont typeface="Wingdings" pitchFamily="2" charset="2"/>
              <a:buChar char="v"/>
            </a:pPr>
            <a:r>
              <a:rPr lang="en-US" sz="1600" b="1" dirty="0">
                <a:solidFill>
                  <a:srgbClr val="FFC000"/>
                </a:solidFill>
                <a:latin typeface="Times New Roman"/>
                <a:cs typeface="Times New Roman"/>
              </a:rPr>
              <a:t>Programming assistance in general or in any specific area, contracts, admission events and/or expenditure of Segregated Fee allocations</a:t>
            </a:r>
            <a:r>
              <a:rPr lang="en-US" sz="1600" i="1" dirty="0">
                <a:solidFill>
                  <a:srgbClr val="FFC000"/>
                </a:solidFill>
                <a:latin typeface="Times New Roman"/>
                <a:cs typeface="Times New Roman"/>
              </a:rPr>
              <a:t>—Student Involvement, 229-5780 </a:t>
            </a:r>
            <a:endParaRPr lang="en-US" sz="1600" i="1" dirty="0">
              <a:solidFill>
                <a:srgbClr val="FFC000"/>
              </a:solidFill>
              <a:latin typeface="Times New Roman" pitchFamily="18" charset="0"/>
              <a:cs typeface="Times New Roman" pitchFamily="18" charset="0"/>
            </a:endParaRPr>
          </a:p>
          <a:p>
            <a:pPr lvl="1" indent="-255905">
              <a:buFont typeface="Wingdings" pitchFamily="2" charset="2"/>
              <a:buChar char="v"/>
            </a:pPr>
            <a:r>
              <a:rPr lang="en-US" sz="1600" b="1" dirty="0">
                <a:solidFill>
                  <a:srgbClr val="FFC000"/>
                </a:solidFill>
                <a:latin typeface="Times New Roman"/>
                <a:cs typeface="Times New Roman"/>
              </a:rPr>
              <a:t>Programming concept development, programming partnerships</a:t>
            </a:r>
            <a:r>
              <a:rPr lang="en-US" sz="1600" i="1" dirty="0">
                <a:solidFill>
                  <a:srgbClr val="FFC000"/>
                </a:solidFill>
                <a:latin typeface="Times New Roman"/>
                <a:cs typeface="Times New Roman"/>
              </a:rPr>
              <a:t>—Student Involvement, 229-5780 </a:t>
            </a:r>
            <a:endParaRPr lang="en-US" sz="1600" i="1" dirty="0">
              <a:solidFill>
                <a:srgbClr val="FFC000"/>
              </a:solidFill>
              <a:latin typeface="Times New Roman" pitchFamily="18" charset="0"/>
              <a:cs typeface="Times New Roman" pitchFamily="18" charset="0"/>
            </a:endParaRPr>
          </a:p>
          <a:p>
            <a:pPr lvl="1" indent="-255905">
              <a:buFont typeface="Wingdings" pitchFamily="2" charset="2"/>
              <a:buChar char="v"/>
            </a:pPr>
            <a:r>
              <a:rPr lang="en-US" sz="1600" b="1" dirty="0">
                <a:solidFill>
                  <a:srgbClr val="FFC000"/>
                </a:solidFill>
                <a:latin typeface="Times New Roman"/>
                <a:cs typeface="Times New Roman"/>
              </a:rPr>
              <a:t>Programming logistical planning/set-up</a:t>
            </a:r>
            <a:r>
              <a:rPr lang="en-US" sz="1600" dirty="0">
                <a:solidFill>
                  <a:srgbClr val="FFC000"/>
                </a:solidFill>
                <a:latin typeface="Times New Roman"/>
                <a:cs typeface="Times New Roman"/>
              </a:rPr>
              <a:t>—</a:t>
            </a:r>
            <a:r>
              <a:rPr lang="en-US" sz="1600" i="1" dirty="0">
                <a:solidFill>
                  <a:srgbClr val="FFC000"/>
                </a:solidFill>
                <a:latin typeface="Times New Roman"/>
                <a:cs typeface="Times New Roman"/>
              </a:rPr>
              <a:t>Union Event Services 229-4828 </a:t>
            </a:r>
            <a:endParaRPr lang="en-US" sz="1600" i="1" dirty="0">
              <a:solidFill>
                <a:srgbClr val="FFC000"/>
              </a:solidFill>
              <a:latin typeface="Times New Roman" pitchFamily="18" charset="0"/>
              <a:cs typeface="Times New Roman" pitchFamily="18" charset="0"/>
            </a:endParaRPr>
          </a:p>
        </p:txBody>
      </p:sp>
      <p:sp>
        <p:nvSpPr>
          <p:cNvPr id="3" name="Title 2"/>
          <p:cNvSpPr>
            <a:spLocks noGrp="1"/>
          </p:cNvSpPr>
          <p:nvPr>
            <p:ph type="title"/>
          </p:nvPr>
        </p:nvSpPr>
        <p:spPr>
          <a:xfrm>
            <a:off x="1524000" y="1371600"/>
            <a:ext cx="6172200" cy="609600"/>
          </a:xfrm>
        </p:spPr>
        <p:txBody>
          <a:bodyPr/>
          <a:lstStyle/>
          <a:p>
            <a:pPr algn="ctr"/>
            <a:r>
              <a:rPr lang="en-US" sz="3200" b="1" dirty="0">
                <a:solidFill>
                  <a:srgbClr val="FFC000"/>
                </a:solidFill>
                <a:latin typeface="Times New Roman" pitchFamily="18" charset="0"/>
                <a:cs typeface="Times New Roman" pitchFamily="18" charset="0"/>
              </a:rPr>
              <a:t>PROGRAM PLANNING</a:t>
            </a:r>
          </a:p>
        </p:txBody>
      </p:sp>
      <p:pic>
        <p:nvPicPr>
          <p:cNvPr id="5"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7025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7240" y="1325880"/>
            <a:ext cx="7680960" cy="5151120"/>
          </a:xfrm>
          <a:prstGeom prst="rect">
            <a:avLst/>
          </a:prstGeom>
        </p:spPr>
        <p:txBody>
          <a:bodyPr>
            <a:noAutofit/>
          </a:bodyPr>
          <a:lstStyle/>
          <a:p>
            <a:pPr indent="-255905">
              <a:buFont typeface="Wingdings" pitchFamily="2" charset="2"/>
              <a:buChar char="§"/>
            </a:pPr>
            <a:r>
              <a:rPr lang="en-US" sz="1800" dirty="0">
                <a:solidFill>
                  <a:srgbClr val="FFC000"/>
                </a:solidFill>
                <a:latin typeface="Times New Roman"/>
                <a:cs typeface="Times New Roman"/>
              </a:rPr>
              <a:t>If an organization is planning an event using segregated fees to pay a speaker or performer, it is required that the organization arrange a meeting with the organization's Student Involvement Liaison at least 5-6 weeks in advance. </a:t>
            </a:r>
            <a:endParaRPr lang="en-US" dirty="0"/>
          </a:p>
          <a:p>
            <a:pPr indent="-255905">
              <a:buFont typeface="Wingdings" pitchFamily="2" charset="2"/>
              <a:buChar char="§"/>
            </a:pPr>
            <a:r>
              <a:rPr lang="en-US" sz="1800" dirty="0">
                <a:solidFill>
                  <a:srgbClr val="FFC000"/>
                </a:solidFill>
                <a:latin typeface="Times New Roman" pitchFamily="18" charset="0"/>
                <a:cs typeface="Times New Roman" pitchFamily="18" charset="0"/>
              </a:rPr>
              <a:t>Student organizations and advisors are not authorized to sign contracts or make verbal commitments when using segregated fees. </a:t>
            </a:r>
          </a:p>
          <a:p>
            <a:pPr indent="-255905">
              <a:buFont typeface="Wingdings" pitchFamily="2" charset="2"/>
              <a:buChar char="§"/>
            </a:pPr>
            <a:r>
              <a:rPr lang="en-US" sz="1800" dirty="0">
                <a:solidFill>
                  <a:srgbClr val="FFC000"/>
                </a:solidFill>
                <a:latin typeface="Times New Roman"/>
                <a:cs typeface="Times New Roman"/>
              </a:rPr>
              <a:t>If the organization is not using segregated fees, a meeting with the Student Involvement staff is needed to review the details of any arrangements that may involve University resources (facilities, audio/visual or space allocation). </a:t>
            </a:r>
            <a:endParaRPr lang="en-US" sz="1800" dirty="0">
              <a:solidFill>
                <a:srgbClr val="FFC000"/>
              </a:solidFill>
              <a:latin typeface="Times New Roman" pitchFamily="18" charset="0"/>
              <a:cs typeface="Times New Roman" pitchFamily="18" charset="0"/>
            </a:endParaRPr>
          </a:p>
          <a:p>
            <a:pPr indent="-255905">
              <a:buFont typeface="Wingdings" pitchFamily="2" charset="2"/>
              <a:buChar char="§"/>
            </a:pPr>
            <a:r>
              <a:rPr lang="en-US" sz="1800" dirty="0">
                <a:solidFill>
                  <a:srgbClr val="FFC000"/>
                </a:solidFill>
                <a:latin typeface="Times New Roman" pitchFamily="18" charset="0"/>
                <a:cs typeface="Times New Roman" pitchFamily="18" charset="0"/>
              </a:rPr>
              <a:t>Student organizations are solely responsible for their financial commitments. </a:t>
            </a:r>
          </a:p>
          <a:p>
            <a:pPr indent="-255905">
              <a:buFont typeface="Wingdings" pitchFamily="2" charset="2"/>
              <a:buChar char="§"/>
            </a:pPr>
            <a:r>
              <a:rPr lang="en-US" sz="1800" dirty="0">
                <a:solidFill>
                  <a:srgbClr val="FFC000"/>
                </a:solidFill>
                <a:latin typeface="Times New Roman" pitchFamily="18" charset="0"/>
                <a:cs typeface="Times New Roman" pitchFamily="18" charset="0"/>
              </a:rPr>
              <a:t>Student organizations may not contract for any services or goods and imply that the University in anyway supports or approves of the event, activity, or contractual arrangements. </a:t>
            </a:r>
          </a:p>
          <a:p>
            <a:pPr marL="17780" indent="0">
              <a:buNone/>
            </a:pPr>
            <a:r>
              <a:rPr lang="en-US" sz="1400" i="1" dirty="0">
                <a:solidFill>
                  <a:srgbClr val="FFC000"/>
                </a:solidFill>
                <a:latin typeface="Times New Roman"/>
                <a:cs typeface="Times New Roman"/>
              </a:rPr>
              <a:t>For assistance contact your organization's Student Involvement Liaison 229-5780.</a:t>
            </a:r>
          </a:p>
        </p:txBody>
      </p:sp>
      <p:sp>
        <p:nvSpPr>
          <p:cNvPr id="3" name="Title 2"/>
          <p:cNvSpPr>
            <a:spLocks noGrp="1"/>
          </p:cNvSpPr>
          <p:nvPr>
            <p:ph type="title"/>
          </p:nvPr>
        </p:nvSpPr>
        <p:spPr>
          <a:xfrm>
            <a:off x="2590800" y="1143000"/>
            <a:ext cx="3733800" cy="533400"/>
          </a:xfrm>
        </p:spPr>
        <p:txBody>
          <a:bodyPr/>
          <a:lstStyle/>
          <a:p>
            <a:pPr algn="ctr"/>
            <a:r>
              <a:rPr lang="en-US" sz="3200" b="1" dirty="0">
                <a:solidFill>
                  <a:srgbClr val="FFC000"/>
                </a:solidFill>
                <a:latin typeface="Times New Roman" pitchFamily="18" charset="0"/>
                <a:cs typeface="Times New Roman" pitchFamily="18" charset="0"/>
              </a:rPr>
              <a:t>CONTRACTS</a:t>
            </a:r>
          </a:p>
        </p:txBody>
      </p:sp>
      <p:pic>
        <p:nvPicPr>
          <p:cNvPr id="5"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91615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2590800"/>
            <a:ext cx="7315200" cy="2819400"/>
          </a:xfrm>
          <a:prstGeom prst="rect">
            <a:avLst/>
          </a:prstGeom>
        </p:spPr>
        <p:txBody>
          <a:bodyPr>
            <a:noAutofit/>
          </a:bodyPr>
          <a:lstStyle/>
          <a:p>
            <a:pPr indent="-255905">
              <a:buFont typeface="Arial" pitchFamily="34" charset="0"/>
              <a:buChar char="•"/>
            </a:pPr>
            <a:r>
              <a:rPr lang="en-US" sz="1800" dirty="0">
                <a:solidFill>
                  <a:srgbClr val="FFC000"/>
                </a:solidFill>
                <a:latin typeface="Times New Roman"/>
                <a:cs typeface="Times New Roman"/>
              </a:rPr>
              <a:t>Events in campus buildings and outdoor areas must be sponsored by chartered, registered student organizations or University departments. Reservation requests are made to the Union Event Services office located in Union Suite 300; 414-229-4828; reservat@uwm.edu. Individuals who make reservations must have authorization from their departments or must be a registered officers of a specific chartered and registered student organization. </a:t>
            </a:r>
            <a:endParaRPr lang="en-US"/>
          </a:p>
          <a:p>
            <a:pPr indent="-255905">
              <a:buFont typeface="Arial" pitchFamily="34" charset="0"/>
              <a:buChar char="•"/>
            </a:pPr>
            <a:r>
              <a:rPr lang="en-US" sz="1800" dirty="0">
                <a:solidFill>
                  <a:srgbClr val="FFC000"/>
                </a:solidFill>
                <a:latin typeface="Times New Roman" pitchFamily="18" charset="0"/>
                <a:cs typeface="Times New Roman" pitchFamily="18" charset="0"/>
              </a:rPr>
              <a:t>Rooms can be reserved for meetings/programs/events.</a:t>
            </a:r>
          </a:p>
        </p:txBody>
      </p:sp>
      <p:sp>
        <p:nvSpPr>
          <p:cNvPr id="3" name="Title 2"/>
          <p:cNvSpPr>
            <a:spLocks noGrp="1"/>
          </p:cNvSpPr>
          <p:nvPr>
            <p:ph type="title"/>
          </p:nvPr>
        </p:nvSpPr>
        <p:spPr>
          <a:xfrm>
            <a:off x="1676399" y="1905000"/>
            <a:ext cx="5257801" cy="533400"/>
          </a:xfrm>
        </p:spPr>
        <p:txBody>
          <a:bodyPr>
            <a:normAutofit fontScale="90000"/>
          </a:bodyPr>
          <a:lstStyle/>
          <a:p>
            <a:pPr algn="ctr"/>
            <a:r>
              <a:rPr lang="en-US" sz="3600" b="1" dirty="0">
                <a:solidFill>
                  <a:srgbClr val="FFC000"/>
                </a:solidFill>
                <a:latin typeface="Times New Roman" pitchFamily="18" charset="0"/>
                <a:cs typeface="Times New Roman" pitchFamily="18" charset="0"/>
              </a:rPr>
              <a:t>ROOM RESERVATIONS</a:t>
            </a:r>
            <a:r>
              <a:rPr lang="en-US" sz="3600" b="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pic>
        <p:nvPicPr>
          <p:cNvPr id="5"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80046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438400"/>
            <a:ext cx="7680960" cy="4191000"/>
          </a:xfrm>
          <a:prstGeom prst="rect">
            <a:avLst/>
          </a:prstGeom>
        </p:spPr>
        <p:txBody>
          <a:bodyPr>
            <a:noAutofit/>
          </a:bodyPr>
          <a:lstStyle/>
          <a:p>
            <a:pPr marL="0" indent="0" algn="ctr">
              <a:buNone/>
            </a:pPr>
            <a:r>
              <a:rPr lang="en-US" sz="1800" b="1" dirty="0">
                <a:solidFill>
                  <a:srgbClr val="FFC000"/>
                </a:solidFill>
                <a:latin typeface="Times New Roman" pitchFamily="18" charset="0"/>
                <a:cs typeface="Times New Roman" pitchFamily="18" charset="0"/>
              </a:rPr>
              <a:t>Role of the Faculty/Staff Advisor in organizational financial matters: </a:t>
            </a:r>
            <a:endParaRPr lang="en-US" sz="1800" dirty="0">
              <a:solidFill>
                <a:srgbClr val="FFC000"/>
              </a:solidFill>
              <a:latin typeface="Times New Roman" pitchFamily="18" charset="0"/>
              <a:cs typeface="Times New Roman" pitchFamily="18" charset="0"/>
            </a:endParaRPr>
          </a:p>
          <a:p>
            <a:pPr marL="285750" indent="-285750">
              <a:buFont typeface="Arial" pitchFamily="34" charset="0"/>
              <a:buChar char="•"/>
            </a:pPr>
            <a:r>
              <a:rPr lang="en-US" sz="1800" dirty="0">
                <a:solidFill>
                  <a:srgbClr val="FFC000"/>
                </a:solidFill>
                <a:latin typeface="Times New Roman" pitchFamily="18" charset="0"/>
                <a:cs typeface="Times New Roman" pitchFamily="18" charset="0"/>
              </a:rPr>
              <a:t>All registered student organizations at UWM are required to have a Faculty/Staff Advisor. </a:t>
            </a:r>
          </a:p>
          <a:p>
            <a:pPr marL="285750" indent="-285750">
              <a:buFont typeface="Arial" pitchFamily="34" charset="0"/>
              <a:buChar char="•"/>
            </a:pPr>
            <a:r>
              <a:rPr lang="en-US" sz="1800" dirty="0">
                <a:solidFill>
                  <a:srgbClr val="FFC000"/>
                </a:solidFill>
                <a:latin typeface="Times New Roman" pitchFamily="18" charset="0"/>
                <a:cs typeface="Times New Roman" pitchFamily="18" charset="0"/>
              </a:rPr>
              <a:t>Although control and decision making in all student organization matters must remain in the hands of students, advisors can be a great help in guiding leaders and members in developing sound decisions in these matters. </a:t>
            </a:r>
          </a:p>
          <a:p>
            <a:pPr marL="285750" indent="-285750">
              <a:buFont typeface="Arial" pitchFamily="34" charset="0"/>
              <a:buChar char="•"/>
            </a:pPr>
            <a:r>
              <a:rPr lang="en-US" sz="1800" dirty="0">
                <a:solidFill>
                  <a:srgbClr val="FFC000"/>
                </a:solidFill>
                <a:latin typeface="Times New Roman"/>
                <a:cs typeface="Times New Roman"/>
              </a:rPr>
              <a:t>Student Involvement will provide Faculty/Staff Advisors of record with copies of segregated fee budgets for the organization(s) they advise. </a:t>
            </a:r>
          </a:p>
          <a:p>
            <a:pPr marL="285750" indent="-285750">
              <a:buFont typeface="Arial" pitchFamily="34" charset="0"/>
              <a:buChar char="•"/>
            </a:pPr>
            <a:r>
              <a:rPr lang="en-US" sz="1800" dirty="0">
                <a:solidFill>
                  <a:srgbClr val="FFC000"/>
                </a:solidFill>
                <a:latin typeface="Times New Roman"/>
                <a:cs typeface="Times New Roman"/>
              </a:rPr>
              <a:t>It is helpful to have an organization’s advisor attend meetings with the Student Involvement staff with regards to event planning and segregated fee fund expenditure and management (but not required). </a:t>
            </a:r>
            <a:endParaRPr lang="en-US" sz="1800" dirty="0">
              <a:solidFill>
                <a:srgbClr val="FFC000"/>
              </a:solidFill>
              <a:latin typeface="Times New Roman" pitchFamily="18" charset="0"/>
              <a:cs typeface="Times New Roman" pitchFamily="18" charset="0"/>
            </a:endParaRPr>
          </a:p>
        </p:txBody>
      </p:sp>
      <p:sp>
        <p:nvSpPr>
          <p:cNvPr id="2" name="Title 1"/>
          <p:cNvSpPr>
            <a:spLocks noGrp="1"/>
          </p:cNvSpPr>
          <p:nvPr>
            <p:ph type="title"/>
          </p:nvPr>
        </p:nvSpPr>
        <p:spPr>
          <a:xfrm>
            <a:off x="701040" y="1143000"/>
            <a:ext cx="7680960" cy="1112520"/>
          </a:xfrm>
        </p:spPr>
        <p:txBody>
          <a:bodyPr>
            <a:noAutofit/>
          </a:bodyPr>
          <a:lstStyle/>
          <a:p>
            <a:pPr algn="ctr"/>
            <a:r>
              <a:rPr lang="en-US" sz="3200" b="1" dirty="0">
                <a:solidFill>
                  <a:srgbClr val="FFC000"/>
                </a:solidFill>
                <a:latin typeface="Times New Roman" pitchFamily="18" charset="0"/>
                <a:cs typeface="Times New Roman" pitchFamily="18" charset="0"/>
              </a:rPr>
              <a:t>FINANCES </a:t>
            </a:r>
            <a:br>
              <a:rPr lang="en-US" sz="3200" b="1" dirty="0">
                <a:solidFill>
                  <a:srgbClr val="FFC000"/>
                </a:solidFill>
                <a:latin typeface="Times New Roman" pitchFamily="18" charset="0"/>
                <a:cs typeface="Times New Roman" pitchFamily="18" charset="0"/>
              </a:rPr>
            </a:br>
            <a:r>
              <a:rPr lang="en-US" sz="3200" b="1" dirty="0">
                <a:solidFill>
                  <a:srgbClr val="FFC000"/>
                </a:solidFill>
                <a:latin typeface="Times New Roman" pitchFamily="18" charset="0"/>
                <a:cs typeface="Times New Roman" pitchFamily="18" charset="0"/>
              </a:rPr>
              <a:t>FACULTY ADVISOR</a:t>
            </a:r>
            <a:endParaRPr lang="en-US" sz="3200" dirty="0">
              <a:solidFill>
                <a:srgbClr val="FFC000"/>
              </a:solidFill>
              <a:latin typeface="Times New Roman" pitchFamily="18" charset="0"/>
              <a:cs typeface="Times New Roman" pitchFamily="18" charset="0"/>
            </a:endParaRPr>
          </a:p>
        </p:txBody>
      </p:sp>
      <p:pic>
        <p:nvPicPr>
          <p:cNvPr id="5" name="Picture 2" descr="C:\Users\clark63\AppData\Local\Microsoft\Windows\Temporary Internet Files\Content.IE5\ZA8N865X\MP90030945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710407"/>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9936" y="3200400"/>
            <a:ext cx="6766264" cy="2667000"/>
          </a:xfrm>
          <a:prstGeom prst="rect">
            <a:avLst/>
          </a:prstGeom>
        </p:spPr>
        <p:txBody>
          <a:bodyPr>
            <a:normAutofit/>
          </a:bodyPr>
          <a:lstStyle/>
          <a:p>
            <a:pPr marL="285750" indent="-285750">
              <a:buFont typeface="Wingdings" pitchFamily="2" charset="2"/>
              <a:buChar char="v"/>
            </a:pPr>
            <a:r>
              <a:rPr lang="en-US" sz="1800" dirty="0">
                <a:solidFill>
                  <a:srgbClr val="FFC000"/>
                </a:solidFill>
                <a:latin typeface="Times New Roman" pitchFamily="18" charset="0"/>
                <a:cs typeface="Times New Roman" pitchFamily="18" charset="0"/>
              </a:rPr>
              <a:t>Charge member dues</a:t>
            </a:r>
          </a:p>
          <a:p>
            <a:pPr marL="285750" indent="-285750">
              <a:buFont typeface="Wingdings" pitchFamily="2" charset="2"/>
              <a:buChar char="v"/>
            </a:pPr>
            <a:r>
              <a:rPr lang="en-US" sz="1800" dirty="0">
                <a:solidFill>
                  <a:srgbClr val="FFC000"/>
                </a:solidFill>
                <a:latin typeface="Times New Roman" pitchFamily="18" charset="0"/>
                <a:cs typeface="Times New Roman" pitchFamily="18" charset="0"/>
              </a:rPr>
              <a:t>Fundraising resources</a:t>
            </a:r>
          </a:p>
          <a:p>
            <a:pPr marL="651510" lvl="1" indent="-285750">
              <a:buFont typeface="Wingdings" pitchFamily="2" charset="2"/>
              <a:buChar char="q"/>
            </a:pPr>
            <a:r>
              <a:rPr lang="en-US" sz="1600" dirty="0">
                <a:solidFill>
                  <a:srgbClr val="FFC000"/>
                </a:solidFill>
                <a:latin typeface="Times New Roman"/>
                <a:cs typeface="Times New Roman"/>
              </a:rPr>
              <a:t>Student Involvement</a:t>
            </a:r>
          </a:p>
          <a:p>
            <a:pPr marL="651510" lvl="1" indent="-285750">
              <a:buChar char="q"/>
            </a:pPr>
            <a:r>
              <a:rPr lang="en-US" sz="1600" dirty="0">
                <a:solidFill>
                  <a:srgbClr val="FFC000"/>
                </a:solidFill>
                <a:latin typeface="Times New Roman"/>
                <a:cs typeface="Times New Roman"/>
              </a:rPr>
              <a:t>Union Event Services (229-4828) </a:t>
            </a:r>
            <a:endParaRPr lang="en-US" sz="1600" dirty="0">
              <a:solidFill>
                <a:srgbClr val="FFC000"/>
              </a:solidFill>
              <a:latin typeface="Times New Roman" pitchFamily="18" charset="0"/>
              <a:cs typeface="Times New Roman" pitchFamily="18" charset="0"/>
            </a:endParaRPr>
          </a:p>
          <a:p>
            <a:pPr marL="285750" indent="-285750">
              <a:buFont typeface="Wingdings" pitchFamily="2" charset="2"/>
              <a:buChar char="v"/>
            </a:pPr>
            <a:r>
              <a:rPr lang="en-US" sz="1800" dirty="0">
                <a:solidFill>
                  <a:srgbClr val="FFC000"/>
                </a:solidFill>
                <a:latin typeface="Times New Roman" pitchFamily="18" charset="0"/>
                <a:cs typeface="Times New Roman" pitchFamily="18" charset="0"/>
              </a:rPr>
              <a:t>Solicit academic departments</a:t>
            </a:r>
          </a:p>
          <a:p>
            <a:pPr marL="285750" indent="-285750">
              <a:buFont typeface="Wingdings" pitchFamily="2" charset="2"/>
              <a:buChar char="v"/>
            </a:pPr>
            <a:r>
              <a:rPr lang="en-US" sz="1800" dirty="0">
                <a:solidFill>
                  <a:srgbClr val="FFC000"/>
                </a:solidFill>
                <a:latin typeface="Times New Roman"/>
                <a:cs typeface="Times New Roman"/>
              </a:rPr>
              <a:t>Participate in SAC Funding Requests </a:t>
            </a:r>
            <a:r>
              <a:rPr lang="en-US" sz="1800" dirty="0">
                <a:ea typeface="+mn-lt"/>
                <a:cs typeface="+mn-lt"/>
                <a:hlinkClick r:id="rId2"/>
              </a:rPr>
              <a:t>https://uwm.edu/studentassociation/sac/</a:t>
            </a:r>
          </a:p>
          <a:p>
            <a:pPr marL="17780" indent="0">
              <a:buNone/>
            </a:pPr>
            <a:endParaRPr lang="en-US" dirty="0"/>
          </a:p>
        </p:txBody>
      </p:sp>
      <p:sp>
        <p:nvSpPr>
          <p:cNvPr id="2" name="Title 1"/>
          <p:cNvSpPr>
            <a:spLocks noGrp="1"/>
          </p:cNvSpPr>
          <p:nvPr>
            <p:ph type="title"/>
          </p:nvPr>
        </p:nvSpPr>
        <p:spPr>
          <a:xfrm>
            <a:off x="1905000" y="1752600"/>
            <a:ext cx="4191000" cy="1066800"/>
          </a:xfrm>
        </p:spPr>
        <p:txBody>
          <a:bodyPr>
            <a:normAutofit/>
          </a:bodyPr>
          <a:lstStyle/>
          <a:p>
            <a:pPr algn="ctr"/>
            <a:r>
              <a:rPr lang="en-US" sz="3200" b="1" dirty="0">
                <a:solidFill>
                  <a:srgbClr val="FFC000"/>
                </a:solidFill>
                <a:latin typeface="Times New Roman" pitchFamily="18" charset="0"/>
                <a:cs typeface="Times New Roman" pitchFamily="18" charset="0"/>
              </a:rPr>
              <a:t>FINANCES </a:t>
            </a:r>
            <a:br>
              <a:rPr lang="en-US" sz="3200" b="1" dirty="0">
                <a:solidFill>
                  <a:srgbClr val="FFC000"/>
                </a:solidFill>
                <a:latin typeface="Times New Roman" pitchFamily="18" charset="0"/>
                <a:cs typeface="Times New Roman" pitchFamily="18" charset="0"/>
              </a:rPr>
            </a:br>
            <a:r>
              <a:rPr lang="en-US" sz="3200" b="1" dirty="0">
                <a:solidFill>
                  <a:srgbClr val="FFC000"/>
                </a:solidFill>
                <a:latin typeface="Times New Roman" pitchFamily="18" charset="0"/>
                <a:cs typeface="Times New Roman" pitchFamily="18" charset="0"/>
              </a:rPr>
              <a:t>How To Get Money</a:t>
            </a:r>
            <a:endParaRPr lang="en-US" sz="3200" dirty="0">
              <a:solidFill>
                <a:srgbClr val="FFC000"/>
              </a:solidFill>
              <a:latin typeface="Times New Roman" pitchFamily="18" charset="0"/>
              <a:cs typeface="Times New Roman" pitchFamily="18" charset="0"/>
            </a:endParaRPr>
          </a:p>
        </p:txBody>
      </p:sp>
      <p:pic>
        <p:nvPicPr>
          <p:cNvPr id="5" name="Picture 2" descr="C:\Users\clark63\AppData\Local\Microsoft\Windows\Temporary Internet Files\Content.IE5\ZA8N865X\MP90030945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336" y="228600"/>
            <a:ext cx="1219200" cy="10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269375"/>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E5E2580C910714A999FD6F03A7C101A" ma:contentTypeVersion="14" ma:contentTypeDescription="Create a new document." ma:contentTypeScope="" ma:versionID="b4de214886a23e3829045801f34d99f0">
  <xsd:schema xmlns:xsd="http://www.w3.org/2001/XMLSchema" xmlns:xs="http://www.w3.org/2001/XMLSchema" xmlns:p="http://schemas.microsoft.com/office/2006/metadata/properties" xmlns:ns1="http://schemas.microsoft.com/sharepoint/v3" xmlns:ns2="16f9e5bf-b77f-4a7a-955b-81cb11f8aa6f" xmlns:ns3="ce1310b7-6595-4a96-8260-bbf252164d14" targetNamespace="http://schemas.microsoft.com/office/2006/metadata/properties" ma:root="true" ma:fieldsID="1257fb32bb4301200ac4d2fdfcce6f3a" ns1:_="" ns2:_="" ns3:_="">
    <xsd:import namespace="http://schemas.microsoft.com/sharepoint/v3"/>
    <xsd:import namespace="16f9e5bf-b77f-4a7a-955b-81cb11f8aa6f"/>
    <xsd:import namespace="ce1310b7-6595-4a96-8260-bbf252164d14"/>
    <xsd:element name="properties">
      <xsd:complexType>
        <xsd:sequence>
          <xsd:element name="documentManagement">
            <xsd:complexType>
              <xsd:all>
                <xsd:element ref="ns1:_ip_UnifiedCompliancePolicyProperties" minOccurs="0"/>
                <xsd:element ref="ns1:_ip_UnifiedCompliancePolicyUIAction"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description="" ma:hidden="true" ma:internalName="_ip_UnifiedCompliancePolicyProperties">
      <xsd:simpleType>
        <xsd:restriction base="dms:Note"/>
      </xsd:simpleType>
    </xsd:element>
    <xsd:element name="_ip_UnifiedCompliancePolicyUIAction" ma:index="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f9e5bf-b77f-4a7a-955b-81cb11f8aa6f"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1310b7-6595-4a96-8260-bbf252164d14"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AF6E467-E2D7-45B0-90E6-5FB12F6855E3}">
  <ds:schemaRefs>
    <ds:schemaRef ds:uri="http://schemas.microsoft.com/office/infopath/2007/PartnerControls"/>
    <ds:schemaRef ds:uri="http://purl.org/dc/terms/"/>
    <ds:schemaRef ds:uri="http://schemas.openxmlformats.org/package/2006/metadata/core-properties"/>
    <ds:schemaRef ds:uri="http://purl.org/dc/dcmitype/"/>
    <ds:schemaRef ds:uri="ce1310b7-6595-4a96-8260-bbf252164d14"/>
    <ds:schemaRef ds:uri="16f9e5bf-b77f-4a7a-955b-81cb11f8aa6f"/>
    <ds:schemaRef ds:uri="http://schemas.microsoft.com/office/2006/documentManagement/types"/>
    <ds:schemaRef ds:uri="http://purl.org/dc/elements/1.1/"/>
    <ds:schemaRef ds:uri="http://schemas.microsoft.com/sharepoint/v3"/>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4A5D167-CB38-478A-A93D-92075AAFF78B}">
  <ds:schemaRefs>
    <ds:schemaRef ds:uri="http://schemas.microsoft.com/sharepoint/v3/contenttype/forms"/>
  </ds:schemaRefs>
</ds:datastoreItem>
</file>

<file path=customXml/itemProps3.xml><?xml version="1.0" encoding="utf-8"?>
<ds:datastoreItem xmlns:ds="http://schemas.openxmlformats.org/officeDocument/2006/customXml" ds:itemID="{596EA24B-B04B-422E-A432-ACAED476EE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6f9e5bf-b77f-4a7a-955b-81cb11f8aa6f"/>
    <ds:schemaRef ds:uri="ce1310b7-6595-4a96-8260-bbf252164d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Elemental</Template>
  <TotalTime>1193</TotalTime>
  <Words>1427</Words>
  <Application>Microsoft Office PowerPoint</Application>
  <PresentationFormat>On-screen Show (4:3)</PresentationFormat>
  <Paragraphs>134</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Palatino Linotype</vt:lpstr>
      <vt:lpstr>Times New Roman</vt:lpstr>
      <vt:lpstr>Wingdings</vt:lpstr>
      <vt:lpstr>Elemental</vt:lpstr>
      <vt:lpstr>University of Wisconsin Milwaukee</vt:lpstr>
      <vt:lpstr>OVERVIEW</vt:lpstr>
      <vt:lpstr>OFFICER TRANSITION</vt:lpstr>
      <vt:lpstr>MEMBER RETENTION</vt:lpstr>
      <vt:lpstr>PROGRAM PLANNING</vt:lpstr>
      <vt:lpstr>CONTRACTS</vt:lpstr>
      <vt:lpstr>ROOM RESERVATIONS </vt:lpstr>
      <vt:lpstr>FINANCES  FACULTY ADVISOR</vt:lpstr>
      <vt:lpstr>FINANCES  How To Get Money</vt:lpstr>
      <vt:lpstr>FINANCES  Student Appropriations Committee</vt:lpstr>
      <vt:lpstr>STUDENT TRAINING OPPORTUNITIES</vt:lpstr>
      <vt:lpstr>STUDENT TRAINING OPPORTUNITIES CONT.</vt:lpstr>
      <vt:lpstr>LEADERSHIP DEVELOPMENT</vt:lpstr>
      <vt:lpstr>TRAVEL OVERVIEW</vt:lpstr>
      <vt:lpstr>TRAVEL</vt:lpstr>
      <vt:lpstr>TRAVEL CONT.</vt:lpstr>
      <vt:lpstr>RISK MANAGEMENT</vt:lpstr>
      <vt:lpstr>RISK MANAGEMENT CONT.</vt:lpstr>
      <vt:lpstr>RISK MANAGEMENT CONT.</vt:lpstr>
      <vt:lpstr>HOLD-HARMLESS AGREEMENTS AND LIABILITY WAIVERS </vt:lpstr>
      <vt:lpstr>Please contact Student Involvement  with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Wisconsin-Milwaukee</dc:title>
  <dc:creator>Windows User</dc:creator>
  <cp:lastModifiedBy>Thomas W Dake</cp:lastModifiedBy>
  <cp:revision>320</cp:revision>
  <dcterms:created xsi:type="dcterms:W3CDTF">2011-12-12T22:14:42Z</dcterms:created>
  <dcterms:modified xsi:type="dcterms:W3CDTF">2019-11-25T18:33:13Z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0x0101004E5E2580C910714A999FD6F03A7C101A</vt:lpwstr>
  </property>
</Properties>
</file>