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9" r:id="rId18"/>
    <p:sldId id="290" r:id="rId19"/>
    <p:sldId id="298" r:id="rId20"/>
    <p:sldId id="291" r:id="rId21"/>
    <p:sldId id="292" r:id="rId22"/>
    <p:sldId id="293" r:id="rId23"/>
    <p:sldId id="294" r:id="rId24"/>
    <p:sldId id="295" r:id="rId25"/>
    <p:sldId id="273" r:id="rId26"/>
    <p:sldId id="296" r:id="rId27"/>
    <p:sldId id="297" r:id="rId28"/>
    <p:sldId id="271" r:id="rId29"/>
    <p:sldId id="272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py8fqZa30YylxuV5Afx/oBvg6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601"/>
  </p:normalViewPr>
  <p:slideViewPr>
    <p:cSldViewPr snapToGrid="0">
      <p:cViewPr varScale="1">
        <p:scale>
          <a:sx n="139" d="100"/>
          <a:sy n="139" d="100"/>
        </p:scale>
        <p:origin x="712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5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6"/>
          <p:cNvSpPr txBox="1"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765492" y="1541081"/>
            <a:ext cx="469265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7"/>
          <p:cNvSpPr/>
          <p:nvPr/>
        </p:nvSpPr>
        <p:spPr>
          <a:xfrm>
            <a:off x="381000" y="228600"/>
            <a:ext cx="8382000" cy="45434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8"/>
          <p:cNvSpPr txBox="1"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body" idx="1"/>
          </p:nvPr>
        </p:nvSpPr>
        <p:spPr>
          <a:xfrm>
            <a:off x="901382" y="1374457"/>
            <a:ext cx="3725545" cy="327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2"/>
          </p:nvPr>
        </p:nvSpPr>
        <p:spPr>
          <a:xfrm>
            <a:off x="4926710" y="1451927"/>
            <a:ext cx="3413125" cy="296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9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50" b="1" i="0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4"/>
          <p:cNvSpPr txBox="1"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body" idx="1"/>
          </p:nvPr>
        </p:nvSpPr>
        <p:spPr>
          <a:xfrm>
            <a:off x="765492" y="1541081"/>
            <a:ext cx="469265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50" b="1" i="0" u="none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a-sac@uwm.edu" TargetMode="External"/><Relationship Id="rId7" Type="http://schemas.openxmlformats.org/officeDocument/2006/relationships/hyperlink" Target="mailto:reservat@uwm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2020-catering@uwm.edu" TargetMode="External"/><Relationship Id="rId5" Type="http://schemas.openxmlformats.org/officeDocument/2006/relationships/hyperlink" Target="mailto:markdesk@uwm.edu" TargetMode="External"/><Relationship Id="rId4" Type="http://schemas.openxmlformats.org/officeDocument/2006/relationships/hyperlink" Target="mailto:si-busoffice@uwm.edu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664527" y="882395"/>
            <a:ext cx="71937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Student Appropriations  Committee (SAC)  </a:t>
            </a:r>
            <a:endParaRPr sz="4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499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 for the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202057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Fall 2025 Expenditure Grant Process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1"/>
          <p:cNvGrpSpPr/>
          <p:nvPr/>
        </p:nvGrpSpPr>
        <p:grpSpPr>
          <a:xfrm>
            <a:off x="7867650" y="371475"/>
            <a:ext cx="895350" cy="895350"/>
            <a:chOff x="7867650" y="371475"/>
            <a:chExt cx="895350" cy="895350"/>
          </a:xfrm>
        </p:grpSpPr>
        <p:sp>
          <p:nvSpPr>
            <p:cNvPr id="49" name="Google Shape;49;p1"/>
            <p:cNvSpPr/>
            <p:nvPr/>
          </p:nvSpPr>
          <p:spPr>
            <a:xfrm>
              <a:off x="7867650" y="371475"/>
              <a:ext cx="895350" cy="895350"/>
            </a:xfrm>
            <a:custGeom>
              <a:avLst/>
              <a:gdLst/>
              <a:ahLst/>
              <a:cxnLst/>
              <a:rect l="l" t="t" r="r" b="b"/>
              <a:pathLst>
                <a:path w="895350" h="895350" extrusionOk="0">
                  <a:moveTo>
                    <a:pt x="580898" y="764539"/>
                  </a:moveTo>
                  <a:lnTo>
                    <a:pt x="431673" y="764539"/>
                  </a:lnTo>
                  <a:lnTo>
                    <a:pt x="552450" y="886713"/>
                  </a:lnTo>
                  <a:lnTo>
                    <a:pt x="558673" y="891666"/>
                  </a:lnTo>
                  <a:lnTo>
                    <a:pt x="563626" y="894079"/>
                  </a:lnTo>
                  <a:lnTo>
                    <a:pt x="568451" y="895350"/>
                  </a:lnTo>
                  <a:lnTo>
                    <a:pt x="572261" y="895350"/>
                  </a:lnTo>
                  <a:lnTo>
                    <a:pt x="575945" y="892810"/>
                  </a:lnTo>
                  <a:lnTo>
                    <a:pt x="578357" y="887984"/>
                  </a:lnTo>
                  <a:lnTo>
                    <a:pt x="579627" y="883030"/>
                  </a:lnTo>
                  <a:lnTo>
                    <a:pt x="580898" y="875538"/>
                  </a:lnTo>
                  <a:lnTo>
                    <a:pt x="580898" y="764539"/>
                  </a:lnTo>
                  <a:close/>
                </a:path>
                <a:path w="895350" h="895350" extrusionOk="0">
                  <a:moveTo>
                    <a:pt x="773302" y="0"/>
                  </a:moveTo>
                  <a:lnTo>
                    <a:pt x="748538" y="0"/>
                  </a:lnTo>
                  <a:lnTo>
                    <a:pt x="694308" y="2539"/>
                  </a:lnTo>
                  <a:lnTo>
                    <a:pt x="640079" y="12319"/>
                  </a:lnTo>
                  <a:lnTo>
                    <a:pt x="589533" y="27177"/>
                  </a:lnTo>
                  <a:lnTo>
                    <a:pt x="567308" y="38226"/>
                  </a:lnTo>
                  <a:lnTo>
                    <a:pt x="556132" y="43179"/>
                  </a:lnTo>
                  <a:lnTo>
                    <a:pt x="547497" y="50546"/>
                  </a:lnTo>
                  <a:lnTo>
                    <a:pt x="537718" y="56769"/>
                  </a:lnTo>
                  <a:lnTo>
                    <a:pt x="530225" y="64135"/>
                  </a:lnTo>
                  <a:lnTo>
                    <a:pt x="279907" y="314451"/>
                  </a:lnTo>
                  <a:lnTo>
                    <a:pt x="19684" y="314451"/>
                  </a:lnTo>
                  <a:lnTo>
                    <a:pt x="12319" y="315722"/>
                  </a:lnTo>
                  <a:lnTo>
                    <a:pt x="7366" y="316991"/>
                  </a:lnTo>
                  <a:lnTo>
                    <a:pt x="2413" y="319404"/>
                  </a:lnTo>
                  <a:lnTo>
                    <a:pt x="0" y="323088"/>
                  </a:lnTo>
                  <a:lnTo>
                    <a:pt x="0" y="326771"/>
                  </a:lnTo>
                  <a:lnTo>
                    <a:pt x="1270" y="331724"/>
                  </a:lnTo>
                  <a:lnTo>
                    <a:pt x="3682" y="336676"/>
                  </a:lnTo>
                  <a:lnTo>
                    <a:pt x="8635" y="342900"/>
                  </a:lnTo>
                  <a:lnTo>
                    <a:pt x="130682" y="463676"/>
                  </a:lnTo>
                  <a:lnTo>
                    <a:pt x="114680" y="479805"/>
                  </a:lnTo>
                  <a:lnTo>
                    <a:pt x="48132" y="492125"/>
                  </a:lnTo>
                  <a:lnTo>
                    <a:pt x="28321" y="505587"/>
                  </a:lnTo>
                  <a:lnTo>
                    <a:pt x="28321" y="510539"/>
                  </a:lnTo>
                  <a:lnTo>
                    <a:pt x="367538" y="858265"/>
                  </a:lnTo>
                  <a:lnTo>
                    <a:pt x="384809" y="866901"/>
                  </a:lnTo>
                  <a:lnTo>
                    <a:pt x="389763" y="866901"/>
                  </a:lnTo>
                  <a:lnTo>
                    <a:pt x="415671" y="780669"/>
                  </a:lnTo>
                  <a:lnTo>
                    <a:pt x="431673" y="764539"/>
                  </a:lnTo>
                  <a:lnTo>
                    <a:pt x="580898" y="764539"/>
                  </a:lnTo>
                  <a:lnTo>
                    <a:pt x="580898" y="625221"/>
                  </a:lnTo>
                  <a:lnTo>
                    <a:pt x="289814" y="625221"/>
                  </a:lnTo>
                  <a:lnTo>
                    <a:pt x="284860" y="623951"/>
                  </a:lnTo>
                  <a:lnTo>
                    <a:pt x="281177" y="621538"/>
                  </a:lnTo>
                  <a:lnTo>
                    <a:pt x="273811" y="614172"/>
                  </a:lnTo>
                  <a:lnTo>
                    <a:pt x="271272" y="610488"/>
                  </a:lnTo>
                  <a:lnTo>
                    <a:pt x="270128" y="605536"/>
                  </a:lnTo>
                  <a:lnTo>
                    <a:pt x="270128" y="595629"/>
                  </a:lnTo>
                  <a:lnTo>
                    <a:pt x="271272" y="590676"/>
                  </a:lnTo>
                  <a:lnTo>
                    <a:pt x="273811" y="586994"/>
                  </a:lnTo>
                  <a:lnTo>
                    <a:pt x="405765" y="455040"/>
                  </a:lnTo>
                  <a:lnTo>
                    <a:pt x="409448" y="452627"/>
                  </a:lnTo>
                  <a:lnTo>
                    <a:pt x="413130" y="450088"/>
                  </a:lnTo>
                  <a:lnTo>
                    <a:pt x="418083" y="448945"/>
                  </a:lnTo>
                  <a:lnTo>
                    <a:pt x="423036" y="447675"/>
                  </a:lnTo>
                  <a:lnTo>
                    <a:pt x="748582" y="447675"/>
                  </a:lnTo>
                  <a:lnTo>
                    <a:pt x="813955" y="382270"/>
                  </a:lnTo>
                  <a:lnTo>
                    <a:pt x="649858" y="382270"/>
                  </a:lnTo>
                  <a:lnTo>
                    <a:pt x="642493" y="381126"/>
                  </a:lnTo>
                  <a:lnTo>
                    <a:pt x="525399" y="272541"/>
                  </a:lnTo>
                  <a:lnTo>
                    <a:pt x="512952" y="245490"/>
                  </a:lnTo>
                  <a:lnTo>
                    <a:pt x="514223" y="236854"/>
                  </a:lnTo>
                  <a:lnTo>
                    <a:pt x="573404" y="167766"/>
                  </a:lnTo>
                  <a:lnTo>
                    <a:pt x="600582" y="149225"/>
                  </a:lnTo>
                  <a:lnTo>
                    <a:pt x="609219" y="144272"/>
                  </a:lnTo>
                  <a:lnTo>
                    <a:pt x="619125" y="140588"/>
                  </a:lnTo>
                  <a:lnTo>
                    <a:pt x="630174" y="138175"/>
                  </a:lnTo>
                  <a:lnTo>
                    <a:pt x="640079" y="136905"/>
                  </a:lnTo>
                  <a:lnTo>
                    <a:pt x="895350" y="136905"/>
                  </a:lnTo>
                  <a:lnTo>
                    <a:pt x="895350" y="122174"/>
                  </a:lnTo>
                  <a:lnTo>
                    <a:pt x="891667" y="76453"/>
                  </a:lnTo>
                  <a:lnTo>
                    <a:pt x="879348" y="29590"/>
                  </a:lnTo>
                  <a:lnTo>
                    <a:pt x="873125" y="22225"/>
                  </a:lnTo>
                  <a:lnTo>
                    <a:pt x="870711" y="19812"/>
                  </a:lnTo>
                  <a:lnTo>
                    <a:pt x="818896" y="3683"/>
                  </a:lnTo>
                  <a:lnTo>
                    <a:pt x="796671" y="1270"/>
                  </a:lnTo>
                  <a:lnTo>
                    <a:pt x="773302" y="0"/>
                  </a:lnTo>
                  <a:close/>
                </a:path>
                <a:path w="895350" h="895350" extrusionOk="0">
                  <a:moveTo>
                    <a:pt x="748582" y="447675"/>
                  </a:moveTo>
                  <a:lnTo>
                    <a:pt x="423036" y="447675"/>
                  </a:lnTo>
                  <a:lnTo>
                    <a:pt x="427990" y="448945"/>
                  </a:lnTo>
                  <a:lnTo>
                    <a:pt x="431673" y="450088"/>
                  </a:lnTo>
                  <a:lnTo>
                    <a:pt x="447675" y="472313"/>
                  </a:lnTo>
                  <a:lnTo>
                    <a:pt x="446404" y="477265"/>
                  </a:lnTo>
                  <a:lnTo>
                    <a:pt x="445261" y="482219"/>
                  </a:lnTo>
                  <a:lnTo>
                    <a:pt x="442722" y="485901"/>
                  </a:lnTo>
                  <a:lnTo>
                    <a:pt x="440308" y="489585"/>
                  </a:lnTo>
                  <a:lnTo>
                    <a:pt x="308355" y="621538"/>
                  </a:lnTo>
                  <a:lnTo>
                    <a:pt x="304673" y="623951"/>
                  </a:lnTo>
                  <a:lnTo>
                    <a:pt x="299720" y="625221"/>
                  </a:lnTo>
                  <a:lnTo>
                    <a:pt x="580898" y="625221"/>
                  </a:lnTo>
                  <a:lnTo>
                    <a:pt x="580898" y="615441"/>
                  </a:lnTo>
                  <a:lnTo>
                    <a:pt x="748582" y="447675"/>
                  </a:lnTo>
                  <a:close/>
                </a:path>
                <a:path w="895350" h="895350" extrusionOk="0">
                  <a:moveTo>
                    <a:pt x="895350" y="136905"/>
                  </a:moveTo>
                  <a:lnTo>
                    <a:pt x="661034" y="136905"/>
                  </a:lnTo>
                  <a:lnTo>
                    <a:pt x="670814" y="138175"/>
                  </a:lnTo>
                  <a:lnTo>
                    <a:pt x="681990" y="140588"/>
                  </a:lnTo>
                  <a:lnTo>
                    <a:pt x="691896" y="144272"/>
                  </a:lnTo>
                  <a:lnTo>
                    <a:pt x="700531" y="149225"/>
                  </a:lnTo>
                  <a:lnTo>
                    <a:pt x="710310" y="154177"/>
                  </a:lnTo>
                  <a:lnTo>
                    <a:pt x="741172" y="185038"/>
                  </a:lnTo>
                  <a:lnTo>
                    <a:pt x="746125" y="194945"/>
                  </a:lnTo>
                  <a:lnTo>
                    <a:pt x="751077" y="203580"/>
                  </a:lnTo>
                  <a:lnTo>
                    <a:pt x="754760" y="213360"/>
                  </a:lnTo>
                  <a:lnTo>
                    <a:pt x="757174" y="224536"/>
                  </a:lnTo>
                  <a:lnTo>
                    <a:pt x="758444" y="234314"/>
                  </a:lnTo>
                  <a:lnTo>
                    <a:pt x="758444" y="255270"/>
                  </a:lnTo>
                  <a:lnTo>
                    <a:pt x="757174" y="265175"/>
                  </a:lnTo>
                  <a:lnTo>
                    <a:pt x="754760" y="276225"/>
                  </a:lnTo>
                  <a:lnTo>
                    <a:pt x="751077" y="286130"/>
                  </a:lnTo>
                  <a:lnTo>
                    <a:pt x="746125" y="294766"/>
                  </a:lnTo>
                  <a:lnTo>
                    <a:pt x="741172" y="304673"/>
                  </a:lnTo>
                  <a:lnTo>
                    <a:pt x="678306" y="369950"/>
                  </a:lnTo>
                  <a:lnTo>
                    <a:pt x="649858" y="382270"/>
                  </a:lnTo>
                  <a:lnTo>
                    <a:pt x="813955" y="382270"/>
                  </a:lnTo>
                  <a:lnTo>
                    <a:pt x="838580" y="357632"/>
                  </a:lnTo>
                  <a:lnTo>
                    <a:pt x="844803" y="347725"/>
                  </a:lnTo>
                  <a:lnTo>
                    <a:pt x="852170" y="337947"/>
                  </a:lnTo>
                  <a:lnTo>
                    <a:pt x="876807" y="281177"/>
                  </a:lnTo>
                  <a:lnTo>
                    <a:pt x="889126" y="228219"/>
                  </a:lnTo>
                  <a:lnTo>
                    <a:pt x="894079" y="173989"/>
                  </a:lnTo>
                  <a:lnTo>
                    <a:pt x="895237" y="149225"/>
                  </a:lnTo>
                  <a:lnTo>
                    <a:pt x="895350" y="136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7886700" y="1000125"/>
              <a:ext cx="238125" cy="2476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607560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/>
              <a:t>Event </a:t>
            </a:r>
            <a:r>
              <a:rPr lang="en-US" sz="575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133" name="Google Shape;133;p10"/>
          <p:cNvSpPr txBox="1"/>
          <p:nvPr/>
        </p:nvSpPr>
        <p:spPr>
          <a:xfrm>
            <a:off x="5257800" y="1531977"/>
            <a:ext cx="33279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Justifications to include...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5080" lvl="0" indent="-273050" algn="l" rtl="0">
              <a:lnSpc>
                <a:spcPct val="130000"/>
              </a:lnSpc>
              <a:spcBef>
                <a:spcPts val="72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Quote from event services, including room  set-up, A/V, etc.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314325" lvl="0" indent="-273050" algn="l" rtl="0">
              <a:lnSpc>
                <a:spcPct val="104299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Quote from marketing for promotional  materials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349885" lvl="0" indent="-273050" algn="l" rtl="0">
              <a:lnSpc>
                <a:spcPct val="130000"/>
              </a:lnSpc>
              <a:spcBef>
                <a:spcPts val="64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Quote from honorarium with their rate  listed.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217170" lvl="0" indent="-273050" algn="l" rtl="0">
              <a:lnSpc>
                <a:spcPct val="101699"/>
              </a:lnSpc>
              <a:spcBef>
                <a:spcPts val="51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Honoraria of more than $1000 require a  previous quote from the  speaker/performer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555625" lvl="0" indent="-273050" algn="l" rtl="0">
              <a:lnSpc>
                <a:spcPct val="130000"/>
              </a:lnSpc>
              <a:spcBef>
                <a:spcPts val="64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Screenshot of flight cost or ground  travel prices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112395" lvl="0" indent="-273050" algn="l" rtl="0">
              <a:lnSpc>
                <a:spcPct val="130000"/>
              </a:lnSpc>
              <a:spcBef>
                <a:spcPts val="59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Screenshot of wisconsin.edu/travel hotel  rate for Wisconsin</a:t>
            </a:r>
            <a:endParaRPr sz="9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112395" lvl="0" indent="-273050" algn="l" rtl="0">
              <a:lnSpc>
                <a:spcPct val="130000"/>
              </a:lnSpc>
              <a:spcBef>
                <a:spcPts val="595"/>
              </a:spcBef>
              <a:spcAft>
                <a:spcPts val="0"/>
              </a:spcAft>
              <a:buClr>
                <a:srgbClr val="FFB600"/>
              </a:buClr>
              <a:buSzPts val="1450"/>
              <a:buFont typeface="Arial"/>
              <a:buChar char="●"/>
            </a:pPr>
            <a:r>
              <a:rPr lang="en-US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Catering Requests from 2020 Catering</a:t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8066024" y="306323"/>
            <a:ext cx="780415" cy="782320"/>
          </a:xfrm>
          <a:custGeom>
            <a:avLst/>
            <a:gdLst/>
            <a:ahLst/>
            <a:cxnLst/>
            <a:rect l="l" t="t" r="r" b="b"/>
            <a:pathLst>
              <a:path w="780415" h="782319" extrusionOk="0">
                <a:moveTo>
                  <a:pt x="311277" y="32258"/>
                </a:moveTo>
                <a:lnTo>
                  <a:pt x="310642" y="27940"/>
                </a:lnTo>
                <a:lnTo>
                  <a:pt x="310515" y="24892"/>
                </a:lnTo>
                <a:lnTo>
                  <a:pt x="306832" y="17526"/>
                </a:lnTo>
                <a:lnTo>
                  <a:pt x="304673" y="14732"/>
                </a:lnTo>
                <a:lnTo>
                  <a:pt x="301244" y="12573"/>
                </a:lnTo>
                <a:lnTo>
                  <a:pt x="263271" y="254"/>
                </a:lnTo>
                <a:lnTo>
                  <a:pt x="259207" y="0"/>
                </a:lnTo>
                <a:lnTo>
                  <a:pt x="255905" y="889"/>
                </a:lnTo>
                <a:lnTo>
                  <a:pt x="252222" y="2794"/>
                </a:lnTo>
                <a:lnTo>
                  <a:pt x="246634" y="7112"/>
                </a:lnTo>
                <a:lnTo>
                  <a:pt x="242443" y="13970"/>
                </a:lnTo>
                <a:lnTo>
                  <a:pt x="0" y="759968"/>
                </a:lnTo>
                <a:lnTo>
                  <a:pt x="67691" y="781939"/>
                </a:lnTo>
                <a:lnTo>
                  <a:pt x="311277" y="32258"/>
                </a:lnTo>
                <a:close/>
              </a:path>
              <a:path w="780415" h="782319" extrusionOk="0">
                <a:moveTo>
                  <a:pt x="780161" y="206121"/>
                </a:moveTo>
                <a:lnTo>
                  <a:pt x="779145" y="202819"/>
                </a:lnTo>
                <a:lnTo>
                  <a:pt x="774192" y="199136"/>
                </a:lnTo>
                <a:lnTo>
                  <a:pt x="768985" y="199517"/>
                </a:lnTo>
                <a:lnTo>
                  <a:pt x="762000" y="199136"/>
                </a:lnTo>
                <a:lnTo>
                  <a:pt x="746887" y="201422"/>
                </a:lnTo>
                <a:lnTo>
                  <a:pt x="731393" y="201676"/>
                </a:lnTo>
                <a:lnTo>
                  <a:pt x="716280" y="200787"/>
                </a:lnTo>
                <a:lnTo>
                  <a:pt x="688213" y="195834"/>
                </a:lnTo>
                <a:lnTo>
                  <a:pt x="674370" y="191262"/>
                </a:lnTo>
                <a:lnTo>
                  <a:pt x="647192" y="180340"/>
                </a:lnTo>
                <a:lnTo>
                  <a:pt x="635127" y="173355"/>
                </a:lnTo>
                <a:lnTo>
                  <a:pt x="622046" y="166116"/>
                </a:lnTo>
                <a:lnTo>
                  <a:pt x="596392" y="150622"/>
                </a:lnTo>
                <a:lnTo>
                  <a:pt x="572262" y="133477"/>
                </a:lnTo>
                <a:lnTo>
                  <a:pt x="547497" y="115189"/>
                </a:lnTo>
                <a:lnTo>
                  <a:pt x="523367" y="98171"/>
                </a:lnTo>
                <a:lnTo>
                  <a:pt x="486156" y="73787"/>
                </a:lnTo>
                <a:lnTo>
                  <a:pt x="433705" y="49530"/>
                </a:lnTo>
                <a:lnTo>
                  <a:pt x="390525" y="40513"/>
                </a:lnTo>
                <a:lnTo>
                  <a:pt x="376047" y="41021"/>
                </a:lnTo>
                <a:lnTo>
                  <a:pt x="360553" y="41148"/>
                </a:lnTo>
                <a:lnTo>
                  <a:pt x="344551" y="43053"/>
                </a:lnTo>
                <a:lnTo>
                  <a:pt x="327914" y="46990"/>
                </a:lnTo>
                <a:lnTo>
                  <a:pt x="233299" y="338328"/>
                </a:lnTo>
                <a:lnTo>
                  <a:pt x="249936" y="334391"/>
                </a:lnTo>
                <a:lnTo>
                  <a:pt x="265938" y="332486"/>
                </a:lnTo>
                <a:lnTo>
                  <a:pt x="281686" y="331343"/>
                </a:lnTo>
                <a:lnTo>
                  <a:pt x="295783" y="331851"/>
                </a:lnTo>
                <a:lnTo>
                  <a:pt x="310642" y="333629"/>
                </a:lnTo>
                <a:lnTo>
                  <a:pt x="365252" y="351409"/>
                </a:lnTo>
                <a:lnTo>
                  <a:pt x="403606" y="372110"/>
                </a:lnTo>
                <a:lnTo>
                  <a:pt x="502031" y="440944"/>
                </a:lnTo>
                <a:lnTo>
                  <a:pt x="527431" y="457454"/>
                </a:lnTo>
                <a:lnTo>
                  <a:pt x="566166" y="477139"/>
                </a:lnTo>
                <a:lnTo>
                  <a:pt x="607187" y="489458"/>
                </a:lnTo>
                <a:lnTo>
                  <a:pt x="636778" y="492887"/>
                </a:lnTo>
                <a:lnTo>
                  <a:pt x="652145" y="492760"/>
                </a:lnTo>
                <a:lnTo>
                  <a:pt x="689356" y="479298"/>
                </a:lnTo>
                <a:lnTo>
                  <a:pt x="694182" y="470535"/>
                </a:lnTo>
                <a:lnTo>
                  <a:pt x="692912" y="461899"/>
                </a:lnTo>
                <a:lnTo>
                  <a:pt x="683006" y="442341"/>
                </a:lnTo>
                <a:lnTo>
                  <a:pt x="673862" y="419862"/>
                </a:lnTo>
                <a:lnTo>
                  <a:pt x="657479" y="372491"/>
                </a:lnTo>
                <a:lnTo>
                  <a:pt x="656463" y="366014"/>
                </a:lnTo>
                <a:lnTo>
                  <a:pt x="656463" y="359791"/>
                </a:lnTo>
                <a:lnTo>
                  <a:pt x="674116" y="321437"/>
                </a:lnTo>
                <a:lnTo>
                  <a:pt x="697865" y="298450"/>
                </a:lnTo>
                <a:lnTo>
                  <a:pt x="721233" y="274193"/>
                </a:lnTo>
                <a:lnTo>
                  <a:pt x="745617" y="249301"/>
                </a:lnTo>
                <a:lnTo>
                  <a:pt x="775970" y="216027"/>
                </a:lnTo>
                <a:lnTo>
                  <a:pt x="778637" y="210820"/>
                </a:lnTo>
                <a:lnTo>
                  <a:pt x="780161" y="20612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1044556" y="1531977"/>
            <a:ext cx="3908400" cy="257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 Cap: $3000</a:t>
            </a:r>
            <a:endParaRPr dirty="0">
              <a:solidFill>
                <a:srgbClr val="666666"/>
              </a:solidFill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Marketing: $200</a:t>
            </a: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FF0000"/>
                </a:solidFill>
                <a:latin typeface="Trebuchet MS"/>
                <a:sym typeface="Trebuchet MS"/>
              </a:rPr>
              <a:t>Materials: $500 things you’re keeping</a:t>
            </a:r>
            <a:endParaRPr dirty="0">
              <a:solidFill>
                <a:srgbClr val="FF0000"/>
              </a:solidFill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Honorarium: $3000*</a:t>
            </a:r>
            <a:endParaRPr sz="1550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Housing: $150/day</a:t>
            </a:r>
            <a:endParaRPr dirty="0">
              <a:solidFill>
                <a:srgbClr val="666666"/>
              </a:solidFill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Flight: $250</a:t>
            </a:r>
            <a:endParaRPr dirty="0">
              <a:solidFill>
                <a:srgbClr val="666666"/>
              </a:solidFill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Ground transportation: Cap Removed</a:t>
            </a:r>
            <a:endParaRPr sz="1550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Food: $500</a:t>
            </a:r>
            <a:endParaRPr sz="1550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1044556" y="3958124"/>
            <a:ext cx="37830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*Honorariums over $1,000 MUST  include a past quote from the  performer with their rate listed.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533515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/>
              <a:t>Operations </a:t>
            </a:r>
            <a:r>
              <a:rPr lang="en-US" sz="575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143" name="Google Shape;143;p11"/>
          <p:cNvSpPr txBox="1"/>
          <p:nvPr/>
        </p:nvSpPr>
        <p:spPr>
          <a:xfrm>
            <a:off x="4755515" y="1767522"/>
            <a:ext cx="3317240" cy="259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Justifications to include...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647065" lvl="0" indent="-286385" algn="l" rtl="0">
              <a:lnSpc>
                <a:spcPct val="119166"/>
              </a:lnSpc>
              <a:spcBef>
                <a:spcPts val="72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Quote from marketing for general  promotional materials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5080" lvl="0" indent="-286385" algn="l" rtl="0">
              <a:lnSpc>
                <a:spcPct val="100899"/>
              </a:lnSpc>
              <a:spcBef>
                <a:spcPts val="53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Screenshot of an online shopping cart that  includes all items you want to purchase up to $3000 (make sure all items are shown  with individual prices!)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210820" lvl="0" indent="0" algn="l" rtl="0">
              <a:lnSpc>
                <a:spcPct val="100899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** Please do not upload singular items  individually – this will significantly slow the  process. Screenshots of shopping carts with  ALL items are great. **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1109344" y="1881511"/>
            <a:ext cx="33171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 Cap: $3000            </a:t>
            </a:r>
            <a:endParaRPr sz="155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Marketing: $200            </a:t>
            </a:r>
            <a:endParaRPr sz="155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Supplies: $60</a:t>
            </a:r>
            <a:endParaRPr/>
          </a:p>
        </p:txBody>
      </p:sp>
      <p:grpSp>
        <p:nvGrpSpPr>
          <p:cNvPr id="145" name="Google Shape;145;p11"/>
          <p:cNvGrpSpPr/>
          <p:nvPr/>
        </p:nvGrpSpPr>
        <p:grpSpPr>
          <a:xfrm>
            <a:off x="8077200" y="400049"/>
            <a:ext cx="619125" cy="638176"/>
            <a:chOff x="8077200" y="400049"/>
            <a:chExt cx="619125" cy="638176"/>
          </a:xfrm>
        </p:grpSpPr>
        <p:sp>
          <p:nvSpPr>
            <p:cNvPr id="146" name="Google Shape;146;p11"/>
            <p:cNvSpPr/>
            <p:nvPr/>
          </p:nvSpPr>
          <p:spPr>
            <a:xfrm>
              <a:off x="8077200" y="40004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 extrusionOk="0">
                  <a:moveTo>
                    <a:pt x="419100" y="238633"/>
                  </a:moveTo>
                  <a:lnTo>
                    <a:pt x="410845" y="184785"/>
                  </a:lnTo>
                  <a:lnTo>
                    <a:pt x="388112" y="137414"/>
                  </a:lnTo>
                  <a:lnTo>
                    <a:pt x="366077" y="111887"/>
                  </a:lnTo>
                  <a:lnTo>
                    <a:pt x="365252" y="110998"/>
                  </a:lnTo>
                  <a:lnTo>
                    <a:pt x="324231" y="79121"/>
                  </a:lnTo>
                  <a:lnTo>
                    <a:pt x="274193" y="60833"/>
                  </a:lnTo>
                  <a:lnTo>
                    <a:pt x="254127" y="57924"/>
                  </a:lnTo>
                  <a:lnTo>
                    <a:pt x="254127" y="124587"/>
                  </a:lnTo>
                  <a:lnTo>
                    <a:pt x="254127" y="131064"/>
                  </a:lnTo>
                  <a:lnTo>
                    <a:pt x="253238" y="134620"/>
                  </a:lnTo>
                  <a:lnTo>
                    <a:pt x="251333" y="137414"/>
                  </a:lnTo>
                  <a:lnTo>
                    <a:pt x="249555" y="139192"/>
                  </a:lnTo>
                  <a:lnTo>
                    <a:pt x="246761" y="140970"/>
                  </a:lnTo>
                  <a:lnTo>
                    <a:pt x="244094" y="142875"/>
                  </a:lnTo>
                  <a:lnTo>
                    <a:pt x="241300" y="143764"/>
                  </a:lnTo>
                  <a:lnTo>
                    <a:pt x="237744" y="144653"/>
                  </a:lnTo>
                  <a:lnTo>
                    <a:pt x="228600" y="144653"/>
                  </a:lnTo>
                  <a:lnTo>
                    <a:pt x="219456" y="146558"/>
                  </a:lnTo>
                  <a:lnTo>
                    <a:pt x="178435" y="165608"/>
                  </a:lnTo>
                  <a:lnTo>
                    <a:pt x="155702" y="193929"/>
                  </a:lnTo>
                  <a:lnTo>
                    <a:pt x="151130" y="202184"/>
                  </a:lnTo>
                  <a:lnTo>
                    <a:pt x="148336" y="210312"/>
                  </a:lnTo>
                  <a:lnTo>
                    <a:pt x="145669" y="219456"/>
                  </a:lnTo>
                  <a:lnTo>
                    <a:pt x="144780" y="228600"/>
                  </a:lnTo>
                  <a:lnTo>
                    <a:pt x="143764" y="238633"/>
                  </a:lnTo>
                  <a:lnTo>
                    <a:pt x="143764" y="241300"/>
                  </a:lnTo>
                  <a:lnTo>
                    <a:pt x="142875" y="244983"/>
                  </a:lnTo>
                  <a:lnTo>
                    <a:pt x="141097" y="247650"/>
                  </a:lnTo>
                  <a:lnTo>
                    <a:pt x="136525" y="252222"/>
                  </a:lnTo>
                  <a:lnTo>
                    <a:pt x="133731" y="253111"/>
                  </a:lnTo>
                  <a:lnTo>
                    <a:pt x="131064" y="254127"/>
                  </a:lnTo>
                  <a:lnTo>
                    <a:pt x="127381" y="255016"/>
                  </a:lnTo>
                  <a:lnTo>
                    <a:pt x="124587" y="254127"/>
                  </a:lnTo>
                  <a:lnTo>
                    <a:pt x="121031" y="253111"/>
                  </a:lnTo>
                  <a:lnTo>
                    <a:pt x="118237" y="252222"/>
                  </a:lnTo>
                  <a:lnTo>
                    <a:pt x="113665" y="247650"/>
                  </a:lnTo>
                  <a:lnTo>
                    <a:pt x="112776" y="244983"/>
                  </a:lnTo>
                  <a:lnTo>
                    <a:pt x="111887" y="241300"/>
                  </a:lnTo>
                  <a:lnTo>
                    <a:pt x="110998" y="238633"/>
                  </a:lnTo>
                  <a:lnTo>
                    <a:pt x="116459" y="200279"/>
                  </a:lnTo>
                  <a:lnTo>
                    <a:pt x="140081" y="157480"/>
                  </a:lnTo>
                  <a:lnTo>
                    <a:pt x="177546" y="126492"/>
                  </a:lnTo>
                  <a:lnTo>
                    <a:pt x="224917" y="111887"/>
                  </a:lnTo>
                  <a:lnTo>
                    <a:pt x="241300" y="111887"/>
                  </a:lnTo>
                  <a:lnTo>
                    <a:pt x="254127" y="124587"/>
                  </a:lnTo>
                  <a:lnTo>
                    <a:pt x="254127" y="57924"/>
                  </a:lnTo>
                  <a:lnTo>
                    <a:pt x="201168" y="60833"/>
                  </a:lnTo>
                  <a:lnTo>
                    <a:pt x="152019" y="79121"/>
                  </a:lnTo>
                  <a:lnTo>
                    <a:pt x="110109" y="110998"/>
                  </a:lnTo>
                  <a:lnTo>
                    <a:pt x="79121" y="152019"/>
                  </a:lnTo>
                  <a:lnTo>
                    <a:pt x="60833" y="202184"/>
                  </a:lnTo>
                  <a:lnTo>
                    <a:pt x="57150" y="238633"/>
                  </a:lnTo>
                  <a:lnTo>
                    <a:pt x="58039" y="256794"/>
                  </a:lnTo>
                  <a:lnTo>
                    <a:pt x="71755" y="308737"/>
                  </a:lnTo>
                  <a:lnTo>
                    <a:pt x="98171" y="353441"/>
                  </a:lnTo>
                  <a:lnTo>
                    <a:pt x="137414" y="388112"/>
                  </a:lnTo>
                  <a:lnTo>
                    <a:pt x="183896" y="410845"/>
                  </a:lnTo>
                  <a:lnTo>
                    <a:pt x="237744" y="419100"/>
                  </a:lnTo>
                  <a:lnTo>
                    <a:pt x="256794" y="418211"/>
                  </a:lnTo>
                  <a:lnTo>
                    <a:pt x="307848" y="404495"/>
                  </a:lnTo>
                  <a:lnTo>
                    <a:pt x="352552" y="378079"/>
                  </a:lnTo>
                  <a:lnTo>
                    <a:pt x="388112" y="338836"/>
                  </a:lnTo>
                  <a:lnTo>
                    <a:pt x="410845" y="292354"/>
                  </a:lnTo>
                  <a:lnTo>
                    <a:pt x="418287" y="255016"/>
                  </a:lnTo>
                  <a:lnTo>
                    <a:pt x="419100" y="238633"/>
                  </a:lnTo>
                  <a:close/>
                </a:path>
                <a:path w="476250" h="476250" extrusionOk="0">
                  <a:moveTo>
                    <a:pt x="476250" y="238633"/>
                  </a:moveTo>
                  <a:lnTo>
                    <a:pt x="475361" y="225679"/>
                  </a:lnTo>
                  <a:lnTo>
                    <a:pt x="474345" y="213741"/>
                  </a:lnTo>
                  <a:lnTo>
                    <a:pt x="473456" y="201803"/>
                  </a:lnTo>
                  <a:lnTo>
                    <a:pt x="470662" y="190754"/>
                  </a:lnTo>
                  <a:lnTo>
                    <a:pt x="468884" y="178689"/>
                  </a:lnTo>
                  <a:lnTo>
                    <a:pt x="461518" y="156591"/>
                  </a:lnTo>
                  <a:lnTo>
                    <a:pt x="456819" y="145542"/>
                  </a:lnTo>
                  <a:lnTo>
                    <a:pt x="452247" y="135382"/>
                  </a:lnTo>
                  <a:lnTo>
                    <a:pt x="446786" y="125349"/>
                  </a:lnTo>
                  <a:lnTo>
                    <a:pt x="441198" y="115189"/>
                  </a:lnTo>
                  <a:lnTo>
                    <a:pt x="439420" y="111887"/>
                  </a:lnTo>
                  <a:lnTo>
                    <a:pt x="439420" y="238633"/>
                  </a:lnTo>
                  <a:lnTo>
                    <a:pt x="438404" y="258826"/>
                  </a:lnTo>
                  <a:lnTo>
                    <a:pt x="430149" y="298450"/>
                  </a:lnTo>
                  <a:lnTo>
                    <a:pt x="414528" y="334391"/>
                  </a:lnTo>
                  <a:lnTo>
                    <a:pt x="380365" y="380492"/>
                  </a:lnTo>
                  <a:lnTo>
                    <a:pt x="350012" y="405257"/>
                  </a:lnTo>
                  <a:lnTo>
                    <a:pt x="315976" y="423799"/>
                  </a:lnTo>
                  <a:lnTo>
                    <a:pt x="278130" y="435737"/>
                  </a:lnTo>
                  <a:lnTo>
                    <a:pt x="237617" y="439420"/>
                  </a:lnTo>
                  <a:lnTo>
                    <a:pt x="217424" y="438404"/>
                  </a:lnTo>
                  <a:lnTo>
                    <a:pt x="177800" y="430149"/>
                  </a:lnTo>
                  <a:lnTo>
                    <a:pt x="141859" y="415417"/>
                  </a:lnTo>
                  <a:lnTo>
                    <a:pt x="110490" y="393319"/>
                  </a:lnTo>
                  <a:lnTo>
                    <a:pt x="82931" y="365760"/>
                  </a:lnTo>
                  <a:lnTo>
                    <a:pt x="60833" y="334391"/>
                  </a:lnTo>
                  <a:lnTo>
                    <a:pt x="46101" y="298450"/>
                  </a:lnTo>
                  <a:lnTo>
                    <a:pt x="37846" y="258826"/>
                  </a:lnTo>
                  <a:lnTo>
                    <a:pt x="36830" y="238633"/>
                  </a:lnTo>
                  <a:lnTo>
                    <a:pt x="37846" y="217424"/>
                  </a:lnTo>
                  <a:lnTo>
                    <a:pt x="46101" y="178689"/>
                  </a:lnTo>
                  <a:lnTo>
                    <a:pt x="60833" y="142748"/>
                  </a:lnTo>
                  <a:lnTo>
                    <a:pt x="82931" y="110490"/>
                  </a:lnTo>
                  <a:lnTo>
                    <a:pt x="110490" y="82931"/>
                  </a:lnTo>
                  <a:lnTo>
                    <a:pt x="159385" y="53467"/>
                  </a:lnTo>
                  <a:lnTo>
                    <a:pt x="197104" y="41402"/>
                  </a:lnTo>
                  <a:lnTo>
                    <a:pt x="237617" y="36830"/>
                  </a:lnTo>
                  <a:lnTo>
                    <a:pt x="258826" y="38735"/>
                  </a:lnTo>
                  <a:lnTo>
                    <a:pt x="297561" y="46101"/>
                  </a:lnTo>
                  <a:lnTo>
                    <a:pt x="333502" y="61722"/>
                  </a:lnTo>
                  <a:lnTo>
                    <a:pt x="365760" y="82931"/>
                  </a:lnTo>
                  <a:lnTo>
                    <a:pt x="393319" y="110490"/>
                  </a:lnTo>
                  <a:lnTo>
                    <a:pt x="414528" y="142748"/>
                  </a:lnTo>
                  <a:lnTo>
                    <a:pt x="430149" y="178689"/>
                  </a:lnTo>
                  <a:lnTo>
                    <a:pt x="438404" y="217424"/>
                  </a:lnTo>
                  <a:lnTo>
                    <a:pt x="439420" y="238633"/>
                  </a:lnTo>
                  <a:lnTo>
                    <a:pt x="439420" y="111887"/>
                  </a:lnTo>
                  <a:lnTo>
                    <a:pt x="406273" y="69977"/>
                  </a:lnTo>
                  <a:lnTo>
                    <a:pt x="371221" y="40513"/>
                  </a:lnTo>
                  <a:lnTo>
                    <a:pt x="364363" y="36830"/>
                  </a:lnTo>
                  <a:lnTo>
                    <a:pt x="361061" y="35052"/>
                  </a:lnTo>
                  <a:lnTo>
                    <a:pt x="319659" y="14732"/>
                  </a:lnTo>
                  <a:lnTo>
                    <a:pt x="285623" y="5588"/>
                  </a:lnTo>
                  <a:lnTo>
                    <a:pt x="274574" y="2794"/>
                  </a:lnTo>
                  <a:lnTo>
                    <a:pt x="262509" y="1905"/>
                  </a:lnTo>
                  <a:lnTo>
                    <a:pt x="250571" y="889"/>
                  </a:lnTo>
                  <a:lnTo>
                    <a:pt x="237617" y="0"/>
                  </a:lnTo>
                  <a:lnTo>
                    <a:pt x="225679" y="889"/>
                  </a:lnTo>
                  <a:lnTo>
                    <a:pt x="213741" y="1905"/>
                  </a:lnTo>
                  <a:lnTo>
                    <a:pt x="201676" y="2794"/>
                  </a:lnTo>
                  <a:lnTo>
                    <a:pt x="156591" y="14732"/>
                  </a:lnTo>
                  <a:lnTo>
                    <a:pt x="114173" y="35052"/>
                  </a:lnTo>
                  <a:lnTo>
                    <a:pt x="69977" y="69977"/>
                  </a:lnTo>
                  <a:lnTo>
                    <a:pt x="40513" y="105029"/>
                  </a:lnTo>
                  <a:lnTo>
                    <a:pt x="28575" y="125349"/>
                  </a:lnTo>
                  <a:lnTo>
                    <a:pt x="22987" y="135382"/>
                  </a:lnTo>
                  <a:lnTo>
                    <a:pt x="7366" y="178689"/>
                  </a:lnTo>
                  <a:lnTo>
                    <a:pt x="0" y="225679"/>
                  </a:lnTo>
                  <a:lnTo>
                    <a:pt x="0" y="250571"/>
                  </a:lnTo>
                  <a:lnTo>
                    <a:pt x="7366" y="297561"/>
                  </a:lnTo>
                  <a:lnTo>
                    <a:pt x="22987" y="341757"/>
                  </a:lnTo>
                  <a:lnTo>
                    <a:pt x="28575" y="351917"/>
                  </a:lnTo>
                  <a:lnTo>
                    <a:pt x="34036" y="361950"/>
                  </a:lnTo>
                  <a:lnTo>
                    <a:pt x="69977" y="406273"/>
                  </a:lnTo>
                  <a:lnTo>
                    <a:pt x="105029" y="435737"/>
                  </a:lnTo>
                  <a:lnTo>
                    <a:pt x="124333" y="447675"/>
                  </a:lnTo>
                  <a:lnTo>
                    <a:pt x="134493" y="453263"/>
                  </a:lnTo>
                  <a:lnTo>
                    <a:pt x="178689" y="468884"/>
                  </a:lnTo>
                  <a:lnTo>
                    <a:pt x="225679" y="476250"/>
                  </a:lnTo>
                  <a:lnTo>
                    <a:pt x="250571" y="476250"/>
                  </a:lnTo>
                  <a:lnTo>
                    <a:pt x="297561" y="468884"/>
                  </a:lnTo>
                  <a:lnTo>
                    <a:pt x="340868" y="453263"/>
                  </a:lnTo>
                  <a:lnTo>
                    <a:pt x="365442" y="439420"/>
                  </a:lnTo>
                  <a:lnTo>
                    <a:pt x="371221" y="435737"/>
                  </a:lnTo>
                  <a:lnTo>
                    <a:pt x="406273" y="406273"/>
                  </a:lnTo>
                  <a:lnTo>
                    <a:pt x="435737" y="371221"/>
                  </a:lnTo>
                  <a:lnTo>
                    <a:pt x="456819" y="330708"/>
                  </a:lnTo>
                  <a:lnTo>
                    <a:pt x="461518" y="320548"/>
                  </a:lnTo>
                  <a:lnTo>
                    <a:pt x="465201" y="309499"/>
                  </a:lnTo>
                  <a:lnTo>
                    <a:pt x="468884" y="297561"/>
                  </a:lnTo>
                  <a:lnTo>
                    <a:pt x="470662" y="286512"/>
                  </a:lnTo>
                  <a:lnTo>
                    <a:pt x="473456" y="274447"/>
                  </a:lnTo>
                  <a:lnTo>
                    <a:pt x="474345" y="262509"/>
                  </a:lnTo>
                  <a:lnTo>
                    <a:pt x="475361" y="250571"/>
                  </a:lnTo>
                  <a:lnTo>
                    <a:pt x="476250" y="238633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8467725" y="809625"/>
              <a:ext cx="228600" cy="22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1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855845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/>
              <a:t>Travel </a:t>
            </a:r>
            <a:r>
              <a:rPr lang="en-US" sz="575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154" name="Google Shape;154;p12"/>
          <p:cNvSpPr txBox="1"/>
          <p:nvPr/>
        </p:nvSpPr>
        <p:spPr>
          <a:xfrm>
            <a:off x="4762500" y="1636325"/>
            <a:ext cx="30873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Justifications to include...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4762500" y="1884362"/>
            <a:ext cx="30873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0" lvl="0" indent="-28575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Screenshot of registration cost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7735" marR="5080" lvl="1" indent="-337185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Clr>
                <a:srgbClr val="FFB600"/>
              </a:buClr>
              <a:buSzPts val="1700"/>
              <a:buFont typeface="Arial"/>
              <a:buChar char="○"/>
            </a:pPr>
            <a:r>
              <a:rPr lang="en-US" sz="11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cost is not yet listed, you  can use a screenshot of last</a:t>
            </a: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7735" marR="373380" lvl="0" indent="0" algn="l" rtl="0">
              <a:lnSpc>
                <a:spcPct val="119166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year's registration cost as  justification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4762500" y="3018612"/>
            <a:ext cx="3204900" cy="13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Wisconsin.edu/travel hotel quote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flights estimate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Fueleconomy.gov for gas prices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Screenshots of Uber/Lyft/Amtrack quotes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1182369" y="1629805"/>
            <a:ext cx="34626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 Cap: $2000        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1109344" y="1902396"/>
            <a:ext cx="3462600" cy="16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298450" marR="0" lvl="0" indent="-286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Registration: $150 per person</a:t>
            </a:r>
            <a:endParaRPr dirty="0"/>
          </a:p>
          <a:p>
            <a:pPr marL="298450" marR="0" lvl="0" indent="-286385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Hotel: $150/night, max. 3 nights per diem calculator ONLY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Flights: $250 per person round trip</a:t>
            </a:r>
            <a:endParaRPr dirty="0"/>
          </a:p>
          <a:p>
            <a:pPr marL="298450" marR="0" lvl="0" indent="-28638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Rental Cars: $200 per 4 people traveling.</a:t>
            </a:r>
            <a:endParaRPr dirty="0">
              <a:solidFill>
                <a:srgbClr val="666666"/>
              </a:solidFill>
            </a:endParaRPr>
          </a:p>
          <a:p>
            <a:pPr marL="298450" marR="0" lvl="0" indent="-28638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Ground travel: Cap Removed</a:t>
            </a:r>
            <a:endParaRPr sz="1550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8096250" y="295275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 extrusionOk="0">
                <a:moveTo>
                  <a:pt x="409575" y="0"/>
                </a:moveTo>
                <a:lnTo>
                  <a:pt x="368046" y="2539"/>
                </a:lnTo>
                <a:lnTo>
                  <a:pt x="327532" y="8889"/>
                </a:lnTo>
                <a:lnTo>
                  <a:pt x="268731" y="26670"/>
                </a:lnTo>
                <a:lnTo>
                  <a:pt x="232536" y="40639"/>
                </a:lnTo>
                <a:lnTo>
                  <a:pt x="214375" y="50800"/>
                </a:lnTo>
                <a:lnTo>
                  <a:pt x="197357" y="59689"/>
                </a:lnTo>
                <a:lnTo>
                  <a:pt x="164338" y="82550"/>
                </a:lnTo>
                <a:lnTo>
                  <a:pt x="134366" y="106679"/>
                </a:lnTo>
                <a:lnTo>
                  <a:pt x="106679" y="134620"/>
                </a:lnTo>
                <a:lnTo>
                  <a:pt x="70484" y="180339"/>
                </a:lnTo>
                <a:lnTo>
                  <a:pt x="50165" y="214629"/>
                </a:lnTo>
                <a:lnTo>
                  <a:pt x="32003" y="251460"/>
                </a:lnTo>
                <a:lnTo>
                  <a:pt x="19176" y="288289"/>
                </a:lnTo>
                <a:lnTo>
                  <a:pt x="8508" y="327660"/>
                </a:lnTo>
                <a:lnTo>
                  <a:pt x="2158" y="368300"/>
                </a:lnTo>
                <a:lnTo>
                  <a:pt x="0" y="410210"/>
                </a:lnTo>
                <a:lnTo>
                  <a:pt x="2158" y="452120"/>
                </a:lnTo>
                <a:lnTo>
                  <a:pt x="8508" y="492760"/>
                </a:lnTo>
                <a:lnTo>
                  <a:pt x="19176" y="532129"/>
                </a:lnTo>
                <a:lnTo>
                  <a:pt x="32003" y="568960"/>
                </a:lnTo>
                <a:lnTo>
                  <a:pt x="50165" y="605789"/>
                </a:lnTo>
                <a:lnTo>
                  <a:pt x="70484" y="640079"/>
                </a:lnTo>
                <a:lnTo>
                  <a:pt x="93852" y="670560"/>
                </a:lnTo>
                <a:lnTo>
                  <a:pt x="134366" y="713739"/>
                </a:lnTo>
                <a:lnTo>
                  <a:pt x="164338" y="737870"/>
                </a:lnTo>
                <a:lnTo>
                  <a:pt x="197357" y="760729"/>
                </a:lnTo>
                <a:lnTo>
                  <a:pt x="214375" y="769620"/>
                </a:lnTo>
                <a:lnTo>
                  <a:pt x="232536" y="779779"/>
                </a:lnTo>
                <a:lnTo>
                  <a:pt x="268731" y="793750"/>
                </a:lnTo>
                <a:lnTo>
                  <a:pt x="307213" y="806450"/>
                </a:lnTo>
                <a:lnTo>
                  <a:pt x="368046" y="817879"/>
                </a:lnTo>
                <a:lnTo>
                  <a:pt x="388239" y="819150"/>
                </a:lnTo>
                <a:lnTo>
                  <a:pt x="430910" y="819150"/>
                </a:lnTo>
                <a:lnTo>
                  <a:pt x="491744" y="811529"/>
                </a:lnTo>
                <a:lnTo>
                  <a:pt x="550418" y="793750"/>
                </a:lnTo>
                <a:lnTo>
                  <a:pt x="586613" y="779779"/>
                </a:lnTo>
                <a:lnTo>
                  <a:pt x="604774" y="769620"/>
                </a:lnTo>
                <a:lnTo>
                  <a:pt x="621792" y="760729"/>
                </a:lnTo>
                <a:lnTo>
                  <a:pt x="638936" y="749300"/>
                </a:lnTo>
                <a:lnTo>
                  <a:pt x="654811" y="737870"/>
                </a:lnTo>
                <a:lnTo>
                  <a:pt x="669798" y="726439"/>
                </a:lnTo>
                <a:lnTo>
                  <a:pt x="672795" y="723900"/>
                </a:lnTo>
                <a:lnTo>
                  <a:pt x="246379" y="723900"/>
                </a:lnTo>
                <a:lnTo>
                  <a:pt x="242189" y="721360"/>
                </a:lnTo>
                <a:lnTo>
                  <a:pt x="237871" y="720089"/>
                </a:lnTo>
                <a:lnTo>
                  <a:pt x="233552" y="716279"/>
                </a:lnTo>
                <a:lnTo>
                  <a:pt x="230377" y="711200"/>
                </a:lnTo>
                <a:lnTo>
                  <a:pt x="226059" y="698500"/>
                </a:lnTo>
                <a:lnTo>
                  <a:pt x="226059" y="690879"/>
                </a:lnTo>
                <a:lnTo>
                  <a:pt x="225044" y="684529"/>
                </a:lnTo>
                <a:lnTo>
                  <a:pt x="222884" y="676910"/>
                </a:lnTo>
                <a:lnTo>
                  <a:pt x="220852" y="670560"/>
                </a:lnTo>
                <a:lnTo>
                  <a:pt x="217550" y="666750"/>
                </a:lnTo>
                <a:lnTo>
                  <a:pt x="215519" y="664210"/>
                </a:lnTo>
                <a:lnTo>
                  <a:pt x="214375" y="659129"/>
                </a:lnTo>
                <a:lnTo>
                  <a:pt x="211200" y="648970"/>
                </a:lnTo>
                <a:lnTo>
                  <a:pt x="210184" y="636270"/>
                </a:lnTo>
                <a:lnTo>
                  <a:pt x="209137" y="622300"/>
                </a:lnTo>
                <a:lnTo>
                  <a:pt x="209042" y="603250"/>
                </a:lnTo>
                <a:lnTo>
                  <a:pt x="207009" y="594360"/>
                </a:lnTo>
                <a:lnTo>
                  <a:pt x="205867" y="586739"/>
                </a:lnTo>
                <a:lnTo>
                  <a:pt x="199517" y="571500"/>
                </a:lnTo>
                <a:lnTo>
                  <a:pt x="196215" y="565150"/>
                </a:lnTo>
                <a:lnTo>
                  <a:pt x="192024" y="558800"/>
                </a:lnTo>
                <a:lnTo>
                  <a:pt x="188849" y="553720"/>
                </a:lnTo>
                <a:lnTo>
                  <a:pt x="166370" y="518160"/>
                </a:lnTo>
                <a:lnTo>
                  <a:pt x="165353" y="514350"/>
                </a:lnTo>
                <a:lnTo>
                  <a:pt x="163195" y="513079"/>
                </a:lnTo>
                <a:lnTo>
                  <a:pt x="162178" y="509270"/>
                </a:lnTo>
                <a:lnTo>
                  <a:pt x="160020" y="504189"/>
                </a:lnTo>
                <a:lnTo>
                  <a:pt x="160020" y="497839"/>
                </a:lnTo>
                <a:lnTo>
                  <a:pt x="159003" y="491489"/>
                </a:lnTo>
                <a:lnTo>
                  <a:pt x="160020" y="485139"/>
                </a:lnTo>
                <a:lnTo>
                  <a:pt x="160020" y="478789"/>
                </a:lnTo>
                <a:lnTo>
                  <a:pt x="162178" y="472439"/>
                </a:lnTo>
                <a:lnTo>
                  <a:pt x="163195" y="471170"/>
                </a:lnTo>
                <a:lnTo>
                  <a:pt x="165353" y="467360"/>
                </a:lnTo>
                <a:lnTo>
                  <a:pt x="166370" y="466089"/>
                </a:lnTo>
                <a:lnTo>
                  <a:pt x="167513" y="458470"/>
                </a:lnTo>
                <a:lnTo>
                  <a:pt x="166370" y="450850"/>
                </a:lnTo>
                <a:lnTo>
                  <a:pt x="165353" y="447039"/>
                </a:lnTo>
                <a:lnTo>
                  <a:pt x="161035" y="444500"/>
                </a:lnTo>
                <a:lnTo>
                  <a:pt x="157860" y="441960"/>
                </a:lnTo>
                <a:lnTo>
                  <a:pt x="150368" y="440689"/>
                </a:lnTo>
                <a:lnTo>
                  <a:pt x="146176" y="440689"/>
                </a:lnTo>
                <a:lnTo>
                  <a:pt x="139700" y="436879"/>
                </a:lnTo>
                <a:lnTo>
                  <a:pt x="133350" y="431800"/>
                </a:lnTo>
                <a:lnTo>
                  <a:pt x="118491" y="419100"/>
                </a:lnTo>
                <a:lnTo>
                  <a:pt x="112014" y="412750"/>
                </a:lnTo>
                <a:lnTo>
                  <a:pt x="105664" y="408939"/>
                </a:lnTo>
                <a:lnTo>
                  <a:pt x="101346" y="407670"/>
                </a:lnTo>
                <a:lnTo>
                  <a:pt x="96011" y="406400"/>
                </a:lnTo>
                <a:lnTo>
                  <a:pt x="87502" y="400050"/>
                </a:lnTo>
                <a:lnTo>
                  <a:pt x="77850" y="393700"/>
                </a:lnTo>
                <a:lnTo>
                  <a:pt x="67182" y="383539"/>
                </a:lnTo>
                <a:lnTo>
                  <a:pt x="54355" y="367029"/>
                </a:lnTo>
                <a:lnTo>
                  <a:pt x="47117" y="358139"/>
                </a:lnTo>
                <a:lnTo>
                  <a:pt x="49022" y="342900"/>
                </a:lnTo>
                <a:lnTo>
                  <a:pt x="52324" y="326389"/>
                </a:lnTo>
                <a:lnTo>
                  <a:pt x="56515" y="312420"/>
                </a:lnTo>
                <a:lnTo>
                  <a:pt x="60832" y="297179"/>
                </a:lnTo>
                <a:lnTo>
                  <a:pt x="77850" y="252729"/>
                </a:lnTo>
                <a:lnTo>
                  <a:pt x="100202" y="213360"/>
                </a:lnTo>
                <a:lnTo>
                  <a:pt x="137541" y="163829"/>
                </a:lnTo>
                <a:lnTo>
                  <a:pt x="160020" y="142239"/>
                </a:lnTo>
                <a:lnTo>
                  <a:pt x="233552" y="142239"/>
                </a:lnTo>
                <a:lnTo>
                  <a:pt x="238886" y="139700"/>
                </a:lnTo>
                <a:lnTo>
                  <a:pt x="244348" y="137160"/>
                </a:lnTo>
                <a:lnTo>
                  <a:pt x="251714" y="132079"/>
                </a:lnTo>
                <a:lnTo>
                  <a:pt x="259206" y="125729"/>
                </a:lnTo>
                <a:lnTo>
                  <a:pt x="267716" y="119379"/>
                </a:lnTo>
                <a:lnTo>
                  <a:pt x="278383" y="113029"/>
                </a:lnTo>
                <a:lnTo>
                  <a:pt x="289051" y="110489"/>
                </a:lnTo>
                <a:lnTo>
                  <a:pt x="300735" y="107950"/>
                </a:lnTo>
                <a:lnTo>
                  <a:pt x="686042" y="107950"/>
                </a:lnTo>
                <a:lnTo>
                  <a:pt x="684783" y="106679"/>
                </a:lnTo>
                <a:lnTo>
                  <a:pt x="654811" y="82550"/>
                </a:lnTo>
                <a:lnTo>
                  <a:pt x="621792" y="59689"/>
                </a:lnTo>
                <a:lnTo>
                  <a:pt x="604774" y="50800"/>
                </a:lnTo>
                <a:lnTo>
                  <a:pt x="586613" y="40639"/>
                </a:lnTo>
                <a:lnTo>
                  <a:pt x="550418" y="26670"/>
                </a:lnTo>
                <a:lnTo>
                  <a:pt x="511936" y="13970"/>
                </a:lnTo>
                <a:lnTo>
                  <a:pt x="451230" y="2539"/>
                </a:lnTo>
                <a:lnTo>
                  <a:pt x="409575" y="0"/>
                </a:lnTo>
                <a:close/>
              </a:path>
              <a:path w="819150" h="819150" extrusionOk="0">
                <a:moveTo>
                  <a:pt x="449337" y="425450"/>
                </a:moveTo>
                <a:lnTo>
                  <a:pt x="216534" y="425450"/>
                </a:lnTo>
                <a:lnTo>
                  <a:pt x="222884" y="426720"/>
                </a:lnTo>
                <a:lnTo>
                  <a:pt x="229361" y="429260"/>
                </a:lnTo>
                <a:lnTo>
                  <a:pt x="233552" y="434339"/>
                </a:lnTo>
                <a:lnTo>
                  <a:pt x="242189" y="439420"/>
                </a:lnTo>
                <a:lnTo>
                  <a:pt x="246379" y="440689"/>
                </a:lnTo>
                <a:lnTo>
                  <a:pt x="250698" y="440689"/>
                </a:lnTo>
                <a:lnTo>
                  <a:pt x="254889" y="443229"/>
                </a:lnTo>
                <a:lnTo>
                  <a:pt x="261366" y="447039"/>
                </a:lnTo>
                <a:lnTo>
                  <a:pt x="268731" y="452120"/>
                </a:lnTo>
                <a:lnTo>
                  <a:pt x="275208" y="458470"/>
                </a:lnTo>
                <a:lnTo>
                  <a:pt x="282701" y="464820"/>
                </a:lnTo>
                <a:lnTo>
                  <a:pt x="290195" y="469900"/>
                </a:lnTo>
                <a:lnTo>
                  <a:pt x="296545" y="472439"/>
                </a:lnTo>
                <a:lnTo>
                  <a:pt x="300735" y="473710"/>
                </a:lnTo>
                <a:lnTo>
                  <a:pt x="304038" y="474979"/>
                </a:lnTo>
                <a:lnTo>
                  <a:pt x="309372" y="477520"/>
                </a:lnTo>
                <a:lnTo>
                  <a:pt x="313563" y="480060"/>
                </a:lnTo>
                <a:lnTo>
                  <a:pt x="316738" y="482600"/>
                </a:lnTo>
                <a:lnTo>
                  <a:pt x="321055" y="486410"/>
                </a:lnTo>
                <a:lnTo>
                  <a:pt x="325374" y="488950"/>
                </a:lnTo>
                <a:lnTo>
                  <a:pt x="358394" y="513079"/>
                </a:lnTo>
                <a:lnTo>
                  <a:pt x="358394" y="519429"/>
                </a:lnTo>
                <a:lnTo>
                  <a:pt x="356234" y="524510"/>
                </a:lnTo>
                <a:lnTo>
                  <a:pt x="354075" y="528320"/>
                </a:lnTo>
                <a:lnTo>
                  <a:pt x="350900" y="533400"/>
                </a:lnTo>
                <a:lnTo>
                  <a:pt x="344550" y="541020"/>
                </a:lnTo>
                <a:lnTo>
                  <a:pt x="342392" y="546100"/>
                </a:lnTo>
                <a:lnTo>
                  <a:pt x="342392" y="549910"/>
                </a:lnTo>
                <a:lnTo>
                  <a:pt x="341375" y="553720"/>
                </a:lnTo>
                <a:lnTo>
                  <a:pt x="337057" y="560070"/>
                </a:lnTo>
                <a:lnTo>
                  <a:pt x="331724" y="567689"/>
                </a:lnTo>
                <a:lnTo>
                  <a:pt x="318897" y="581660"/>
                </a:lnTo>
                <a:lnTo>
                  <a:pt x="313563" y="588010"/>
                </a:lnTo>
                <a:lnTo>
                  <a:pt x="310388" y="594360"/>
                </a:lnTo>
                <a:lnTo>
                  <a:pt x="309372" y="599439"/>
                </a:lnTo>
                <a:lnTo>
                  <a:pt x="307213" y="604520"/>
                </a:lnTo>
                <a:lnTo>
                  <a:pt x="304038" y="610870"/>
                </a:lnTo>
                <a:lnTo>
                  <a:pt x="298703" y="617220"/>
                </a:lnTo>
                <a:lnTo>
                  <a:pt x="292226" y="624839"/>
                </a:lnTo>
                <a:lnTo>
                  <a:pt x="285876" y="631189"/>
                </a:lnTo>
                <a:lnTo>
                  <a:pt x="280543" y="638810"/>
                </a:lnTo>
                <a:lnTo>
                  <a:pt x="277368" y="645160"/>
                </a:lnTo>
                <a:lnTo>
                  <a:pt x="275208" y="648970"/>
                </a:lnTo>
                <a:lnTo>
                  <a:pt x="274066" y="652779"/>
                </a:lnTo>
                <a:lnTo>
                  <a:pt x="272033" y="659129"/>
                </a:lnTo>
                <a:lnTo>
                  <a:pt x="267716" y="665479"/>
                </a:lnTo>
                <a:lnTo>
                  <a:pt x="263398" y="670560"/>
                </a:lnTo>
                <a:lnTo>
                  <a:pt x="258191" y="675639"/>
                </a:lnTo>
                <a:lnTo>
                  <a:pt x="253873" y="680720"/>
                </a:lnTo>
                <a:lnTo>
                  <a:pt x="251714" y="685800"/>
                </a:lnTo>
                <a:lnTo>
                  <a:pt x="250698" y="690879"/>
                </a:lnTo>
                <a:lnTo>
                  <a:pt x="251714" y="698500"/>
                </a:lnTo>
                <a:lnTo>
                  <a:pt x="252856" y="701039"/>
                </a:lnTo>
                <a:lnTo>
                  <a:pt x="254889" y="703579"/>
                </a:lnTo>
                <a:lnTo>
                  <a:pt x="256031" y="706120"/>
                </a:lnTo>
                <a:lnTo>
                  <a:pt x="258191" y="708660"/>
                </a:lnTo>
                <a:lnTo>
                  <a:pt x="259206" y="716279"/>
                </a:lnTo>
                <a:lnTo>
                  <a:pt x="258191" y="720089"/>
                </a:lnTo>
                <a:lnTo>
                  <a:pt x="253873" y="723900"/>
                </a:lnTo>
                <a:lnTo>
                  <a:pt x="672795" y="723900"/>
                </a:lnTo>
                <a:lnTo>
                  <a:pt x="684783" y="713739"/>
                </a:lnTo>
                <a:lnTo>
                  <a:pt x="712470" y="685800"/>
                </a:lnTo>
                <a:lnTo>
                  <a:pt x="725297" y="670560"/>
                </a:lnTo>
                <a:lnTo>
                  <a:pt x="736980" y="655320"/>
                </a:lnTo>
                <a:lnTo>
                  <a:pt x="748792" y="640079"/>
                </a:lnTo>
                <a:lnTo>
                  <a:pt x="596265" y="640079"/>
                </a:lnTo>
                <a:lnTo>
                  <a:pt x="591947" y="638810"/>
                </a:lnTo>
                <a:lnTo>
                  <a:pt x="587755" y="636270"/>
                </a:lnTo>
                <a:lnTo>
                  <a:pt x="583438" y="633729"/>
                </a:lnTo>
                <a:lnTo>
                  <a:pt x="576960" y="624839"/>
                </a:lnTo>
                <a:lnTo>
                  <a:pt x="575945" y="621029"/>
                </a:lnTo>
                <a:lnTo>
                  <a:pt x="574928" y="615950"/>
                </a:lnTo>
                <a:lnTo>
                  <a:pt x="573785" y="608329"/>
                </a:lnTo>
                <a:lnTo>
                  <a:pt x="572770" y="605789"/>
                </a:lnTo>
                <a:lnTo>
                  <a:pt x="570610" y="603250"/>
                </a:lnTo>
                <a:lnTo>
                  <a:pt x="569595" y="600710"/>
                </a:lnTo>
                <a:lnTo>
                  <a:pt x="567435" y="598170"/>
                </a:lnTo>
                <a:lnTo>
                  <a:pt x="566293" y="591820"/>
                </a:lnTo>
                <a:lnTo>
                  <a:pt x="565276" y="584200"/>
                </a:lnTo>
                <a:lnTo>
                  <a:pt x="564260" y="580389"/>
                </a:lnTo>
                <a:lnTo>
                  <a:pt x="557783" y="557529"/>
                </a:lnTo>
                <a:lnTo>
                  <a:pt x="558926" y="551179"/>
                </a:lnTo>
                <a:lnTo>
                  <a:pt x="559943" y="544829"/>
                </a:lnTo>
                <a:lnTo>
                  <a:pt x="560958" y="539750"/>
                </a:lnTo>
                <a:lnTo>
                  <a:pt x="562101" y="537210"/>
                </a:lnTo>
                <a:lnTo>
                  <a:pt x="564260" y="534670"/>
                </a:lnTo>
                <a:lnTo>
                  <a:pt x="565276" y="532129"/>
                </a:lnTo>
                <a:lnTo>
                  <a:pt x="566293" y="524510"/>
                </a:lnTo>
                <a:lnTo>
                  <a:pt x="565276" y="519429"/>
                </a:lnTo>
                <a:lnTo>
                  <a:pt x="563118" y="514350"/>
                </a:lnTo>
                <a:lnTo>
                  <a:pt x="558926" y="509270"/>
                </a:lnTo>
                <a:lnTo>
                  <a:pt x="554608" y="504189"/>
                </a:lnTo>
                <a:lnTo>
                  <a:pt x="549275" y="497839"/>
                </a:lnTo>
                <a:lnTo>
                  <a:pt x="545083" y="490220"/>
                </a:lnTo>
                <a:lnTo>
                  <a:pt x="542925" y="481329"/>
                </a:lnTo>
                <a:lnTo>
                  <a:pt x="541908" y="473710"/>
                </a:lnTo>
                <a:lnTo>
                  <a:pt x="541908" y="467360"/>
                </a:lnTo>
                <a:lnTo>
                  <a:pt x="540766" y="461010"/>
                </a:lnTo>
                <a:lnTo>
                  <a:pt x="539326" y="458470"/>
                </a:lnTo>
                <a:lnTo>
                  <a:pt x="491744" y="458470"/>
                </a:lnTo>
                <a:lnTo>
                  <a:pt x="484250" y="457200"/>
                </a:lnTo>
                <a:lnTo>
                  <a:pt x="475742" y="453389"/>
                </a:lnTo>
                <a:lnTo>
                  <a:pt x="466090" y="447039"/>
                </a:lnTo>
                <a:lnTo>
                  <a:pt x="458597" y="440689"/>
                </a:lnTo>
                <a:lnTo>
                  <a:pt x="455422" y="438150"/>
                </a:lnTo>
                <a:lnTo>
                  <a:pt x="452247" y="433070"/>
                </a:lnTo>
                <a:lnTo>
                  <a:pt x="449337" y="425450"/>
                </a:lnTo>
                <a:close/>
              </a:path>
              <a:path w="819150" h="819150" extrusionOk="0">
                <a:moveTo>
                  <a:pt x="656971" y="345439"/>
                </a:moveTo>
                <a:lnTo>
                  <a:pt x="655954" y="345439"/>
                </a:lnTo>
                <a:lnTo>
                  <a:pt x="653796" y="346710"/>
                </a:lnTo>
                <a:lnTo>
                  <a:pt x="652779" y="347979"/>
                </a:lnTo>
                <a:lnTo>
                  <a:pt x="650621" y="351789"/>
                </a:lnTo>
                <a:lnTo>
                  <a:pt x="649477" y="358139"/>
                </a:lnTo>
                <a:lnTo>
                  <a:pt x="650621" y="361950"/>
                </a:lnTo>
                <a:lnTo>
                  <a:pt x="653796" y="367029"/>
                </a:lnTo>
                <a:lnTo>
                  <a:pt x="656971" y="373379"/>
                </a:lnTo>
                <a:lnTo>
                  <a:pt x="662304" y="379729"/>
                </a:lnTo>
                <a:lnTo>
                  <a:pt x="670941" y="389889"/>
                </a:lnTo>
                <a:lnTo>
                  <a:pt x="674116" y="394970"/>
                </a:lnTo>
                <a:lnTo>
                  <a:pt x="675131" y="400050"/>
                </a:lnTo>
                <a:lnTo>
                  <a:pt x="675131" y="403860"/>
                </a:lnTo>
                <a:lnTo>
                  <a:pt x="677291" y="407670"/>
                </a:lnTo>
                <a:lnTo>
                  <a:pt x="708278" y="425450"/>
                </a:lnTo>
                <a:lnTo>
                  <a:pt x="714628" y="425450"/>
                </a:lnTo>
                <a:lnTo>
                  <a:pt x="719963" y="426720"/>
                </a:lnTo>
                <a:lnTo>
                  <a:pt x="723138" y="429260"/>
                </a:lnTo>
                <a:lnTo>
                  <a:pt x="724153" y="431800"/>
                </a:lnTo>
                <a:lnTo>
                  <a:pt x="724153" y="434339"/>
                </a:lnTo>
                <a:lnTo>
                  <a:pt x="723138" y="438150"/>
                </a:lnTo>
                <a:lnTo>
                  <a:pt x="717803" y="447039"/>
                </a:lnTo>
                <a:lnTo>
                  <a:pt x="699643" y="466089"/>
                </a:lnTo>
                <a:lnTo>
                  <a:pt x="690118" y="477520"/>
                </a:lnTo>
                <a:lnTo>
                  <a:pt x="682625" y="488950"/>
                </a:lnTo>
                <a:lnTo>
                  <a:pt x="676275" y="500379"/>
                </a:lnTo>
                <a:lnTo>
                  <a:pt x="675131" y="504189"/>
                </a:lnTo>
                <a:lnTo>
                  <a:pt x="675131" y="514350"/>
                </a:lnTo>
                <a:lnTo>
                  <a:pt x="676275" y="520700"/>
                </a:lnTo>
                <a:lnTo>
                  <a:pt x="677291" y="525779"/>
                </a:lnTo>
                <a:lnTo>
                  <a:pt x="679450" y="528320"/>
                </a:lnTo>
                <a:lnTo>
                  <a:pt x="680466" y="530860"/>
                </a:lnTo>
                <a:lnTo>
                  <a:pt x="681608" y="533400"/>
                </a:lnTo>
                <a:lnTo>
                  <a:pt x="682625" y="541020"/>
                </a:lnTo>
                <a:lnTo>
                  <a:pt x="681608" y="546100"/>
                </a:lnTo>
                <a:lnTo>
                  <a:pt x="677291" y="552450"/>
                </a:lnTo>
                <a:lnTo>
                  <a:pt x="670941" y="561339"/>
                </a:lnTo>
                <a:lnTo>
                  <a:pt x="662304" y="570229"/>
                </a:lnTo>
                <a:lnTo>
                  <a:pt x="653796" y="579120"/>
                </a:lnTo>
                <a:lnTo>
                  <a:pt x="647446" y="586739"/>
                </a:lnTo>
                <a:lnTo>
                  <a:pt x="643127" y="594360"/>
                </a:lnTo>
                <a:lnTo>
                  <a:pt x="640969" y="599439"/>
                </a:lnTo>
                <a:lnTo>
                  <a:pt x="639952" y="604520"/>
                </a:lnTo>
                <a:lnTo>
                  <a:pt x="636777" y="610870"/>
                </a:lnTo>
                <a:lnTo>
                  <a:pt x="625094" y="624839"/>
                </a:lnTo>
                <a:lnTo>
                  <a:pt x="617601" y="631189"/>
                </a:lnTo>
                <a:lnTo>
                  <a:pt x="611124" y="636270"/>
                </a:lnTo>
                <a:lnTo>
                  <a:pt x="604774" y="640079"/>
                </a:lnTo>
                <a:lnTo>
                  <a:pt x="748792" y="640079"/>
                </a:lnTo>
                <a:lnTo>
                  <a:pt x="759459" y="622300"/>
                </a:lnTo>
                <a:lnTo>
                  <a:pt x="768984" y="605789"/>
                </a:lnTo>
                <a:lnTo>
                  <a:pt x="773489" y="596900"/>
                </a:lnTo>
                <a:lnTo>
                  <a:pt x="697483" y="596900"/>
                </a:lnTo>
                <a:lnTo>
                  <a:pt x="695451" y="595629"/>
                </a:lnTo>
                <a:lnTo>
                  <a:pt x="694308" y="593089"/>
                </a:lnTo>
                <a:lnTo>
                  <a:pt x="692150" y="586739"/>
                </a:lnTo>
                <a:lnTo>
                  <a:pt x="692150" y="580389"/>
                </a:lnTo>
                <a:lnTo>
                  <a:pt x="691133" y="574039"/>
                </a:lnTo>
                <a:lnTo>
                  <a:pt x="692150" y="567689"/>
                </a:lnTo>
                <a:lnTo>
                  <a:pt x="695451" y="560070"/>
                </a:lnTo>
                <a:lnTo>
                  <a:pt x="698626" y="552450"/>
                </a:lnTo>
                <a:lnTo>
                  <a:pt x="703960" y="546100"/>
                </a:lnTo>
                <a:lnTo>
                  <a:pt x="709295" y="541020"/>
                </a:lnTo>
                <a:lnTo>
                  <a:pt x="713613" y="538479"/>
                </a:lnTo>
                <a:lnTo>
                  <a:pt x="717803" y="535939"/>
                </a:lnTo>
                <a:lnTo>
                  <a:pt x="798677" y="535939"/>
                </a:lnTo>
                <a:lnTo>
                  <a:pt x="799973" y="532129"/>
                </a:lnTo>
                <a:lnTo>
                  <a:pt x="806323" y="513079"/>
                </a:lnTo>
                <a:lnTo>
                  <a:pt x="810641" y="492760"/>
                </a:lnTo>
                <a:lnTo>
                  <a:pt x="816991" y="452120"/>
                </a:lnTo>
                <a:lnTo>
                  <a:pt x="818948" y="414020"/>
                </a:lnTo>
                <a:lnTo>
                  <a:pt x="699643" y="414020"/>
                </a:lnTo>
                <a:lnTo>
                  <a:pt x="697483" y="412750"/>
                </a:lnTo>
                <a:lnTo>
                  <a:pt x="695451" y="412750"/>
                </a:lnTo>
                <a:lnTo>
                  <a:pt x="694308" y="410210"/>
                </a:lnTo>
                <a:lnTo>
                  <a:pt x="692150" y="406400"/>
                </a:lnTo>
                <a:lnTo>
                  <a:pt x="675131" y="374650"/>
                </a:lnTo>
                <a:lnTo>
                  <a:pt x="663448" y="360679"/>
                </a:lnTo>
                <a:lnTo>
                  <a:pt x="659129" y="354329"/>
                </a:lnTo>
                <a:lnTo>
                  <a:pt x="658114" y="350520"/>
                </a:lnTo>
                <a:lnTo>
                  <a:pt x="658114" y="347979"/>
                </a:lnTo>
                <a:lnTo>
                  <a:pt x="656971" y="345439"/>
                </a:lnTo>
                <a:close/>
              </a:path>
              <a:path w="819150" h="819150" extrusionOk="0">
                <a:moveTo>
                  <a:pt x="798677" y="535939"/>
                </a:moveTo>
                <a:lnTo>
                  <a:pt x="717803" y="535939"/>
                </a:lnTo>
                <a:lnTo>
                  <a:pt x="720978" y="537210"/>
                </a:lnTo>
                <a:lnTo>
                  <a:pt x="722122" y="539750"/>
                </a:lnTo>
                <a:lnTo>
                  <a:pt x="723138" y="542289"/>
                </a:lnTo>
                <a:lnTo>
                  <a:pt x="724153" y="549910"/>
                </a:lnTo>
                <a:lnTo>
                  <a:pt x="724153" y="552450"/>
                </a:lnTo>
                <a:lnTo>
                  <a:pt x="722122" y="557529"/>
                </a:lnTo>
                <a:lnTo>
                  <a:pt x="719963" y="562610"/>
                </a:lnTo>
                <a:lnTo>
                  <a:pt x="713613" y="570229"/>
                </a:lnTo>
                <a:lnTo>
                  <a:pt x="710310" y="574039"/>
                </a:lnTo>
                <a:lnTo>
                  <a:pt x="708278" y="579120"/>
                </a:lnTo>
                <a:lnTo>
                  <a:pt x="708278" y="582929"/>
                </a:lnTo>
                <a:lnTo>
                  <a:pt x="707135" y="589279"/>
                </a:lnTo>
                <a:lnTo>
                  <a:pt x="704976" y="593089"/>
                </a:lnTo>
                <a:lnTo>
                  <a:pt x="703960" y="595629"/>
                </a:lnTo>
                <a:lnTo>
                  <a:pt x="701801" y="596900"/>
                </a:lnTo>
                <a:lnTo>
                  <a:pt x="773489" y="596900"/>
                </a:lnTo>
                <a:lnTo>
                  <a:pt x="778636" y="586739"/>
                </a:lnTo>
                <a:lnTo>
                  <a:pt x="787146" y="568960"/>
                </a:lnTo>
                <a:lnTo>
                  <a:pt x="793496" y="551179"/>
                </a:lnTo>
                <a:lnTo>
                  <a:pt x="798677" y="535939"/>
                </a:lnTo>
                <a:close/>
              </a:path>
              <a:path w="819150" h="819150" extrusionOk="0">
                <a:moveTo>
                  <a:pt x="524764" y="449579"/>
                </a:moveTo>
                <a:lnTo>
                  <a:pt x="518414" y="450850"/>
                </a:lnTo>
                <a:lnTo>
                  <a:pt x="515111" y="452120"/>
                </a:lnTo>
                <a:lnTo>
                  <a:pt x="513079" y="453389"/>
                </a:lnTo>
                <a:lnTo>
                  <a:pt x="509777" y="455929"/>
                </a:lnTo>
                <a:lnTo>
                  <a:pt x="504571" y="457200"/>
                </a:lnTo>
                <a:lnTo>
                  <a:pt x="498094" y="458470"/>
                </a:lnTo>
                <a:lnTo>
                  <a:pt x="539326" y="458470"/>
                </a:lnTo>
                <a:lnTo>
                  <a:pt x="538606" y="457200"/>
                </a:lnTo>
                <a:lnTo>
                  <a:pt x="537591" y="453389"/>
                </a:lnTo>
                <a:lnTo>
                  <a:pt x="535431" y="452120"/>
                </a:lnTo>
                <a:lnTo>
                  <a:pt x="532256" y="450850"/>
                </a:lnTo>
                <a:lnTo>
                  <a:pt x="524764" y="449579"/>
                </a:lnTo>
                <a:close/>
              </a:path>
              <a:path w="819150" h="819150" extrusionOk="0">
                <a:moveTo>
                  <a:pt x="516254" y="241300"/>
                </a:moveTo>
                <a:lnTo>
                  <a:pt x="283718" y="241300"/>
                </a:lnTo>
                <a:lnTo>
                  <a:pt x="279400" y="242570"/>
                </a:lnTo>
                <a:lnTo>
                  <a:pt x="273050" y="246379"/>
                </a:lnTo>
                <a:lnTo>
                  <a:pt x="265556" y="252729"/>
                </a:lnTo>
                <a:lnTo>
                  <a:pt x="259206" y="259079"/>
                </a:lnTo>
                <a:lnTo>
                  <a:pt x="251714" y="265429"/>
                </a:lnTo>
                <a:lnTo>
                  <a:pt x="244348" y="270510"/>
                </a:lnTo>
                <a:lnTo>
                  <a:pt x="238886" y="273050"/>
                </a:lnTo>
                <a:lnTo>
                  <a:pt x="233552" y="274320"/>
                </a:lnTo>
                <a:lnTo>
                  <a:pt x="228219" y="276860"/>
                </a:lnTo>
                <a:lnTo>
                  <a:pt x="220852" y="281939"/>
                </a:lnTo>
                <a:lnTo>
                  <a:pt x="210184" y="290829"/>
                </a:lnTo>
                <a:lnTo>
                  <a:pt x="184530" y="316229"/>
                </a:lnTo>
                <a:lnTo>
                  <a:pt x="179197" y="320039"/>
                </a:lnTo>
                <a:lnTo>
                  <a:pt x="172847" y="326389"/>
                </a:lnTo>
                <a:lnTo>
                  <a:pt x="159003" y="334010"/>
                </a:lnTo>
                <a:lnTo>
                  <a:pt x="146176" y="340360"/>
                </a:lnTo>
                <a:lnTo>
                  <a:pt x="139700" y="340360"/>
                </a:lnTo>
                <a:lnTo>
                  <a:pt x="134366" y="341629"/>
                </a:lnTo>
                <a:lnTo>
                  <a:pt x="123698" y="341629"/>
                </a:lnTo>
                <a:lnTo>
                  <a:pt x="114173" y="344170"/>
                </a:lnTo>
                <a:lnTo>
                  <a:pt x="106679" y="347979"/>
                </a:lnTo>
                <a:lnTo>
                  <a:pt x="101346" y="350520"/>
                </a:lnTo>
                <a:lnTo>
                  <a:pt x="94996" y="358139"/>
                </a:lnTo>
                <a:lnTo>
                  <a:pt x="92836" y="361950"/>
                </a:lnTo>
                <a:lnTo>
                  <a:pt x="92836" y="370839"/>
                </a:lnTo>
                <a:lnTo>
                  <a:pt x="114173" y="391160"/>
                </a:lnTo>
                <a:lnTo>
                  <a:pt x="117348" y="391160"/>
                </a:lnTo>
                <a:lnTo>
                  <a:pt x="122681" y="393700"/>
                </a:lnTo>
                <a:lnTo>
                  <a:pt x="129031" y="397510"/>
                </a:lnTo>
                <a:lnTo>
                  <a:pt x="137541" y="403860"/>
                </a:lnTo>
                <a:lnTo>
                  <a:pt x="147193" y="412750"/>
                </a:lnTo>
                <a:lnTo>
                  <a:pt x="155701" y="420370"/>
                </a:lnTo>
                <a:lnTo>
                  <a:pt x="164338" y="426720"/>
                </a:lnTo>
                <a:lnTo>
                  <a:pt x="170688" y="431800"/>
                </a:lnTo>
                <a:lnTo>
                  <a:pt x="176022" y="433070"/>
                </a:lnTo>
                <a:lnTo>
                  <a:pt x="182372" y="431800"/>
                </a:lnTo>
                <a:lnTo>
                  <a:pt x="185547" y="430529"/>
                </a:lnTo>
                <a:lnTo>
                  <a:pt x="188849" y="429260"/>
                </a:lnTo>
                <a:lnTo>
                  <a:pt x="190880" y="426720"/>
                </a:lnTo>
                <a:lnTo>
                  <a:pt x="196215" y="426720"/>
                </a:lnTo>
                <a:lnTo>
                  <a:pt x="202692" y="425450"/>
                </a:lnTo>
                <a:lnTo>
                  <a:pt x="449337" y="425450"/>
                </a:lnTo>
                <a:lnTo>
                  <a:pt x="446913" y="419100"/>
                </a:lnTo>
                <a:lnTo>
                  <a:pt x="443738" y="406400"/>
                </a:lnTo>
                <a:lnTo>
                  <a:pt x="441578" y="392429"/>
                </a:lnTo>
                <a:lnTo>
                  <a:pt x="442595" y="384810"/>
                </a:lnTo>
                <a:lnTo>
                  <a:pt x="443738" y="377189"/>
                </a:lnTo>
                <a:lnTo>
                  <a:pt x="458597" y="341629"/>
                </a:lnTo>
                <a:lnTo>
                  <a:pt x="462915" y="337820"/>
                </a:lnTo>
                <a:lnTo>
                  <a:pt x="471424" y="328929"/>
                </a:lnTo>
                <a:lnTo>
                  <a:pt x="479932" y="322579"/>
                </a:lnTo>
                <a:lnTo>
                  <a:pt x="487425" y="318770"/>
                </a:lnTo>
                <a:lnTo>
                  <a:pt x="491744" y="316229"/>
                </a:lnTo>
                <a:lnTo>
                  <a:pt x="499236" y="314960"/>
                </a:lnTo>
                <a:lnTo>
                  <a:pt x="502411" y="313689"/>
                </a:lnTo>
                <a:lnTo>
                  <a:pt x="504571" y="312420"/>
                </a:lnTo>
                <a:lnTo>
                  <a:pt x="507746" y="311150"/>
                </a:lnTo>
                <a:lnTo>
                  <a:pt x="511936" y="309879"/>
                </a:lnTo>
                <a:lnTo>
                  <a:pt x="518414" y="308610"/>
                </a:lnTo>
                <a:lnTo>
                  <a:pt x="483107" y="308610"/>
                </a:lnTo>
                <a:lnTo>
                  <a:pt x="467232" y="292100"/>
                </a:lnTo>
                <a:lnTo>
                  <a:pt x="468249" y="284479"/>
                </a:lnTo>
                <a:lnTo>
                  <a:pt x="469265" y="280670"/>
                </a:lnTo>
                <a:lnTo>
                  <a:pt x="473582" y="278129"/>
                </a:lnTo>
                <a:lnTo>
                  <a:pt x="478917" y="276860"/>
                </a:lnTo>
                <a:lnTo>
                  <a:pt x="491744" y="274320"/>
                </a:lnTo>
                <a:lnTo>
                  <a:pt x="498094" y="274320"/>
                </a:lnTo>
                <a:lnTo>
                  <a:pt x="503427" y="273050"/>
                </a:lnTo>
                <a:lnTo>
                  <a:pt x="506602" y="270510"/>
                </a:lnTo>
                <a:lnTo>
                  <a:pt x="507746" y="267970"/>
                </a:lnTo>
                <a:lnTo>
                  <a:pt x="508761" y="266700"/>
                </a:lnTo>
                <a:lnTo>
                  <a:pt x="506602" y="260350"/>
                </a:lnTo>
                <a:lnTo>
                  <a:pt x="505586" y="256539"/>
                </a:lnTo>
                <a:lnTo>
                  <a:pt x="504571" y="254000"/>
                </a:lnTo>
                <a:lnTo>
                  <a:pt x="502411" y="252729"/>
                </a:lnTo>
                <a:lnTo>
                  <a:pt x="502411" y="247650"/>
                </a:lnTo>
                <a:lnTo>
                  <a:pt x="504571" y="246379"/>
                </a:lnTo>
                <a:lnTo>
                  <a:pt x="506602" y="245110"/>
                </a:lnTo>
                <a:lnTo>
                  <a:pt x="509777" y="242570"/>
                </a:lnTo>
                <a:lnTo>
                  <a:pt x="516254" y="241300"/>
                </a:lnTo>
                <a:close/>
              </a:path>
              <a:path w="819150" h="819150" extrusionOk="0">
                <a:moveTo>
                  <a:pt x="732112" y="158750"/>
                </a:moveTo>
                <a:lnTo>
                  <a:pt x="607949" y="158750"/>
                </a:lnTo>
                <a:lnTo>
                  <a:pt x="621792" y="160020"/>
                </a:lnTo>
                <a:lnTo>
                  <a:pt x="676275" y="160020"/>
                </a:lnTo>
                <a:lnTo>
                  <a:pt x="694308" y="180339"/>
                </a:lnTo>
                <a:lnTo>
                  <a:pt x="726313" y="226060"/>
                </a:lnTo>
                <a:lnTo>
                  <a:pt x="750824" y="275589"/>
                </a:lnTo>
                <a:lnTo>
                  <a:pt x="766826" y="330200"/>
                </a:lnTo>
                <a:lnTo>
                  <a:pt x="772159" y="358139"/>
                </a:lnTo>
                <a:lnTo>
                  <a:pt x="732790" y="358139"/>
                </a:lnTo>
                <a:lnTo>
                  <a:pt x="741299" y="360679"/>
                </a:lnTo>
                <a:lnTo>
                  <a:pt x="745490" y="363220"/>
                </a:lnTo>
                <a:lnTo>
                  <a:pt x="749807" y="367029"/>
                </a:lnTo>
                <a:lnTo>
                  <a:pt x="750824" y="368300"/>
                </a:lnTo>
                <a:lnTo>
                  <a:pt x="751967" y="370839"/>
                </a:lnTo>
                <a:lnTo>
                  <a:pt x="750824" y="377189"/>
                </a:lnTo>
                <a:lnTo>
                  <a:pt x="720978" y="406400"/>
                </a:lnTo>
                <a:lnTo>
                  <a:pt x="709295" y="408939"/>
                </a:lnTo>
                <a:lnTo>
                  <a:pt x="706120" y="410210"/>
                </a:lnTo>
                <a:lnTo>
                  <a:pt x="703960" y="412750"/>
                </a:lnTo>
                <a:lnTo>
                  <a:pt x="701801" y="412750"/>
                </a:lnTo>
                <a:lnTo>
                  <a:pt x="699643" y="414020"/>
                </a:lnTo>
                <a:lnTo>
                  <a:pt x="818948" y="414020"/>
                </a:lnTo>
                <a:lnTo>
                  <a:pt x="819015" y="412750"/>
                </a:lnTo>
                <a:lnTo>
                  <a:pt x="816991" y="368300"/>
                </a:lnTo>
                <a:lnTo>
                  <a:pt x="810641" y="327660"/>
                </a:lnTo>
                <a:lnTo>
                  <a:pt x="799973" y="288289"/>
                </a:lnTo>
                <a:lnTo>
                  <a:pt x="787146" y="251460"/>
                </a:lnTo>
                <a:lnTo>
                  <a:pt x="768984" y="214629"/>
                </a:lnTo>
                <a:lnTo>
                  <a:pt x="748792" y="180339"/>
                </a:lnTo>
                <a:lnTo>
                  <a:pt x="736980" y="165100"/>
                </a:lnTo>
                <a:lnTo>
                  <a:pt x="732112" y="158750"/>
                </a:lnTo>
                <a:close/>
              </a:path>
              <a:path w="819150" h="819150" extrusionOk="0">
                <a:moveTo>
                  <a:pt x="717803" y="336550"/>
                </a:moveTo>
                <a:lnTo>
                  <a:pt x="714628" y="336550"/>
                </a:lnTo>
                <a:lnTo>
                  <a:pt x="712470" y="337820"/>
                </a:lnTo>
                <a:lnTo>
                  <a:pt x="711453" y="340360"/>
                </a:lnTo>
                <a:lnTo>
                  <a:pt x="711453" y="342900"/>
                </a:lnTo>
                <a:lnTo>
                  <a:pt x="713613" y="346710"/>
                </a:lnTo>
                <a:lnTo>
                  <a:pt x="719963" y="354329"/>
                </a:lnTo>
                <a:lnTo>
                  <a:pt x="724153" y="355600"/>
                </a:lnTo>
                <a:lnTo>
                  <a:pt x="729488" y="358139"/>
                </a:lnTo>
                <a:lnTo>
                  <a:pt x="772159" y="358139"/>
                </a:lnTo>
                <a:lnTo>
                  <a:pt x="760476" y="356870"/>
                </a:lnTo>
                <a:lnTo>
                  <a:pt x="756284" y="355600"/>
                </a:lnTo>
                <a:lnTo>
                  <a:pt x="751967" y="353060"/>
                </a:lnTo>
                <a:lnTo>
                  <a:pt x="748792" y="351789"/>
                </a:lnTo>
                <a:lnTo>
                  <a:pt x="741299" y="350520"/>
                </a:lnTo>
                <a:lnTo>
                  <a:pt x="732790" y="347979"/>
                </a:lnTo>
                <a:lnTo>
                  <a:pt x="728472" y="345439"/>
                </a:lnTo>
                <a:lnTo>
                  <a:pt x="724153" y="341629"/>
                </a:lnTo>
                <a:lnTo>
                  <a:pt x="717803" y="336550"/>
                </a:lnTo>
                <a:close/>
              </a:path>
              <a:path w="819150" h="819150" extrusionOk="0">
                <a:moveTo>
                  <a:pt x="647446" y="308610"/>
                </a:moveTo>
                <a:lnTo>
                  <a:pt x="532256" y="308610"/>
                </a:lnTo>
                <a:lnTo>
                  <a:pt x="539750" y="311150"/>
                </a:lnTo>
                <a:lnTo>
                  <a:pt x="550418" y="316229"/>
                </a:lnTo>
                <a:lnTo>
                  <a:pt x="553593" y="320039"/>
                </a:lnTo>
                <a:lnTo>
                  <a:pt x="557783" y="322579"/>
                </a:lnTo>
                <a:lnTo>
                  <a:pt x="563118" y="325120"/>
                </a:lnTo>
                <a:lnTo>
                  <a:pt x="599440" y="325120"/>
                </a:lnTo>
                <a:lnTo>
                  <a:pt x="606932" y="326389"/>
                </a:lnTo>
                <a:lnTo>
                  <a:pt x="610107" y="327660"/>
                </a:lnTo>
                <a:lnTo>
                  <a:pt x="612140" y="328929"/>
                </a:lnTo>
                <a:lnTo>
                  <a:pt x="615442" y="331470"/>
                </a:lnTo>
                <a:lnTo>
                  <a:pt x="619632" y="332739"/>
                </a:lnTo>
                <a:lnTo>
                  <a:pt x="646302" y="332739"/>
                </a:lnTo>
                <a:lnTo>
                  <a:pt x="650621" y="331470"/>
                </a:lnTo>
                <a:lnTo>
                  <a:pt x="653796" y="328929"/>
                </a:lnTo>
                <a:lnTo>
                  <a:pt x="655954" y="326389"/>
                </a:lnTo>
                <a:lnTo>
                  <a:pt x="656971" y="323850"/>
                </a:lnTo>
                <a:lnTo>
                  <a:pt x="658114" y="316229"/>
                </a:lnTo>
                <a:lnTo>
                  <a:pt x="658114" y="314960"/>
                </a:lnTo>
                <a:lnTo>
                  <a:pt x="656971" y="313689"/>
                </a:lnTo>
                <a:lnTo>
                  <a:pt x="652779" y="311150"/>
                </a:lnTo>
                <a:lnTo>
                  <a:pt x="647446" y="308610"/>
                </a:lnTo>
                <a:close/>
              </a:path>
              <a:path w="819150" h="819150" extrusionOk="0">
                <a:moveTo>
                  <a:pt x="599440" y="325120"/>
                </a:moveTo>
                <a:lnTo>
                  <a:pt x="566293" y="325120"/>
                </a:lnTo>
                <a:lnTo>
                  <a:pt x="573785" y="326389"/>
                </a:lnTo>
                <a:lnTo>
                  <a:pt x="576960" y="327660"/>
                </a:lnTo>
                <a:lnTo>
                  <a:pt x="583438" y="331470"/>
                </a:lnTo>
                <a:lnTo>
                  <a:pt x="587755" y="328929"/>
                </a:lnTo>
                <a:lnTo>
                  <a:pt x="589788" y="327660"/>
                </a:lnTo>
                <a:lnTo>
                  <a:pt x="593090" y="326389"/>
                </a:lnTo>
                <a:lnTo>
                  <a:pt x="599440" y="325120"/>
                </a:lnTo>
                <a:close/>
              </a:path>
              <a:path w="819150" h="819150" extrusionOk="0">
                <a:moveTo>
                  <a:pt x="551433" y="270510"/>
                </a:moveTo>
                <a:lnTo>
                  <a:pt x="546100" y="270510"/>
                </a:lnTo>
                <a:lnTo>
                  <a:pt x="543941" y="273050"/>
                </a:lnTo>
                <a:lnTo>
                  <a:pt x="540766" y="273050"/>
                </a:lnTo>
                <a:lnTo>
                  <a:pt x="533273" y="274320"/>
                </a:lnTo>
                <a:lnTo>
                  <a:pt x="522604" y="279400"/>
                </a:lnTo>
                <a:lnTo>
                  <a:pt x="515111" y="285750"/>
                </a:lnTo>
                <a:lnTo>
                  <a:pt x="508761" y="292100"/>
                </a:lnTo>
                <a:lnTo>
                  <a:pt x="501269" y="298450"/>
                </a:lnTo>
                <a:lnTo>
                  <a:pt x="488442" y="307339"/>
                </a:lnTo>
                <a:lnTo>
                  <a:pt x="483107" y="308610"/>
                </a:lnTo>
                <a:lnTo>
                  <a:pt x="640969" y="308610"/>
                </a:lnTo>
                <a:lnTo>
                  <a:pt x="634619" y="307339"/>
                </a:lnTo>
                <a:lnTo>
                  <a:pt x="627126" y="306070"/>
                </a:lnTo>
                <a:lnTo>
                  <a:pt x="620776" y="303529"/>
                </a:lnTo>
                <a:lnTo>
                  <a:pt x="612140" y="297179"/>
                </a:lnTo>
                <a:lnTo>
                  <a:pt x="607949" y="293370"/>
                </a:lnTo>
                <a:lnTo>
                  <a:pt x="603630" y="293370"/>
                </a:lnTo>
                <a:lnTo>
                  <a:pt x="599440" y="292100"/>
                </a:lnTo>
                <a:lnTo>
                  <a:pt x="596265" y="290829"/>
                </a:lnTo>
                <a:lnTo>
                  <a:pt x="591947" y="289560"/>
                </a:lnTo>
                <a:lnTo>
                  <a:pt x="587755" y="287020"/>
                </a:lnTo>
                <a:lnTo>
                  <a:pt x="583438" y="283210"/>
                </a:lnTo>
                <a:lnTo>
                  <a:pt x="580263" y="279400"/>
                </a:lnTo>
                <a:lnTo>
                  <a:pt x="565276" y="279400"/>
                </a:lnTo>
                <a:lnTo>
                  <a:pt x="562101" y="278129"/>
                </a:lnTo>
                <a:lnTo>
                  <a:pt x="557783" y="274320"/>
                </a:lnTo>
                <a:lnTo>
                  <a:pt x="554608" y="273050"/>
                </a:lnTo>
                <a:lnTo>
                  <a:pt x="551433" y="270510"/>
                </a:lnTo>
                <a:close/>
              </a:path>
              <a:path w="819150" h="819150" extrusionOk="0">
                <a:moveTo>
                  <a:pt x="572770" y="278129"/>
                </a:moveTo>
                <a:lnTo>
                  <a:pt x="568451" y="279400"/>
                </a:lnTo>
                <a:lnTo>
                  <a:pt x="575945" y="279400"/>
                </a:lnTo>
                <a:lnTo>
                  <a:pt x="572770" y="278129"/>
                </a:lnTo>
                <a:close/>
              </a:path>
              <a:path w="819150" h="819150" extrusionOk="0">
                <a:moveTo>
                  <a:pt x="686042" y="107950"/>
                </a:moveTo>
                <a:lnTo>
                  <a:pt x="438403" y="107950"/>
                </a:lnTo>
                <a:lnTo>
                  <a:pt x="453263" y="109220"/>
                </a:lnTo>
                <a:lnTo>
                  <a:pt x="466090" y="110489"/>
                </a:lnTo>
                <a:lnTo>
                  <a:pt x="474599" y="111760"/>
                </a:lnTo>
                <a:lnTo>
                  <a:pt x="478917" y="113029"/>
                </a:lnTo>
                <a:lnTo>
                  <a:pt x="479932" y="113029"/>
                </a:lnTo>
                <a:lnTo>
                  <a:pt x="454405" y="146050"/>
                </a:lnTo>
                <a:lnTo>
                  <a:pt x="425576" y="161289"/>
                </a:lnTo>
                <a:lnTo>
                  <a:pt x="421258" y="163829"/>
                </a:lnTo>
                <a:lnTo>
                  <a:pt x="417068" y="167639"/>
                </a:lnTo>
                <a:lnTo>
                  <a:pt x="412750" y="170179"/>
                </a:lnTo>
                <a:lnTo>
                  <a:pt x="408558" y="173989"/>
                </a:lnTo>
                <a:lnTo>
                  <a:pt x="399923" y="175260"/>
                </a:lnTo>
                <a:lnTo>
                  <a:pt x="396748" y="175260"/>
                </a:lnTo>
                <a:lnTo>
                  <a:pt x="392556" y="177800"/>
                </a:lnTo>
                <a:lnTo>
                  <a:pt x="387223" y="180339"/>
                </a:lnTo>
                <a:lnTo>
                  <a:pt x="384048" y="184150"/>
                </a:lnTo>
                <a:lnTo>
                  <a:pt x="375411" y="189229"/>
                </a:lnTo>
                <a:lnTo>
                  <a:pt x="371221" y="191770"/>
                </a:lnTo>
                <a:lnTo>
                  <a:pt x="267716" y="191770"/>
                </a:lnTo>
                <a:lnTo>
                  <a:pt x="270891" y="193039"/>
                </a:lnTo>
                <a:lnTo>
                  <a:pt x="273050" y="194310"/>
                </a:lnTo>
                <a:lnTo>
                  <a:pt x="275208" y="196850"/>
                </a:lnTo>
                <a:lnTo>
                  <a:pt x="275208" y="199389"/>
                </a:lnTo>
                <a:lnTo>
                  <a:pt x="276225" y="203200"/>
                </a:lnTo>
                <a:lnTo>
                  <a:pt x="278383" y="207010"/>
                </a:lnTo>
                <a:lnTo>
                  <a:pt x="280543" y="207010"/>
                </a:lnTo>
                <a:lnTo>
                  <a:pt x="283718" y="208279"/>
                </a:lnTo>
                <a:lnTo>
                  <a:pt x="292226" y="210820"/>
                </a:lnTo>
                <a:lnTo>
                  <a:pt x="300735" y="217170"/>
                </a:lnTo>
                <a:lnTo>
                  <a:pt x="302895" y="220979"/>
                </a:lnTo>
                <a:lnTo>
                  <a:pt x="304038" y="226060"/>
                </a:lnTo>
                <a:lnTo>
                  <a:pt x="302895" y="229870"/>
                </a:lnTo>
                <a:lnTo>
                  <a:pt x="300735" y="233679"/>
                </a:lnTo>
                <a:lnTo>
                  <a:pt x="296545" y="236220"/>
                </a:lnTo>
                <a:lnTo>
                  <a:pt x="292226" y="240029"/>
                </a:lnTo>
                <a:lnTo>
                  <a:pt x="288035" y="241300"/>
                </a:lnTo>
                <a:lnTo>
                  <a:pt x="479932" y="241300"/>
                </a:lnTo>
                <a:lnTo>
                  <a:pt x="477774" y="240029"/>
                </a:lnTo>
                <a:lnTo>
                  <a:pt x="475742" y="236220"/>
                </a:lnTo>
                <a:lnTo>
                  <a:pt x="474599" y="233679"/>
                </a:lnTo>
                <a:lnTo>
                  <a:pt x="475742" y="229870"/>
                </a:lnTo>
                <a:lnTo>
                  <a:pt x="477774" y="226060"/>
                </a:lnTo>
                <a:lnTo>
                  <a:pt x="479932" y="220979"/>
                </a:lnTo>
                <a:lnTo>
                  <a:pt x="483107" y="217170"/>
                </a:lnTo>
                <a:lnTo>
                  <a:pt x="487425" y="214629"/>
                </a:lnTo>
                <a:lnTo>
                  <a:pt x="491744" y="210820"/>
                </a:lnTo>
                <a:lnTo>
                  <a:pt x="500252" y="208279"/>
                </a:lnTo>
                <a:lnTo>
                  <a:pt x="539686" y="208279"/>
                </a:lnTo>
                <a:lnTo>
                  <a:pt x="538606" y="207010"/>
                </a:lnTo>
                <a:lnTo>
                  <a:pt x="537591" y="204470"/>
                </a:lnTo>
                <a:lnTo>
                  <a:pt x="537591" y="200660"/>
                </a:lnTo>
                <a:lnTo>
                  <a:pt x="571626" y="167639"/>
                </a:lnTo>
                <a:lnTo>
                  <a:pt x="601599" y="160020"/>
                </a:lnTo>
                <a:lnTo>
                  <a:pt x="607949" y="158750"/>
                </a:lnTo>
                <a:lnTo>
                  <a:pt x="732112" y="158750"/>
                </a:lnTo>
                <a:lnTo>
                  <a:pt x="725297" y="149860"/>
                </a:lnTo>
                <a:lnTo>
                  <a:pt x="712470" y="134620"/>
                </a:lnTo>
                <a:lnTo>
                  <a:pt x="686042" y="107950"/>
                </a:lnTo>
                <a:close/>
              </a:path>
              <a:path w="819150" h="819150" extrusionOk="0">
                <a:moveTo>
                  <a:pt x="539686" y="208279"/>
                </a:moveTo>
                <a:lnTo>
                  <a:pt x="500252" y="208279"/>
                </a:lnTo>
                <a:lnTo>
                  <a:pt x="503427" y="209550"/>
                </a:lnTo>
                <a:lnTo>
                  <a:pt x="505586" y="210820"/>
                </a:lnTo>
                <a:lnTo>
                  <a:pt x="507746" y="214629"/>
                </a:lnTo>
                <a:lnTo>
                  <a:pt x="508761" y="217170"/>
                </a:lnTo>
                <a:lnTo>
                  <a:pt x="507746" y="220979"/>
                </a:lnTo>
                <a:lnTo>
                  <a:pt x="505586" y="226060"/>
                </a:lnTo>
                <a:lnTo>
                  <a:pt x="503427" y="229870"/>
                </a:lnTo>
                <a:lnTo>
                  <a:pt x="500252" y="233679"/>
                </a:lnTo>
                <a:lnTo>
                  <a:pt x="495934" y="236220"/>
                </a:lnTo>
                <a:lnTo>
                  <a:pt x="491744" y="240029"/>
                </a:lnTo>
                <a:lnTo>
                  <a:pt x="487425" y="241300"/>
                </a:lnTo>
                <a:lnTo>
                  <a:pt x="520446" y="241300"/>
                </a:lnTo>
                <a:lnTo>
                  <a:pt x="524764" y="240029"/>
                </a:lnTo>
                <a:lnTo>
                  <a:pt x="528954" y="236220"/>
                </a:lnTo>
                <a:lnTo>
                  <a:pt x="533273" y="233679"/>
                </a:lnTo>
                <a:lnTo>
                  <a:pt x="536448" y="229870"/>
                </a:lnTo>
                <a:lnTo>
                  <a:pt x="539750" y="226060"/>
                </a:lnTo>
                <a:lnTo>
                  <a:pt x="540766" y="220979"/>
                </a:lnTo>
                <a:lnTo>
                  <a:pt x="541908" y="217170"/>
                </a:lnTo>
                <a:lnTo>
                  <a:pt x="540766" y="209550"/>
                </a:lnTo>
                <a:lnTo>
                  <a:pt x="539686" y="208279"/>
                </a:lnTo>
                <a:close/>
              </a:path>
              <a:path w="819150" h="819150" extrusionOk="0">
                <a:moveTo>
                  <a:pt x="254889" y="165100"/>
                </a:moveTo>
                <a:lnTo>
                  <a:pt x="252856" y="166370"/>
                </a:lnTo>
                <a:lnTo>
                  <a:pt x="246379" y="170179"/>
                </a:lnTo>
                <a:lnTo>
                  <a:pt x="242189" y="173989"/>
                </a:lnTo>
                <a:lnTo>
                  <a:pt x="233552" y="175260"/>
                </a:lnTo>
                <a:lnTo>
                  <a:pt x="227202" y="176529"/>
                </a:lnTo>
                <a:lnTo>
                  <a:pt x="224027" y="177800"/>
                </a:lnTo>
                <a:lnTo>
                  <a:pt x="221869" y="180339"/>
                </a:lnTo>
                <a:lnTo>
                  <a:pt x="219709" y="180339"/>
                </a:lnTo>
                <a:lnTo>
                  <a:pt x="216534" y="181610"/>
                </a:lnTo>
                <a:lnTo>
                  <a:pt x="209042" y="184150"/>
                </a:lnTo>
                <a:lnTo>
                  <a:pt x="204850" y="184150"/>
                </a:lnTo>
                <a:lnTo>
                  <a:pt x="200532" y="186689"/>
                </a:lnTo>
                <a:lnTo>
                  <a:pt x="196215" y="187960"/>
                </a:lnTo>
                <a:lnTo>
                  <a:pt x="192024" y="191770"/>
                </a:lnTo>
                <a:lnTo>
                  <a:pt x="190880" y="193039"/>
                </a:lnTo>
                <a:lnTo>
                  <a:pt x="190880" y="201929"/>
                </a:lnTo>
                <a:lnTo>
                  <a:pt x="195199" y="209550"/>
                </a:lnTo>
                <a:lnTo>
                  <a:pt x="200532" y="217170"/>
                </a:lnTo>
                <a:lnTo>
                  <a:pt x="204850" y="220979"/>
                </a:lnTo>
                <a:lnTo>
                  <a:pt x="209042" y="220979"/>
                </a:lnTo>
                <a:lnTo>
                  <a:pt x="213359" y="222250"/>
                </a:lnTo>
                <a:lnTo>
                  <a:pt x="218694" y="222250"/>
                </a:lnTo>
                <a:lnTo>
                  <a:pt x="224027" y="220979"/>
                </a:lnTo>
                <a:lnTo>
                  <a:pt x="228219" y="219710"/>
                </a:lnTo>
                <a:lnTo>
                  <a:pt x="233552" y="215900"/>
                </a:lnTo>
                <a:lnTo>
                  <a:pt x="237871" y="213360"/>
                </a:lnTo>
                <a:lnTo>
                  <a:pt x="246379" y="204470"/>
                </a:lnTo>
                <a:lnTo>
                  <a:pt x="254889" y="198120"/>
                </a:lnTo>
                <a:lnTo>
                  <a:pt x="262381" y="193039"/>
                </a:lnTo>
                <a:lnTo>
                  <a:pt x="267716" y="191770"/>
                </a:lnTo>
                <a:lnTo>
                  <a:pt x="362584" y="191770"/>
                </a:lnTo>
                <a:lnTo>
                  <a:pt x="358394" y="189229"/>
                </a:lnTo>
                <a:lnTo>
                  <a:pt x="354075" y="186689"/>
                </a:lnTo>
                <a:lnTo>
                  <a:pt x="352488" y="185420"/>
                </a:lnTo>
                <a:lnTo>
                  <a:pt x="290195" y="185420"/>
                </a:lnTo>
                <a:lnTo>
                  <a:pt x="275208" y="175260"/>
                </a:lnTo>
                <a:lnTo>
                  <a:pt x="268731" y="168910"/>
                </a:lnTo>
                <a:lnTo>
                  <a:pt x="261366" y="166370"/>
                </a:lnTo>
                <a:lnTo>
                  <a:pt x="254889" y="165100"/>
                </a:lnTo>
                <a:close/>
              </a:path>
              <a:path w="819150" h="819150" extrusionOk="0">
                <a:moveTo>
                  <a:pt x="378714" y="107950"/>
                </a:moveTo>
                <a:lnTo>
                  <a:pt x="300735" y="107950"/>
                </a:lnTo>
                <a:lnTo>
                  <a:pt x="309372" y="110489"/>
                </a:lnTo>
                <a:lnTo>
                  <a:pt x="311403" y="111760"/>
                </a:lnTo>
                <a:lnTo>
                  <a:pt x="313563" y="113029"/>
                </a:lnTo>
                <a:lnTo>
                  <a:pt x="313563" y="119379"/>
                </a:lnTo>
                <a:lnTo>
                  <a:pt x="311403" y="121920"/>
                </a:lnTo>
                <a:lnTo>
                  <a:pt x="309372" y="125729"/>
                </a:lnTo>
                <a:lnTo>
                  <a:pt x="302895" y="133350"/>
                </a:lnTo>
                <a:lnTo>
                  <a:pt x="299720" y="139700"/>
                </a:lnTo>
                <a:lnTo>
                  <a:pt x="298703" y="146050"/>
                </a:lnTo>
                <a:lnTo>
                  <a:pt x="299720" y="148589"/>
                </a:lnTo>
                <a:lnTo>
                  <a:pt x="300735" y="149860"/>
                </a:lnTo>
                <a:lnTo>
                  <a:pt x="304038" y="153670"/>
                </a:lnTo>
                <a:lnTo>
                  <a:pt x="306070" y="158750"/>
                </a:lnTo>
                <a:lnTo>
                  <a:pt x="308228" y="162560"/>
                </a:lnTo>
                <a:lnTo>
                  <a:pt x="309372" y="167639"/>
                </a:lnTo>
                <a:lnTo>
                  <a:pt x="308228" y="171450"/>
                </a:lnTo>
                <a:lnTo>
                  <a:pt x="306070" y="175260"/>
                </a:lnTo>
                <a:lnTo>
                  <a:pt x="304038" y="180339"/>
                </a:lnTo>
                <a:lnTo>
                  <a:pt x="300735" y="184150"/>
                </a:lnTo>
                <a:lnTo>
                  <a:pt x="298703" y="185420"/>
                </a:lnTo>
                <a:lnTo>
                  <a:pt x="352488" y="185420"/>
                </a:lnTo>
                <a:lnTo>
                  <a:pt x="350900" y="184150"/>
                </a:lnTo>
                <a:lnTo>
                  <a:pt x="347725" y="180339"/>
                </a:lnTo>
                <a:lnTo>
                  <a:pt x="346709" y="175260"/>
                </a:lnTo>
                <a:lnTo>
                  <a:pt x="347725" y="171450"/>
                </a:lnTo>
                <a:lnTo>
                  <a:pt x="354075" y="162560"/>
                </a:lnTo>
                <a:lnTo>
                  <a:pt x="356234" y="158750"/>
                </a:lnTo>
                <a:lnTo>
                  <a:pt x="358394" y="153670"/>
                </a:lnTo>
                <a:lnTo>
                  <a:pt x="358394" y="149860"/>
                </a:lnTo>
                <a:lnTo>
                  <a:pt x="357250" y="143510"/>
                </a:lnTo>
                <a:lnTo>
                  <a:pt x="356234" y="139700"/>
                </a:lnTo>
                <a:lnTo>
                  <a:pt x="354075" y="138429"/>
                </a:lnTo>
                <a:lnTo>
                  <a:pt x="351917" y="135889"/>
                </a:lnTo>
                <a:lnTo>
                  <a:pt x="348742" y="134620"/>
                </a:lnTo>
                <a:lnTo>
                  <a:pt x="342392" y="133350"/>
                </a:lnTo>
                <a:lnTo>
                  <a:pt x="334899" y="133350"/>
                </a:lnTo>
                <a:lnTo>
                  <a:pt x="331724" y="130810"/>
                </a:lnTo>
                <a:lnTo>
                  <a:pt x="329565" y="129539"/>
                </a:lnTo>
                <a:lnTo>
                  <a:pt x="328549" y="127000"/>
                </a:lnTo>
                <a:lnTo>
                  <a:pt x="329565" y="124460"/>
                </a:lnTo>
                <a:lnTo>
                  <a:pt x="330707" y="120650"/>
                </a:lnTo>
                <a:lnTo>
                  <a:pt x="333882" y="116839"/>
                </a:lnTo>
                <a:lnTo>
                  <a:pt x="336042" y="115570"/>
                </a:lnTo>
                <a:lnTo>
                  <a:pt x="340232" y="113029"/>
                </a:lnTo>
                <a:lnTo>
                  <a:pt x="350900" y="111760"/>
                </a:lnTo>
                <a:lnTo>
                  <a:pt x="363727" y="109220"/>
                </a:lnTo>
                <a:lnTo>
                  <a:pt x="378714" y="107950"/>
                </a:lnTo>
                <a:close/>
              </a:path>
              <a:path w="819150" h="819150" extrusionOk="0">
                <a:moveTo>
                  <a:pt x="676275" y="160020"/>
                </a:moveTo>
                <a:lnTo>
                  <a:pt x="632459" y="160020"/>
                </a:lnTo>
                <a:lnTo>
                  <a:pt x="640969" y="161289"/>
                </a:lnTo>
                <a:lnTo>
                  <a:pt x="645286" y="162560"/>
                </a:lnTo>
                <a:lnTo>
                  <a:pt x="647446" y="163829"/>
                </a:lnTo>
                <a:lnTo>
                  <a:pt x="649477" y="165100"/>
                </a:lnTo>
                <a:lnTo>
                  <a:pt x="653796" y="162560"/>
                </a:lnTo>
                <a:lnTo>
                  <a:pt x="656971" y="161289"/>
                </a:lnTo>
                <a:lnTo>
                  <a:pt x="661289" y="161289"/>
                </a:lnTo>
                <a:lnTo>
                  <a:pt x="676275" y="160020"/>
                </a:lnTo>
                <a:close/>
              </a:path>
              <a:path w="819150" h="819150" extrusionOk="0">
                <a:moveTo>
                  <a:pt x="230377" y="142239"/>
                </a:moveTo>
                <a:lnTo>
                  <a:pt x="178180" y="142239"/>
                </a:lnTo>
                <a:lnTo>
                  <a:pt x="187705" y="144779"/>
                </a:lnTo>
                <a:lnTo>
                  <a:pt x="195199" y="147320"/>
                </a:lnTo>
                <a:lnTo>
                  <a:pt x="200532" y="149860"/>
                </a:lnTo>
                <a:lnTo>
                  <a:pt x="204850" y="153670"/>
                </a:lnTo>
                <a:lnTo>
                  <a:pt x="213359" y="153670"/>
                </a:lnTo>
                <a:lnTo>
                  <a:pt x="217550" y="149860"/>
                </a:lnTo>
                <a:lnTo>
                  <a:pt x="220852" y="147320"/>
                </a:lnTo>
                <a:lnTo>
                  <a:pt x="226059" y="144779"/>
                </a:lnTo>
                <a:lnTo>
                  <a:pt x="230377" y="142239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/>
        </p:nvSpPr>
        <p:spPr>
          <a:xfrm>
            <a:off x="1008698" y="1636331"/>
            <a:ext cx="7230428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**For new RSOs or reactivated RSOs ONLY**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047740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/>
              <a:t>Kick Start </a:t>
            </a:r>
            <a:r>
              <a:rPr lang="en-US" sz="575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167" name="Google Shape;167;p13"/>
          <p:cNvSpPr txBox="1"/>
          <p:nvPr/>
        </p:nvSpPr>
        <p:spPr>
          <a:xfrm>
            <a:off x="4742830" y="1998650"/>
            <a:ext cx="35907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requesting for...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4742815" y="2323464"/>
            <a:ext cx="3188400" cy="12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0" lvl="0" indent="-273685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600"/>
              <a:buFont typeface="Arial"/>
              <a:buChar char="●"/>
            </a:pPr>
            <a:r>
              <a:rPr lang="en-US" sz="10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Event: Small event to raise awareness 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campus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120650" lvl="0" indent="-273685" algn="l" rtl="0">
              <a:lnSpc>
                <a:spcPct val="104299"/>
              </a:lnSpc>
              <a:spcBef>
                <a:spcPts val="525"/>
              </a:spcBef>
              <a:spcAft>
                <a:spcPts val="0"/>
              </a:spcAft>
              <a:buClr>
                <a:srgbClr val="FFB600"/>
              </a:buClr>
              <a:buSzPts val="1600"/>
              <a:buFont typeface="Arial"/>
              <a:buChar char="●"/>
            </a:pPr>
            <a:r>
              <a:rPr lang="en-US" sz="10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Operations: General marketing to assist  with recruitment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73685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>
                <a:srgbClr val="FFB600"/>
              </a:buClr>
              <a:buSzPts val="1600"/>
              <a:buFont typeface="Arial"/>
              <a:buChar char="●"/>
            </a:pPr>
            <a:r>
              <a:rPr lang="en-US" sz="10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Travel: Funding for a virtual conference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1141730" y="2112016"/>
            <a:ext cx="2997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 Cap: $1500     </a:t>
            </a:r>
            <a:endParaRPr sz="155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5080" lvl="0" indent="-286385" algn="l" rtl="0">
              <a:lnSpc>
                <a:spcPct val="1049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Caps from the relevant grant  type still apply (for example,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$200 for marketing)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1256030" y="3605466"/>
            <a:ext cx="6988175" cy="117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065" marR="5080" lvl="0" indent="-10795" algn="ctr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These grants can be submitted after the deadline and are open until the last grant  hearing date. Funds will be made available following the subsequent student senate meeting.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1905" lvl="0" indent="0" algn="ctr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note that these grants are contingent upon SAC having enough members to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vote. Without enough members, Kick Start grants cannot be allocated.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1" name="Google Shape;171;p13"/>
          <p:cNvGrpSpPr/>
          <p:nvPr/>
        </p:nvGrpSpPr>
        <p:grpSpPr>
          <a:xfrm>
            <a:off x="8220075" y="285750"/>
            <a:ext cx="523875" cy="685800"/>
            <a:chOff x="8220075" y="285750"/>
            <a:chExt cx="523875" cy="685800"/>
          </a:xfrm>
        </p:grpSpPr>
        <p:sp>
          <p:nvSpPr>
            <p:cNvPr id="172" name="Google Shape;172;p13"/>
            <p:cNvSpPr/>
            <p:nvPr/>
          </p:nvSpPr>
          <p:spPr>
            <a:xfrm>
              <a:off x="8524875" y="285750"/>
              <a:ext cx="171450" cy="1714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239125" y="314325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 extrusionOk="0">
                  <a:moveTo>
                    <a:pt x="252856" y="0"/>
                  </a:moveTo>
                  <a:lnTo>
                    <a:pt x="243713" y="1777"/>
                  </a:lnTo>
                  <a:lnTo>
                    <a:pt x="236981" y="6730"/>
                  </a:lnTo>
                  <a:lnTo>
                    <a:pt x="232028" y="13588"/>
                  </a:lnTo>
                  <a:lnTo>
                    <a:pt x="230250" y="21971"/>
                  </a:lnTo>
                  <a:lnTo>
                    <a:pt x="230250" y="145923"/>
                  </a:lnTo>
                  <a:lnTo>
                    <a:pt x="235330" y="158623"/>
                  </a:lnTo>
                  <a:lnTo>
                    <a:pt x="239522" y="171323"/>
                  </a:lnTo>
                  <a:lnTo>
                    <a:pt x="241173" y="183896"/>
                  </a:lnTo>
                  <a:lnTo>
                    <a:pt x="241934" y="197485"/>
                  </a:lnTo>
                  <a:lnTo>
                    <a:pt x="241173" y="210947"/>
                  </a:lnTo>
                  <a:lnTo>
                    <a:pt x="239522" y="223647"/>
                  </a:lnTo>
                  <a:lnTo>
                    <a:pt x="235330" y="237109"/>
                  </a:lnTo>
                  <a:lnTo>
                    <a:pt x="230250" y="249682"/>
                  </a:lnTo>
                  <a:lnTo>
                    <a:pt x="230250" y="470788"/>
                  </a:lnTo>
                  <a:lnTo>
                    <a:pt x="176022" y="480060"/>
                  </a:lnTo>
                  <a:lnTo>
                    <a:pt x="125983" y="499490"/>
                  </a:lnTo>
                  <a:lnTo>
                    <a:pt x="80899" y="527303"/>
                  </a:lnTo>
                  <a:lnTo>
                    <a:pt x="41655" y="562737"/>
                  </a:lnTo>
                  <a:lnTo>
                    <a:pt x="9144" y="604901"/>
                  </a:lnTo>
                  <a:lnTo>
                    <a:pt x="0" y="620140"/>
                  </a:lnTo>
                  <a:lnTo>
                    <a:pt x="10032" y="624332"/>
                  </a:lnTo>
                  <a:lnTo>
                    <a:pt x="72644" y="641985"/>
                  </a:lnTo>
                  <a:lnTo>
                    <a:pt x="137668" y="651255"/>
                  </a:lnTo>
                  <a:lnTo>
                    <a:pt x="212725" y="656336"/>
                  </a:lnTo>
                  <a:lnTo>
                    <a:pt x="251968" y="657225"/>
                  </a:lnTo>
                  <a:lnTo>
                    <a:pt x="292100" y="656336"/>
                  </a:lnTo>
                  <a:lnTo>
                    <a:pt x="330453" y="654685"/>
                  </a:lnTo>
                  <a:lnTo>
                    <a:pt x="400557" y="647064"/>
                  </a:lnTo>
                  <a:lnTo>
                    <a:pt x="459740" y="635253"/>
                  </a:lnTo>
                  <a:lnTo>
                    <a:pt x="504825" y="620140"/>
                  </a:lnTo>
                  <a:lnTo>
                    <a:pt x="495680" y="604901"/>
                  </a:lnTo>
                  <a:lnTo>
                    <a:pt x="463169" y="562737"/>
                  </a:lnTo>
                  <a:lnTo>
                    <a:pt x="423925" y="527303"/>
                  </a:lnTo>
                  <a:lnTo>
                    <a:pt x="378841" y="499490"/>
                  </a:lnTo>
                  <a:lnTo>
                    <a:pt x="328802" y="480060"/>
                  </a:lnTo>
                  <a:lnTo>
                    <a:pt x="274574" y="470788"/>
                  </a:lnTo>
                  <a:lnTo>
                    <a:pt x="274574" y="115570"/>
                  </a:lnTo>
                  <a:lnTo>
                    <a:pt x="270382" y="105537"/>
                  </a:lnTo>
                  <a:lnTo>
                    <a:pt x="267843" y="95376"/>
                  </a:lnTo>
                  <a:lnTo>
                    <a:pt x="266192" y="85216"/>
                  </a:lnTo>
                  <a:lnTo>
                    <a:pt x="265302" y="75057"/>
                  </a:lnTo>
                  <a:lnTo>
                    <a:pt x="266192" y="64135"/>
                  </a:lnTo>
                  <a:lnTo>
                    <a:pt x="267843" y="53975"/>
                  </a:lnTo>
                  <a:lnTo>
                    <a:pt x="270382" y="43941"/>
                  </a:lnTo>
                  <a:lnTo>
                    <a:pt x="274574" y="33782"/>
                  </a:lnTo>
                  <a:lnTo>
                    <a:pt x="274574" y="21971"/>
                  </a:lnTo>
                  <a:lnTo>
                    <a:pt x="272796" y="13588"/>
                  </a:lnTo>
                  <a:lnTo>
                    <a:pt x="267843" y="6730"/>
                  </a:lnTo>
                  <a:lnTo>
                    <a:pt x="261111" y="1777"/>
                  </a:lnTo>
                  <a:lnTo>
                    <a:pt x="25285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220075" y="371475"/>
              <a:ext cx="238125" cy="2381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2851150" y="622680"/>
            <a:ext cx="3195320" cy="4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SAC cannot fund...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901375" y="1374449"/>
            <a:ext cx="37257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Decorations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Prizes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Helium tanks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Honorarium with a conflict of interest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Gifts for UWM faculty or staff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Individual membership dues</a:t>
            </a:r>
            <a:endParaRPr sz="1600"/>
          </a:p>
          <a:p>
            <a:pPr marL="457200" marR="17526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Improvement of spaces (ie. Furniture,  cleaning products, appliances)</a:t>
            </a:r>
            <a:endParaRPr sz="1600"/>
          </a:p>
          <a:p>
            <a:pPr marL="457200" marR="508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Personal items (t-shirts, business cards,  uniforms)</a:t>
            </a:r>
            <a:endParaRPr sz="1600"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4926710" y="1451927"/>
            <a:ext cx="34131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457200" marR="67945" lvl="0" indent="-32385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Anything that has a free alternative  on campus</a:t>
            </a:r>
            <a:endParaRPr sz="1500"/>
          </a:p>
          <a:p>
            <a:pPr marL="457200" marR="5080" lvl="0" indent="-323850" algn="l" rtl="0">
              <a:lnSpc>
                <a:spcPct val="995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Off-campus facilities (unless the  group has confirmed with Student  Involvement that there are no  adequate on-campus spaces for an  event)</a:t>
            </a:r>
            <a:endParaRPr sz="1500"/>
          </a:p>
          <a:p>
            <a:pPr marL="457200" marR="56514" lvl="0" indent="-32385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Old quotes from performers, Event  Services, Marketing, etc. The only  exception is for Travel Grants, in  which you can use last year's  conference price as registration  justification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765492" y="2635994"/>
            <a:ext cx="6558915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Filling out your grants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Step by Step.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34060" cy="14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A1A247-1154-621F-D2D5-5E5C508B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4110"/>
            <a:ext cx="7772400" cy="42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73EFCC-134F-F32A-D541-27BE7E77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2875"/>
            <a:ext cx="7772400" cy="40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3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DC9A15-38F6-93EA-C96B-35F40AA9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3989"/>
            <a:ext cx="7772400" cy="42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D5657B6-AEEA-F562-1AB2-8EF3BF31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2" y="579388"/>
            <a:ext cx="7772400" cy="39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001688" y="650500"/>
            <a:ext cx="6447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rgbClr val="434343"/>
                </a:solidFill>
              </a:rPr>
              <a:t>What is SAC?</a:t>
            </a:r>
            <a:endParaRPr sz="3950"/>
          </a:p>
        </p:txBody>
      </p:sp>
      <p:sp>
        <p:nvSpPr>
          <p:cNvPr id="56" name="Google Shape;56;p2"/>
          <p:cNvSpPr txBox="1"/>
          <p:nvPr/>
        </p:nvSpPr>
        <p:spPr>
          <a:xfrm>
            <a:off x="1001712" y="1474406"/>
            <a:ext cx="6680200" cy="319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469900" marR="160020" lvl="0" indent="-343535" algn="l" rtl="0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Every semester, students pay </a:t>
            </a: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segregated fees </a:t>
            </a: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that fund  different things on campus (the Union, Resource Centers,  Green Fund, etc.) including SAC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57785" lvl="0" indent="-343535" algn="l" rtl="0">
              <a:lnSpc>
                <a:spcPct val="100899"/>
              </a:lnSpc>
              <a:spcBef>
                <a:spcPts val="15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This means that the SAC budget is dependent on a variety  of factors, most notably </a:t>
            </a: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how many students enroll </a:t>
            </a: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and  how much funding RSOs use from the prior semester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5080" lvl="0" indent="-343535" algn="l" rtl="0">
              <a:lnSpc>
                <a:spcPct val="99100"/>
              </a:lnSpc>
              <a:spcBef>
                <a:spcPts val="26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 is the committee, composed of Student Association  representatives and RSO members, responsible for  allocating funds to RSO's </a:t>
            </a: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fairly </a:t>
            </a: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&amp; in accordance with </a:t>
            </a: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167005" lvl="0" indent="0" algn="l" rtl="0">
              <a:lnSpc>
                <a:spcPct val="100899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 is one place where students have a direct say in how  their segregated fees are spent!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 extrusionOk="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 extrusionOk="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 extrusionOk="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 extrusionOk="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 extrusionOk="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92AC920-C2D9-5ABD-C4DC-D5EF94EC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1" y="865535"/>
            <a:ext cx="8048298" cy="3843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BBFADB1-43CD-9F28-A018-9C44546BBC89}"/>
              </a:ext>
            </a:extLst>
          </p:cNvPr>
          <p:cNvSpPr/>
          <p:nvPr/>
        </p:nvSpPr>
        <p:spPr>
          <a:xfrm>
            <a:off x="7512510" y="1143831"/>
            <a:ext cx="1191077" cy="394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6B34C3-35AD-3629-2601-CF0214200543}"/>
              </a:ext>
            </a:extLst>
          </p:cNvPr>
          <p:cNvSpPr/>
          <p:nvPr/>
        </p:nvSpPr>
        <p:spPr>
          <a:xfrm rot="1564408">
            <a:off x="6384494" y="597813"/>
            <a:ext cx="1289466" cy="5354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3FA67-3C73-94D2-C411-94B33FE3E70F}"/>
              </a:ext>
            </a:extLst>
          </p:cNvPr>
          <p:cNvSpPr txBox="1"/>
          <p:nvPr/>
        </p:nvSpPr>
        <p:spPr>
          <a:xfrm>
            <a:off x="1685677" y="465425"/>
            <a:ext cx="47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4: </a:t>
            </a:r>
            <a:r>
              <a:rPr lang="en-US" sz="2000" dirty="0"/>
              <a:t>Select “Create Budget Request”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249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948A4199-6D30-8A9C-A1E2-60B4140F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9581"/>
            <a:ext cx="7772400" cy="3432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B5055-508D-155A-868E-3E5140D004EC}"/>
              </a:ext>
            </a:extLst>
          </p:cNvPr>
          <p:cNvSpPr txBox="1"/>
          <p:nvPr/>
        </p:nvSpPr>
        <p:spPr>
          <a:xfrm>
            <a:off x="2783690" y="556592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5:</a:t>
            </a:r>
            <a:r>
              <a:rPr lang="en-US" sz="2000" dirty="0"/>
              <a:t> Fill out each selection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23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1957A8B-016E-10C3-1D68-A9A0CD3E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57" y="1304846"/>
            <a:ext cx="7303486" cy="33329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444AC3-0530-8487-BB4C-A7816CE878F0}"/>
              </a:ext>
            </a:extLst>
          </p:cNvPr>
          <p:cNvCxnSpPr/>
          <p:nvPr/>
        </p:nvCxnSpPr>
        <p:spPr>
          <a:xfrm>
            <a:off x="3592316" y="2912270"/>
            <a:ext cx="123203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50E323-BF5F-9D14-C53E-D70E28526997}"/>
              </a:ext>
            </a:extLst>
          </p:cNvPr>
          <p:cNvCxnSpPr>
            <a:cxnSpLocks/>
          </p:cNvCxnSpPr>
          <p:nvPr/>
        </p:nvCxnSpPr>
        <p:spPr>
          <a:xfrm flipV="1">
            <a:off x="3665551" y="2091193"/>
            <a:ext cx="906449" cy="4805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7100-ABF5-2371-C165-F7BE7A5693BB}"/>
              </a:ext>
            </a:extLst>
          </p:cNvPr>
          <p:cNvCxnSpPr>
            <a:cxnSpLocks/>
          </p:cNvCxnSpPr>
          <p:nvPr/>
        </p:nvCxnSpPr>
        <p:spPr>
          <a:xfrm>
            <a:off x="3721210" y="2091193"/>
            <a:ext cx="723569" cy="4805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0C2AB4-5D9B-E885-988C-B65208E8EE32}"/>
              </a:ext>
            </a:extLst>
          </p:cNvPr>
          <p:cNvSpPr txBox="1"/>
          <p:nvPr/>
        </p:nvSpPr>
        <p:spPr>
          <a:xfrm>
            <a:off x="349529" y="711618"/>
            <a:ext cx="8444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6: </a:t>
            </a:r>
            <a:r>
              <a:rPr lang="en-US" sz="2000" dirty="0"/>
              <a:t>Fill out each box, disregard “Amount Financed by Group” section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392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28D024F-1A5D-D79F-2AF2-1ECD1068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55" y="915507"/>
            <a:ext cx="6895089" cy="4172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5C5FD-DE66-6B00-2881-5DBFC0C65B56}"/>
              </a:ext>
            </a:extLst>
          </p:cNvPr>
          <p:cNvSpPr txBox="1"/>
          <p:nvPr/>
        </p:nvSpPr>
        <p:spPr>
          <a:xfrm>
            <a:off x="2151304" y="715452"/>
            <a:ext cx="484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7: </a:t>
            </a:r>
            <a:r>
              <a:rPr lang="en-US" sz="2000" dirty="0"/>
              <a:t>Complete the Justifications Form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879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15AC4D4-FBAA-3FAA-1C4D-717C5D95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46" y="938254"/>
            <a:ext cx="6706703" cy="4073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E4323-181D-330D-9988-4BB9DF7DB776}"/>
              </a:ext>
            </a:extLst>
          </p:cNvPr>
          <p:cNvSpPr txBox="1"/>
          <p:nvPr/>
        </p:nvSpPr>
        <p:spPr>
          <a:xfrm>
            <a:off x="3753505" y="53814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7 cont.</a:t>
            </a:r>
          </a:p>
        </p:txBody>
      </p:sp>
    </p:spTree>
    <p:extLst>
      <p:ext uri="{BB962C8B-B14F-4D97-AF65-F5344CB8AC3E}">
        <p14:creationId xmlns:p14="http://schemas.microsoft.com/office/powerpoint/2010/main" val="290677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1145857" y="539368"/>
            <a:ext cx="5488305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</a:rPr>
              <a:t>A note on </a:t>
            </a:r>
            <a:r>
              <a:rPr lang="en-US" sz="3600"/>
              <a:t>redistributions</a:t>
            </a:r>
            <a:endParaRPr sz="3600"/>
          </a:p>
        </p:txBody>
      </p:sp>
      <p:sp>
        <p:nvSpPr>
          <p:cNvPr id="223" name="Google Shape;223;p29"/>
          <p:cNvSpPr txBox="1"/>
          <p:nvPr/>
        </p:nvSpPr>
        <p:spPr>
          <a:xfrm>
            <a:off x="1136014" y="1402397"/>
            <a:ext cx="6821805" cy="309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0" lvl="0" indent="-343535" algn="l" rtl="0">
              <a:lnSpc>
                <a:spcPct val="131548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Anything that is justified in the original grant can be purchased using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that grant money. For example, if you have a hotel quote in a travel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0" algn="l" rtl="0">
              <a:lnSpc>
                <a:spcPct val="100899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grant and decide you want to use the FULL travel grant for the hotel,  you can do that without a redistribution.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3535" algn="l" rtl="0">
              <a:lnSpc>
                <a:spcPct val="138387"/>
              </a:lnSpc>
              <a:spcBef>
                <a:spcPts val="44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 startAt="2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 really only need a redistribution if...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19032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55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 need to purchase something not justified in your original</a:t>
            </a:r>
            <a:endParaRPr sz="15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8255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grant (for example, you asked for a meditation mat but now you  need medicine balls instead)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60960" lvl="1" indent="-343535" algn="l" rtl="0">
              <a:lnSpc>
                <a:spcPct val="125806"/>
              </a:lnSpc>
              <a:spcBef>
                <a:spcPts val="1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55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a name change, such as deciding to go with a different  speaker or to a different conference</a:t>
            </a:r>
            <a:endParaRPr sz="15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Calibri"/>
              <a:buAutoNum type="arabicPeriod" startAt="3"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need a redistribution, fill out the Panther Orgs Form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4" name="Google Shape;224;p29"/>
          <p:cNvGrpSpPr/>
          <p:nvPr/>
        </p:nvGrpSpPr>
        <p:grpSpPr>
          <a:xfrm>
            <a:off x="8058150" y="333374"/>
            <a:ext cx="809625" cy="762001"/>
            <a:chOff x="8058150" y="333374"/>
            <a:chExt cx="809625" cy="762001"/>
          </a:xfrm>
        </p:grpSpPr>
        <p:sp>
          <p:nvSpPr>
            <p:cNvPr id="225" name="Google Shape;225;p29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 extrusionOk="0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 extrusionOk="0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 extrusionOk="0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 extrusionOk="0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 extrusionOk="0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 extrusionOk="0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 extrusionOk="0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2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orm&#10;&#10;Description automatically generated">
            <a:extLst>
              <a:ext uri="{FF2B5EF4-FFF2-40B4-BE49-F238E27FC236}">
                <a16:creationId xmlns:a16="http://schemas.microsoft.com/office/drawing/2014/main" id="{0BD1CB7E-A7D7-885E-6302-43098E53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1" y="0"/>
            <a:ext cx="7559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76C901-810E-CC3C-2169-8CAD4E8D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1800"/>
            <a:ext cx="762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33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001712" y="550164"/>
            <a:ext cx="63303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Grant </a:t>
            </a:r>
            <a:r>
              <a:rPr lang="en-US" sz="4800">
                <a:solidFill>
                  <a:srgbClr val="434343"/>
                </a:solidFill>
              </a:rPr>
              <a:t>hearings</a:t>
            </a:r>
            <a:endParaRPr sz="4800"/>
          </a:p>
        </p:txBody>
      </p:sp>
      <p:sp>
        <p:nvSpPr>
          <p:cNvPr id="199" name="Google Shape;199;p27"/>
          <p:cNvSpPr txBox="1"/>
          <p:nvPr/>
        </p:nvSpPr>
        <p:spPr>
          <a:xfrm>
            <a:off x="1116330" y="1407166"/>
            <a:ext cx="6803400" cy="2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355600" marR="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Each hearing takes about 5 minutes. Plan to arrive early.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2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Explain each grant and why it is relevant to your RSO's mission.</a:t>
            </a: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2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The committee may ask you questions.</a:t>
            </a: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351790" lvl="0" indent="-343535" algn="l" rtl="0">
              <a:lnSpc>
                <a:spcPct val="121290"/>
              </a:lnSpc>
              <a:spcBef>
                <a:spcPts val="66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The committee will vote on a </a:t>
            </a:r>
            <a:r>
              <a:rPr lang="en-US" sz="155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PRELIMINARY </a:t>
            </a: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amount, and you are  excused.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86360" lvl="0" indent="-343535" algn="l" rtl="0">
              <a:lnSpc>
                <a:spcPct val="101499"/>
              </a:lnSpc>
              <a:spcBef>
                <a:spcPts val="34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end of the semester, the committee will reevaluate the  budget to determine final grant amounts and will make a cut across  the board if necessary.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Trebuchet MS"/>
              <a:buAutoNum type="arabicPeriod"/>
            </a:pPr>
            <a:r>
              <a:rPr lang="en-US" sz="155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RSO will receive an email with the final approved grant amount.</a:t>
            </a:r>
            <a:endParaRPr sz="15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0" name="Google Shape;200;p27"/>
          <p:cNvGrpSpPr/>
          <p:nvPr/>
        </p:nvGrpSpPr>
        <p:grpSpPr>
          <a:xfrm>
            <a:off x="8058150" y="333374"/>
            <a:ext cx="809625" cy="762076"/>
            <a:chOff x="8058150" y="333374"/>
            <a:chExt cx="809625" cy="762076"/>
          </a:xfrm>
        </p:grpSpPr>
        <p:sp>
          <p:nvSpPr>
            <p:cNvPr id="201" name="Google Shape;201;p27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 extrusionOk="0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 extrusionOk="0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8191500" y="933450"/>
              <a:ext cx="114300" cy="16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8620125" y="933450"/>
              <a:ext cx="123900" cy="16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 extrusionOk="0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 extrusionOk="0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 extrusionOk="0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 extrusionOk="0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 extrusionOk="0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7"/>
          <p:cNvSpPr txBox="1"/>
          <p:nvPr/>
        </p:nvSpPr>
        <p:spPr>
          <a:xfrm>
            <a:off x="8743695" y="4773504"/>
            <a:ext cx="274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129664" y="283781"/>
            <a:ext cx="62496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434343"/>
                </a:solidFill>
              </a:rPr>
              <a:t>After you get the </a:t>
            </a:r>
            <a:r>
              <a:rPr lang="en-US" sz="4400"/>
              <a:t>grant</a:t>
            </a:r>
            <a:endParaRPr sz="4400"/>
          </a:p>
        </p:txBody>
      </p:sp>
      <p:sp>
        <p:nvSpPr>
          <p:cNvPr id="211" name="Google Shape;211;p28"/>
          <p:cNvSpPr txBox="1"/>
          <p:nvPr/>
        </p:nvSpPr>
        <p:spPr>
          <a:xfrm>
            <a:off x="1156652" y="1200150"/>
            <a:ext cx="6830700" cy="3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0" lvl="0" indent="-337185" algn="l" rtl="0">
              <a:lnSpc>
                <a:spcPct val="169916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294"/>
              <a:buFont typeface="Trebuchet MS"/>
              <a:buAutoNum type="arabicPeriod"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end of the semester, you will receive an email with the FINAL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grant amount, which may include a cut.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82550" lvl="0" indent="-337185" algn="l" rtl="0">
              <a:lnSpc>
                <a:spcPct val="101800"/>
              </a:lnSpc>
              <a:spcBef>
                <a:spcPts val="405"/>
              </a:spcBef>
              <a:spcAft>
                <a:spcPts val="0"/>
              </a:spcAft>
              <a:buClr>
                <a:srgbClr val="FFB600"/>
              </a:buClr>
              <a:buSzPts val="1294"/>
              <a:buFont typeface="Trebuchet MS"/>
              <a:buAutoNum type="arabicPeriod" startAt="2"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begin spending this money the first day of the next  semester. Set up a meeting with the </a:t>
            </a:r>
            <a:r>
              <a:rPr lang="en-US" sz="11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for Student Involvement  </a:t>
            </a: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well in advance.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0" lvl="1" indent="-337185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700"/>
              <a:buFont typeface="Arial"/>
              <a:buChar char="○"/>
            </a:pPr>
            <a:r>
              <a:rPr lang="en-US" sz="1100" b="1" i="0" u="sng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Travel</a:t>
            </a:r>
            <a:r>
              <a:rPr lang="en-US" sz="11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: Meet at least 3 weeks prior to departure to make travel arrangements. The SI</a:t>
            </a: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0" lvl="0" indent="0" algn="l" rtl="0">
              <a:lnSpc>
                <a:spcPct val="119583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will book all travel arrangements directly.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5080" lvl="1" indent="-337185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Clr>
                <a:srgbClr val="FFB600"/>
              </a:buClr>
              <a:buSzPts val="1700"/>
              <a:buFont typeface="Arial"/>
              <a:buChar char="○"/>
            </a:pPr>
            <a:r>
              <a:rPr lang="en-US" sz="1100" b="1" i="0" u="sng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Operations</a:t>
            </a:r>
            <a:r>
              <a:rPr lang="en-US" sz="11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: Mandatory contracts or vendors are required and proper state purchasing  procedures must be followed. The SI office will place all orders and</a:t>
            </a: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make </a:t>
            </a:r>
            <a:r>
              <a:rPr lang="en-US" sz="11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all </a:t>
            </a: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payments.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0" lvl="1" indent="-337185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700"/>
              <a:buFont typeface="Arial"/>
              <a:buChar char="○"/>
            </a:pPr>
            <a:r>
              <a:rPr lang="en-US" sz="1100" b="1" i="0" u="sng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Event</a:t>
            </a:r>
            <a:r>
              <a:rPr lang="en-US" sz="11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: Schedule a meeting with Student Involvement at least 6 weeks prior to the</a:t>
            </a:r>
            <a:endParaRPr sz="1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2800" marR="89535" lvl="0" indent="0" algn="l" rtl="0">
              <a:lnSpc>
                <a:spcPct val="119166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event date. Any person being paid for a service, performance, or to speak must be  paid by a contract. Completed paperwork contract must be turned into SI </a:t>
            </a:r>
            <a:r>
              <a:rPr lang="en-US" sz="11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at least </a:t>
            </a:r>
            <a:r>
              <a:rPr lang="en-US" sz="11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30  days prior to event. If your event has Catering reach out to them minimum 1 month ahead of time.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2250" marR="191770" lvl="0" indent="-14603" algn="ctr" rtl="0">
              <a:lnSpc>
                <a:spcPct val="103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**NO REIMBURSEMENTS WILL BE ACCEPTED. DO NOT PURCHASE  ANYTHING YOURSELF. YOU MUST GO THROUGH THE CENTER FOR  STUDENT INVOLVEMENT.***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8058150" y="333374"/>
            <a:ext cx="809625" cy="762076"/>
            <a:chOff x="8058150" y="333374"/>
            <a:chExt cx="809625" cy="762076"/>
          </a:xfrm>
        </p:grpSpPr>
        <p:sp>
          <p:nvSpPr>
            <p:cNvPr id="213" name="Google Shape;213;p28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 extrusionOk="0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 extrusionOk="0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8191500" y="933450"/>
              <a:ext cx="114300" cy="16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8620125" y="933450"/>
              <a:ext cx="123900" cy="16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 extrusionOk="0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 extrusionOk="0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 extrusionOk="0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 extrusionOk="0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 extrusionOk="0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28"/>
          <p:cNvSpPr txBox="1"/>
          <p:nvPr/>
        </p:nvSpPr>
        <p:spPr>
          <a:xfrm>
            <a:off x="8743695" y="4773504"/>
            <a:ext cx="274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001694" y="650500"/>
            <a:ext cx="63708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rgbClr val="434343"/>
                </a:solidFill>
              </a:rPr>
              <a:t>About SAC Funds</a:t>
            </a:r>
            <a:endParaRPr sz="3950"/>
          </a:p>
        </p:txBody>
      </p:sp>
      <p:sp>
        <p:nvSpPr>
          <p:cNvPr id="64" name="Google Shape;64;p3"/>
          <p:cNvSpPr txBox="1"/>
          <p:nvPr/>
        </p:nvSpPr>
        <p:spPr>
          <a:xfrm>
            <a:off x="1116330" y="1417256"/>
            <a:ext cx="6602700" cy="3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 is not and never has been intended to be the SOLE source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of funding for student organizations.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313055" lvl="0" indent="-343535" algn="l" rtl="0">
              <a:lnSpc>
                <a:spcPct val="99100"/>
              </a:lnSpc>
              <a:spcBef>
                <a:spcPts val="26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organization is not guaranteed to receive the full  amount you request or even the amount voted on in the  hearing.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189230" lvl="0" indent="-343535" algn="l" rtl="0">
              <a:lnSpc>
                <a:spcPct val="99100"/>
              </a:lnSpc>
              <a:spcBef>
                <a:spcPts val="265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group, even if requesting SAC grants, should  continue to pursue and maximize sponsorships and other  fundraising opportunities.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64769" lvl="0" indent="-343535" algn="l" rtl="0">
              <a:lnSpc>
                <a:spcPct val="99100"/>
              </a:lnSpc>
              <a:spcBef>
                <a:spcPts val="26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Student Involvement liaison and faculty/staff advisor  can be great resources to help with securing additional  funding.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 extrusionOk="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 extrusionOk="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 extrusionOk="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 extrusionOk="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 extrusionOk="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2841625" y="622675"/>
            <a:ext cx="4569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Automatic Denials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882967" y="1368107"/>
            <a:ext cx="7221300" cy="2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your grant after the deadline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Failing to attend grant training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Incomplete organization registration with Student Involvement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0" marR="0" lvl="0" indent="0" algn="l" rtl="0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Partial Denials</a:t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 b="0" i="0" u="none" strike="noStrike" cap="non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Incomplete or insufficient documentation</a:t>
            </a:r>
            <a:endParaRPr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■"/>
            </a:pPr>
            <a:r>
              <a:rPr lang="en-US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All justification must be NON-EDITABLE, follow our published policies, and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■"/>
            </a:pPr>
            <a:r>
              <a:rPr lang="en-US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all items needed for the grant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 b="0" i="0" u="none" strike="noStrike" cap="non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Incomplete grant application</a:t>
            </a:r>
            <a:endParaRPr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Char char="●"/>
            </a:pPr>
            <a:r>
              <a:rPr lang="en-US" b="0" i="0" u="none" strike="noStrike" cap="non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 for a non-fundable item</a:t>
            </a:r>
            <a:endParaRPr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765492" y="2635994"/>
            <a:ext cx="3987165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Justifications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Show us where your money is going.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20725" cy="14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6655434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>
                <a:solidFill>
                  <a:srgbClr val="434343"/>
                </a:solidFill>
              </a:rPr>
              <a:t>Overall </a:t>
            </a:r>
            <a:r>
              <a:rPr lang="en-US" sz="5750"/>
              <a:t>Guidelines</a:t>
            </a:r>
            <a:endParaRPr sz="5750"/>
          </a:p>
        </p:txBody>
      </p:sp>
      <p:sp>
        <p:nvSpPr>
          <p:cNvPr id="252" name="Google Shape;252;p32"/>
          <p:cNvSpPr txBox="1"/>
          <p:nvPr/>
        </p:nvSpPr>
        <p:spPr>
          <a:xfrm>
            <a:off x="1001712" y="1957431"/>
            <a:ext cx="5814695" cy="256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All justifications need...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4353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NUMBERS and amounts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43535" algn="l" rtl="0">
              <a:lnSpc>
                <a:spcPct val="118333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Itemized lists of what you are purchasing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43535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To be current (requested this semester)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Unable to edit (PDF, screenshot, etc.)</a:t>
            </a:r>
          </a:p>
          <a:p>
            <a:pPr marL="469900" lvl="1" indent="-343535">
              <a:spcBef>
                <a:spcPts val="20"/>
              </a:spcBef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NO WORD DOCUMENTS</a:t>
            </a:r>
            <a:endParaRPr sz="18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008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key to success: </a:t>
            </a:r>
            <a:r>
              <a:rPr lang="en-US" sz="18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non-editable verifiable third-party  justification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8087868" y="323215"/>
            <a:ext cx="869950" cy="787400"/>
          </a:xfrm>
          <a:custGeom>
            <a:avLst/>
            <a:gdLst/>
            <a:ahLst/>
            <a:cxnLst/>
            <a:rect l="l" t="t" r="r" b="b"/>
            <a:pathLst>
              <a:path w="869950" h="787400" extrusionOk="0">
                <a:moveTo>
                  <a:pt x="717930" y="612139"/>
                </a:moveTo>
                <a:lnTo>
                  <a:pt x="233552" y="612139"/>
                </a:lnTo>
                <a:lnTo>
                  <a:pt x="259333" y="628650"/>
                </a:lnTo>
                <a:lnTo>
                  <a:pt x="316864" y="654050"/>
                </a:lnTo>
                <a:lnTo>
                  <a:pt x="377825" y="673100"/>
                </a:lnTo>
                <a:lnTo>
                  <a:pt x="440181" y="683260"/>
                </a:lnTo>
                <a:lnTo>
                  <a:pt x="470788" y="684529"/>
                </a:lnTo>
                <a:lnTo>
                  <a:pt x="501776" y="777239"/>
                </a:lnTo>
                <a:lnTo>
                  <a:pt x="536701" y="787400"/>
                </a:lnTo>
                <a:lnTo>
                  <a:pt x="571626" y="673100"/>
                </a:lnTo>
                <a:lnTo>
                  <a:pt x="589533" y="671829"/>
                </a:lnTo>
                <a:lnTo>
                  <a:pt x="606678" y="668020"/>
                </a:lnTo>
                <a:lnTo>
                  <a:pt x="622680" y="665479"/>
                </a:lnTo>
                <a:lnTo>
                  <a:pt x="638936" y="660400"/>
                </a:lnTo>
                <a:lnTo>
                  <a:pt x="654430" y="654050"/>
                </a:lnTo>
                <a:lnTo>
                  <a:pt x="668781" y="647700"/>
                </a:lnTo>
                <a:lnTo>
                  <a:pt x="683513" y="638810"/>
                </a:lnTo>
                <a:lnTo>
                  <a:pt x="697483" y="629920"/>
                </a:lnTo>
                <a:lnTo>
                  <a:pt x="717930" y="612139"/>
                </a:lnTo>
                <a:close/>
              </a:path>
              <a:path w="869950" h="787400" extrusionOk="0">
                <a:moveTo>
                  <a:pt x="55372" y="204470"/>
                </a:moveTo>
                <a:lnTo>
                  <a:pt x="50164" y="205739"/>
                </a:lnTo>
                <a:lnTo>
                  <a:pt x="41275" y="209550"/>
                </a:lnTo>
                <a:lnTo>
                  <a:pt x="37718" y="214629"/>
                </a:lnTo>
                <a:lnTo>
                  <a:pt x="34925" y="219710"/>
                </a:lnTo>
                <a:lnTo>
                  <a:pt x="32384" y="223520"/>
                </a:lnTo>
                <a:lnTo>
                  <a:pt x="761" y="326389"/>
                </a:lnTo>
                <a:lnTo>
                  <a:pt x="253" y="332739"/>
                </a:lnTo>
                <a:lnTo>
                  <a:pt x="0" y="336550"/>
                </a:lnTo>
                <a:lnTo>
                  <a:pt x="888" y="342900"/>
                </a:lnTo>
                <a:lnTo>
                  <a:pt x="3301" y="346710"/>
                </a:lnTo>
                <a:lnTo>
                  <a:pt x="5587" y="351789"/>
                </a:lnTo>
                <a:lnTo>
                  <a:pt x="9398" y="354329"/>
                </a:lnTo>
                <a:lnTo>
                  <a:pt x="14477" y="358139"/>
                </a:lnTo>
                <a:lnTo>
                  <a:pt x="62991" y="373379"/>
                </a:lnTo>
                <a:lnTo>
                  <a:pt x="70611" y="417829"/>
                </a:lnTo>
                <a:lnTo>
                  <a:pt x="90170" y="462279"/>
                </a:lnTo>
                <a:lnTo>
                  <a:pt x="118617" y="506729"/>
                </a:lnTo>
                <a:lnTo>
                  <a:pt x="157099" y="547370"/>
                </a:lnTo>
                <a:lnTo>
                  <a:pt x="122047" y="661670"/>
                </a:lnTo>
                <a:lnTo>
                  <a:pt x="153797" y="670560"/>
                </a:lnTo>
                <a:lnTo>
                  <a:pt x="233552" y="612139"/>
                </a:lnTo>
                <a:lnTo>
                  <a:pt x="717930" y="612139"/>
                </a:lnTo>
                <a:lnTo>
                  <a:pt x="720851" y="609600"/>
                </a:lnTo>
                <a:lnTo>
                  <a:pt x="732789" y="599439"/>
                </a:lnTo>
                <a:lnTo>
                  <a:pt x="752982" y="574039"/>
                </a:lnTo>
                <a:lnTo>
                  <a:pt x="761237" y="558800"/>
                </a:lnTo>
                <a:lnTo>
                  <a:pt x="769365" y="544829"/>
                </a:lnTo>
                <a:lnTo>
                  <a:pt x="776477" y="529589"/>
                </a:lnTo>
                <a:lnTo>
                  <a:pt x="833120" y="529589"/>
                </a:lnTo>
                <a:lnTo>
                  <a:pt x="838707" y="527050"/>
                </a:lnTo>
                <a:lnTo>
                  <a:pt x="847598" y="523239"/>
                </a:lnTo>
                <a:lnTo>
                  <a:pt x="855345" y="518160"/>
                </a:lnTo>
                <a:lnTo>
                  <a:pt x="861059" y="510539"/>
                </a:lnTo>
                <a:lnTo>
                  <a:pt x="862939" y="508000"/>
                </a:lnTo>
                <a:lnTo>
                  <a:pt x="796798" y="508000"/>
                </a:lnTo>
                <a:lnTo>
                  <a:pt x="791082" y="505460"/>
                </a:lnTo>
                <a:lnTo>
                  <a:pt x="785876" y="502920"/>
                </a:lnTo>
                <a:lnTo>
                  <a:pt x="792479" y="472439"/>
                </a:lnTo>
                <a:lnTo>
                  <a:pt x="794638" y="457200"/>
                </a:lnTo>
                <a:lnTo>
                  <a:pt x="795781" y="441960"/>
                </a:lnTo>
                <a:lnTo>
                  <a:pt x="795654" y="425450"/>
                </a:lnTo>
                <a:lnTo>
                  <a:pt x="795274" y="411479"/>
                </a:lnTo>
                <a:lnTo>
                  <a:pt x="788034" y="365760"/>
                </a:lnTo>
                <a:lnTo>
                  <a:pt x="778636" y="336550"/>
                </a:lnTo>
                <a:lnTo>
                  <a:pt x="773302" y="321310"/>
                </a:lnTo>
                <a:lnTo>
                  <a:pt x="766572" y="307339"/>
                </a:lnTo>
                <a:lnTo>
                  <a:pt x="760962" y="294639"/>
                </a:lnTo>
                <a:lnTo>
                  <a:pt x="207263" y="294639"/>
                </a:lnTo>
                <a:lnTo>
                  <a:pt x="201167" y="293370"/>
                </a:lnTo>
                <a:lnTo>
                  <a:pt x="194817" y="290829"/>
                </a:lnTo>
                <a:lnTo>
                  <a:pt x="189483" y="287020"/>
                </a:lnTo>
                <a:lnTo>
                  <a:pt x="184911" y="281939"/>
                </a:lnTo>
                <a:lnTo>
                  <a:pt x="181355" y="278129"/>
                </a:lnTo>
                <a:lnTo>
                  <a:pt x="179324" y="271779"/>
                </a:lnTo>
                <a:lnTo>
                  <a:pt x="177673" y="265429"/>
                </a:lnTo>
                <a:lnTo>
                  <a:pt x="178180" y="259079"/>
                </a:lnTo>
                <a:lnTo>
                  <a:pt x="179197" y="252729"/>
                </a:lnTo>
                <a:lnTo>
                  <a:pt x="182372" y="246379"/>
                </a:lnTo>
                <a:lnTo>
                  <a:pt x="185165" y="241300"/>
                </a:lnTo>
                <a:lnTo>
                  <a:pt x="189991" y="237489"/>
                </a:lnTo>
                <a:lnTo>
                  <a:pt x="195072" y="232410"/>
                </a:lnTo>
                <a:lnTo>
                  <a:pt x="200659" y="231139"/>
                </a:lnTo>
                <a:lnTo>
                  <a:pt x="213232" y="229870"/>
                </a:lnTo>
                <a:lnTo>
                  <a:pt x="571373" y="229870"/>
                </a:lnTo>
                <a:lnTo>
                  <a:pt x="567562" y="226060"/>
                </a:lnTo>
                <a:lnTo>
                  <a:pt x="560197" y="218439"/>
                </a:lnTo>
                <a:lnTo>
                  <a:pt x="108076" y="218439"/>
                </a:lnTo>
                <a:lnTo>
                  <a:pt x="66166" y="205739"/>
                </a:lnTo>
                <a:lnTo>
                  <a:pt x="61340" y="205739"/>
                </a:lnTo>
                <a:lnTo>
                  <a:pt x="55372" y="204470"/>
                </a:lnTo>
                <a:close/>
              </a:path>
              <a:path w="869950" h="787400" extrusionOk="0">
                <a:moveTo>
                  <a:pt x="833120" y="529589"/>
                </a:moveTo>
                <a:lnTo>
                  <a:pt x="776477" y="529589"/>
                </a:lnTo>
                <a:lnTo>
                  <a:pt x="795654" y="534670"/>
                </a:lnTo>
                <a:lnTo>
                  <a:pt x="801624" y="535939"/>
                </a:lnTo>
                <a:lnTo>
                  <a:pt x="809116" y="547370"/>
                </a:lnTo>
                <a:lnTo>
                  <a:pt x="817499" y="556260"/>
                </a:lnTo>
                <a:lnTo>
                  <a:pt x="827404" y="565150"/>
                </a:lnTo>
                <a:lnTo>
                  <a:pt x="838453" y="568960"/>
                </a:lnTo>
                <a:lnTo>
                  <a:pt x="845184" y="571500"/>
                </a:lnTo>
                <a:lnTo>
                  <a:pt x="852677" y="571500"/>
                </a:lnTo>
                <a:lnTo>
                  <a:pt x="857884" y="570229"/>
                </a:lnTo>
                <a:lnTo>
                  <a:pt x="861440" y="566420"/>
                </a:lnTo>
                <a:lnTo>
                  <a:pt x="865124" y="562610"/>
                </a:lnTo>
                <a:lnTo>
                  <a:pt x="852297" y="543560"/>
                </a:lnTo>
                <a:lnTo>
                  <a:pt x="846327" y="543560"/>
                </a:lnTo>
                <a:lnTo>
                  <a:pt x="840993" y="539750"/>
                </a:lnTo>
                <a:lnTo>
                  <a:pt x="834898" y="535939"/>
                </a:lnTo>
                <a:lnTo>
                  <a:pt x="830326" y="530860"/>
                </a:lnTo>
                <a:lnTo>
                  <a:pt x="833120" y="529589"/>
                </a:lnTo>
                <a:close/>
              </a:path>
              <a:path w="869950" h="787400" extrusionOk="0">
                <a:moveTo>
                  <a:pt x="847471" y="462279"/>
                </a:moveTo>
                <a:lnTo>
                  <a:pt x="836549" y="462279"/>
                </a:lnTo>
                <a:lnTo>
                  <a:pt x="826134" y="463550"/>
                </a:lnTo>
                <a:lnTo>
                  <a:pt x="798322" y="497839"/>
                </a:lnTo>
                <a:lnTo>
                  <a:pt x="796798" y="508000"/>
                </a:lnTo>
                <a:lnTo>
                  <a:pt x="862939" y="508000"/>
                </a:lnTo>
                <a:lnTo>
                  <a:pt x="865758" y="504189"/>
                </a:lnTo>
                <a:lnTo>
                  <a:pt x="824991" y="504189"/>
                </a:lnTo>
                <a:lnTo>
                  <a:pt x="827912" y="497839"/>
                </a:lnTo>
                <a:lnTo>
                  <a:pt x="831087" y="491489"/>
                </a:lnTo>
                <a:lnTo>
                  <a:pt x="834389" y="488950"/>
                </a:lnTo>
                <a:lnTo>
                  <a:pt x="869260" y="488950"/>
                </a:lnTo>
                <a:lnTo>
                  <a:pt x="869441" y="487679"/>
                </a:lnTo>
                <a:lnTo>
                  <a:pt x="853058" y="464820"/>
                </a:lnTo>
                <a:lnTo>
                  <a:pt x="847471" y="462279"/>
                </a:lnTo>
                <a:close/>
              </a:path>
              <a:path w="869950" h="787400" extrusionOk="0">
                <a:moveTo>
                  <a:pt x="869260" y="488950"/>
                </a:moveTo>
                <a:lnTo>
                  <a:pt x="841755" y="488950"/>
                </a:lnTo>
                <a:lnTo>
                  <a:pt x="841121" y="491489"/>
                </a:lnTo>
                <a:lnTo>
                  <a:pt x="838580" y="495300"/>
                </a:lnTo>
                <a:lnTo>
                  <a:pt x="836802" y="497839"/>
                </a:lnTo>
                <a:lnTo>
                  <a:pt x="833501" y="500379"/>
                </a:lnTo>
                <a:lnTo>
                  <a:pt x="824991" y="504189"/>
                </a:lnTo>
                <a:lnTo>
                  <a:pt x="865758" y="504189"/>
                </a:lnTo>
                <a:lnTo>
                  <a:pt x="868172" y="496570"/>
                </a:lnTo>
                <a:lnTo>
                  <a:pt x="869260" y="488950"/>
                </a:lnTo>
                <a:close/>
              </a:path>
              <a:path w="869950" h="787400" extrusionOk="0">
                <a:moveTo>
                  <a:pt x="615351" y="146050"/>
                </a:moveTo>
                <a:lnTo>
                  <a:pt x="466089" y="146050"/>
                </a:lnTo>
                <a:lnTo>
                  <a:pt x="479171" y="148589"/>
                </a:lnTo>
                <a:lnTo>
                  <a:pt x="490854" y="149860"/>
                </a:lnTo>
                <a:lnTo>
                  <a:pt x="515620" y="157479"/>
                </a:lnTo>
                <a:lnTo>
                  <a:pt x="568832" y="190500"/>
                </a:lnTo>
                <a:lnTo>
                  <a:pt x="577214" y="199389"/>
                </a:lnTo>
                <a:lnTo>
                  <a:pt x="584580" y="207010"/>
                </a:lnTo>
                <a:lnTo>
                  <a:pt x="586993" y="212089"/>
                </a:lnTo>
                <a:lnTo>
                  <a:pt x="587882" y="217170"/>
                </a:lnTo>
                <a:lnTo>
                  <a:pt x="586485" y="220979"/>
                </a:lnTo>
                <a:lnTo>
                  <a:pt x="583564" y="226060"/>
                </a:lnTo>
                <a:lnTo>
                  <a:pt x="579247" y="228600"/>
                </a:lnTo>
                <a:lnTo>
                  <a:pt x="575182" y="229870"/>
                </a:lnTo>
                <a:lnTo>
                  <a:pt x="213232" y="229870"/>
                </a:lnTo>
                <a:lnTo>
                  <a:pt x="220345" y="231139"/>
                </a:lnTo>
                <a:lnTo>
                  <a:pt x="243331" y="264160"/>
                </a:lnTo>
                <a:lnTo>
                  <a:pt x="242442" y="271779"/>
                </a:lnTo>
                <a:lnTo>
                  <a:pt x="214375" y="294639"/>
                </a:lnTo>
                <a:lnTo>
                  <a:pt x="760962" y="294639"/>
                </a:lnTo>
                <a:lnTo>
                  <a:pt x="759840" y="292100"/>
                </a:lnTo>
                <a:lnTo>
                  <a:pt x="751585" y="279400"/>
                </a:lnTo>
                <a:lnTo>
                  <a:pt x="743457" y="265429"/>
                </a:lnTo>
                <a:lnTo>
                  <a:pt x="712342" y="226060"/>
                </a:lnTo>
                <a:lnTo>
                  <a:pt x="676275" y="190500"/>
                </a:lnTo>
                <a:lnTo>
                  <a:pt x="663701" y="179070"/>
                </a:lnTo>
                <a:lnTo>
                  <a:pt x="649604" y="167639"/>
                </a:lnTo>
                <a:lnTo>
                  <a:pt x="635507" y="157479"/>
                </a:lnTo>
                <a:lnTo>
                  <a:pt x="615351" y="146050"/>
                </a:lnTo>
                <a:close/>
              </a:path>
              <a:path w="869950" h="787400" extrusionOk="0">
                <a:moveTo>
                  <a:pt x="345439" y="0"/>
                </a:moveTo>
                <a:lnTo>
                  <a:pt x="338200" y="6350"/>
                </a:lnTo>
                <a:lnTo>
                  <a:pt x="330961" y="13970"/>
                </a:lnTo>
                <a:lnTo>
                  <a:pt x="322325" y="26670"/>
                </a:lnTo>
                <a:lnTo>
                  <a:pt x="313308" y="39370"/>
                </a:lnTo>
                <a:lnTo>
                  <a:pt x="305561" y="57150"/>
                </a:lnTo>
                <a:lnTo>
                  <a:pt x="298957" y="74929"/>
                </a:lnTo>
                <a:lnTo>
                  <a:pt x="295909" y="85089"/>
                </a:lnTo>
                <a:lnTo>
                  <a:pt x="295021" y="95250"/>
                </a:lnTo>
                <a:lnTo>
                  <a:pt x="276225" y="100329"/>
                </a:lnTo>
                <a:lnTo>
                  <a:pt x="202056" y="137160"/>
                </a:lnTo>
                <a:lnTo>
                  <a:pt x="150113" y="173989"/>
                </a:lnTo>
                <a:lnTo>
                  <a:pt x="116331" y="207010"/>
                </a:lnTo>
                <a:lnTo>
                  <a:pt x="108076" y="218439"/>
                </a:lnTo>
                <a:lnTo>
                  <a:pt x="560197" y="218439"/>
                </a:lnTo>
                <a:lnTo>
                  <a:pt x="516381" y="187960"/>
                </a:lnTo>
                <a:lnTo>
                  <a:pt x="403098" y="179070"/>
                </a:lnTo>
                <a:lnTo>
                  <a:pt x="401192" y="176529"/>
                </a:lnTo>
                <a:lnTo>
                  <a:pt x="398017" y="175260"/>
                </a:lnTo>
                <a:lnTo>
                  <a:pt x="396493" y="171450"/>
                </a:lnTo>
                <a:lnTo>
                  <a:pt x="396112" y="168910"/>
                </a:lnTo>
                <a:lnTo>
                  <a:pt x="396621" y="163829"/>
                </a:lnTo>
                <a:lnTo>
                  <a:pt x="441325" y="146050"/>
                </a:lnTo>
                <a:lnTo>
                  <a:pt x="615351" y="146050"/>
                </a:lnTo>
                <a:lnTo>
                  <a:pt x="588136" y="130810"/>
                </a:lnTo>
                <a:lnTo>
                  <a:pt x="536701" y="109220"/>
                </a:lnTo>
                <a:lnTo>
                  <a:pt x="493775" y="96520"/>
                </a:lnTo>
                <a:lnTo>
                  <a:pt x="442340" y="86360"/>
                </a:lnTo>
                <a:lnTo>
                  <a:pt x="416940" y="85089"/>
                </a:lnTo>
                <a:lnTo>
                  <a:pt x="413257" y="72389"/>
                </a:lnTo>
                <a:lnTo>
                  <a:pt x="408812" y="63500"/>
                </a:lnTo>
                <a:lnTo>
                  <a:pt x="403225" y="52070"/>
                </a:lnTo>
                <a:lnTo>
                  <a:pt x="398525" y="44450"/>
                </a:lnTo>
                <a:lnTo>
                  <a:pt x="392429" y="35560"/>
                </a:lnTo>
                <a:lnTo>
                  <a:pt x="386968" y="29210"/>
                </a:lnTo>
                <a:lnTo>
                  <a:pt x="374396" y="17779"/>
                </a:lnTo>
                <a:lnTo>
                  <a:pt x="353822" y="3810"/>
                </a:lnTo>
                <a:lnTo>
                  <a:pt x="345439" y="0"/>
                </a:lnTo>
                <a:close/>
              </a:path>
              <a:path w="869950" h="787400" extrusionOk="0">
                <a:moveTo>
                  <a:pt x="451865" y="172720"/>
                </a:moveTo>
                <a:lnTo>
                  <a:pt x="440562" y="172720"/>
                </a:lnTo>
                <a:lnTo>
                  <a:pt x="418973" y="175260"/>
                </a:lnTo>
                <a:lnTo>
                  <a:pt x="409448" y="177800"/>
                </a:lnTo>
                <a:lnTo>
                  <a:pt x="405637" y="177800"/>
                </a:lnTo>
                <a:lnTo>
                  <a:pt x="403098" y="179070"/>
                </a:lnTo>
                <a:lnTo>
                  <a:pt x="492582" y="179070"/>
                </a:lnTo>
                <a:lnTo>
                  <a:pt x="483997" y="176529"/>
                </a:lnTo>
                <a:lnTo>
                  <a:pt x="473455" y="173989"/>
                </a:lnTo>
                <a:lnTo>
                  <a:pt x="451865" y="17272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1001712" y="715772"/>
            <a:ext cx="6616065" cy="204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434343"/>
                </a:solidFill>
              </a:rPr>
              <a:t>Quotes: </a:t>
            </a:r>
            <a:r>
              <a:rPr lang="en-US" sz="4400"/>
              <a:t>Marketing, Event Services, and Catering</a:t>
            </a:r>
            <a:endParaRPr sz="4400"/>
          </a:p>
        </p:txBody>
      </p:sp>
      <p:sp>
        <p:nvSpPr>
          <p:cNvPr id="260" name="Google Shape;260;p33"/>
          <p:cNvSpPr txBox="1"/>
          <p:nvPr/>
        </p:nvSpPr>
        <p:spPr>
          <a:xfrm>
            <a:off x="1001712" y="2765531"/>
            <a:ext cx="4930775" cy="128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To get a marketing quote....</a:t>
            </a:r>
            <a:endParaRPr sz="15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600"/>
              <a:buFont typeface="Arial"/>
              <a:buChar char="●"/>
            </a:pPr>
            <a:r>
              <a:rPr lang="en-US" sz="16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Utilize the online request form on Panther Orgs</a:t>
            </a:r>
            <a:endParaRPr dirty="0"/>
          </a:p>
          <a:p>
            <a:pPr marL="469900" marR="0" lvl="0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600"/>
              <a:buFont typeface="Arial"/>
              <a:buChar char="●"/>
            </a:pPr>
            <a:r>
              <a:rPr lang="en-US" sz="16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Found on both the SAC website under “Expenditure Training” and on Panther Orgs under “Forms”</a:t>
            </a:r>
            <a:endParaRPr dirty="0"/>
          </a:p>
        </p:txBody>
      </p:sp>
      <p:sp>
        <p:nvSpPr>
          <p:cNvPr id="261" name="Google Shape;261;p33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 extrusionOk="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 extrusionOk="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 extrusionOk="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 extrusionOk="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 extrusionOk="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 extrusionOk="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 extrusionOk="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 extrusionOk="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 extrusionOk="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4"/>
          <p:cNvGrpSpPr/>
          <p:nvPr/>
        </p:nvGrpSpPr>
        <p:grpSpPr>
          <a:xfrm>
            <a:off x="2419350" y="228600"/>
            <a:ext cx="6530975" cy="4552950"/>
            <a:chOff x="2419350" y="228600"/>
            <a:chExt cx="6530975" cy="4552950"/>
          </a:xfrm>
        </p:grpSpPr>
        <p:sp>
          <p:nvSpPr>
            <p:cNvPr id="268" name="Google Shape;268;p34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 extrusionOk="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 extrusionOk="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 extrusionOk="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 extrusionOk="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 extrusionOk="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 extrusionOk="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 extrusionOk="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 extrusionOk="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 extrusionOk="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2419350" y="228600"/>
              <a:ext cx="4362450" cy="45529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 extrusionOk="0">
                  <a:moveTo>
                    <a:pt x="742950" y="0"/>
                  </a:moveTo>
                  <a:lnTo>
                    <a:pt x="0" y="0"/>
                  </a:lnTo>
                  <a:lnTo>
                    <a:pt x="0" y="428625"/>
                  </a:lnTo>
                  <a:lnTo>
                    <a:pt x="742950" y="428625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 extrusionOk="0">
                  <a:moveTo>
                    <a:pt x="0" y="428625"/>
                  </a:moveTo>
                  <a:lnTo>
                    <a:pt x="742950" y="428625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 extrusionOk="0">
                  <a:moveTo>
                    <a:pt x="80962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09625" y="209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 extrusionOk="0">
                  <a:moveTo>
                    <a:pt x="0" y="209550"/>
                  </a:moveTo>
                  <a:lnTo>
                    <a:pt x="809625" y="209550"/>
                  </a:lnTo>
                  <a:lnTo>
                    <a:pt x="809625" y="0"/>
                  </a:lnTo>
                  <a:lnTo>
                    <a:pt x="0" y="0"/>
                  </a:lnTo>
                  <a:lnTo>
                    <a:pt x="0" y="2095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34"/>
          <p:cNvSpPr txBox="1"/>
          <p:nvPr/>
        </p:nvSpPr>
        <p:spPr>
          <a:xfrm>
            <a:off x="2708275" y="1421129"/>
            <a:ext cx="92646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phone number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email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5"/>
          <p:cNvGrpSpPr/>
          <p:nvPr/>
        </p:nvGrpSpPr>
        <p:grpSpPr>
          <a:xfrm>
            <a:off x="4933950" y="315722"/>
            <a:ext cx="4016375" cy="3675253"/>
            <a:chOff x="4933950" y="315722"/>
            <a:chExt cx="4016375" cy="3675253"/>
          </a:xfrm>
        </p:grpSpPr>
        <p:sp>
          <p:nvSpPr>
            <p:cNvPr id="281" name="Google Shape;281;p35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 extrusionOk="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 extrusionOk="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 extrusionOk="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 extrusionOk="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 extrusionOk="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 extrusionOk="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 extrusionOk="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 extrusionOk="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 extrusionOk="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4933950" y="1200150"/>
              <a:ext cx="3895725" cy="27908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 extrusionOk="0">
                  <a:moveTo>
                    <a:pt x="20002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200025" y="476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 extrusionOk="0">
                  <a:moveTo>
                    <a:pt x="0" y="47625"/>
                  </a:moveTo>
                  <a:lnTo>
                    <a:pt x="200025" y="47625"/>
                  </a:lnTo>
                  <a:lnTo>
                    <a:pt x="200025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35"/>
          <p:cNvSpPr txBox="1"/>
          <p:nvPr/>
        </p:nvSpPr>
        <p:spPr>
          <a:xfrm>
            <a:off x="7753984" y="2726054"/>
            <a:ext cx="2825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###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35"/>
          <p:cNvGrpSpPr/>
          <p:nvPr/>
        </p:nvGrpSpPr>
        <p:grpSpPr>
          <a:xfrm>
            <a:off x="193675" y="171450"/>
            <a:ext cx="4635500" cy="4733925"/>
            <a:chOff x="809625" y="171450"/>
            <a:chExt cx="4019550" cy="4733925"/>
          </a:xfrm>
        </p:grpSpPr>
        <p:sp>
          <p:nvSpPr>
            <p:cNvPr id="287" name="Google Shape;287;p35"/>
            <p:cNvSpPr/>
            <p:nvPr/>
          </p:nvSpPr>
          <p:spPr>
            <a:xfrm>
              <a:off x="809625" y="171450"/>
              <a:ext cx="4019550" cy="47339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1228725" y="1285874"/>
              <a:ext cx="3176905" cy="381000"/>
            </a:xfrm>
            <a:custGeom>
              <a:avLst/>
              <a:gdLst/>
              <a:ahLst/>
              <a:cxnLst/>
              <a:rect l="l" t="t" r="r" b="b"/>
              <a:pathLst>
                <a:path w="3176904" h="381000" extrusionOk="0">
                  <a:moveTo>
                    <a:pt x="93345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33450" y="381000"/>
                  </a:lnTo>
                  <a:lnTo>
                    <a:pt x="933450" y="0"/>
                  </a:lnTo>
                  <a:close/>
                </a:path>
                <a:path w="3176904" h="381000" extrusionOk="0">
                  <a:moveTo>
                    <a:pt x="3176651" y="4826"/>
                  </a:moveTo>
                  <a:lnTo>
                    <a:pt x="2252726" y="4826"/>
                  </a:lnTo>
                  <a:lnTo>
                    <a:pt x="2252726" y="147701"/>
                  </a:lnTo>
                  <a:lnTo>
                    <a:pt x="3176651" y="147701"/>
                  </a:lnTo>
                  <a:lnTo>
                    <a:pt x="3176651" y="48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481451" y="1290700"/>
              <a:ext cx="923925" cy="142875"/>
            </a:xfrm>
            <a:custGeom>
              <a:avLst/>
              <a:gdLst/>
              <a:ahLst/>
              <a:cxnLst/>
              <a:rect l="l" t="t" r="r" b="b"/>
              <a:pathLst>
                <a:path w="923925" h="142875" extrusionOk="0">
                  <a:moveTo>
                    <a:pt x="0" y="142875"/>
                  </a:moveTo>
                  <a:lnTo>
                    <a:pt x="923925" y="142875"/>
                  </a:lnTo>
                  <a:lnTo>
                    <a:pt x="923925" y="0"/>
                  </a:lnTo>
                  <a:lnTo>
                    <a:pt x="0" y="0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 extrusionOk="0">
                  <a:moveTo>
                    <a:pt x="723900" y="0"/>
                  </a:moveTo>
                  <a:lnTo>
                    <a:pt x="0" y="0"/>
                  </a:lnTo>
                  <a:lnTo>
                    <a:pt x="0" y="257175"/>
                  </a:lnTo>
                  <a:lnTo>
                    <a:pt x="723900" y="25717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 extrusionOk="0">
                  <a:moveTo>
                    <a:pt x="0" y="257175"/>
                  </a:moveTo>
                  <a:lnTo>
                    <a:pt x="723900" y="25717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 extrusionOk="0">
                  <a:moveTo>
                    <a:pt x="11906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190625" y="5715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 extrusionOk="0">
                  <a:moveTo>
                    <a:pt x="0" y="57150"/>
                  </a:moveTo>
                  <a:lnTo>
                    <a:pt x="1190625" y="5715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 extrusionOk="0">
                  <a:moveTo>
                    <a:pt x="119062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90625" y="7620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 extrusionOk="0">
                  <a:moveTo>
                    <a:pt x="0" y="76200"/>
                  </a:moveTo>
                  <a:lnTo>
                    <a:pt x="1190625" y="7620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35"/>
          <p:cNvSpPr txBox="1"/>
          <p:nvPr/>
        </p:nvSpPr>
        <p:spPr>
          <a:xfrm>
            <a:off x="1074102" y="1264284"/>
            <a:ext cx="524510" cy="1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98" name="Google Shape;298;p35"/>
          <p:cNvSpPr txBox="1"/>
          <p:nvPr/>
        </p:nvSpPr>
        <p:spPr>
          <a:xfrm>
            <a:off x="1074102" y="1388490"/>
            <a:ext cx="931544" cy="27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phone number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email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3422903" y="1253807"/>
            <a:ext cx="538480" cy="1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event name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7150"/>
            <a:ext cx="8763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1114107" y="673989"/>
            <a:ext cx="6318885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Quotes: </a:t>
            </a:r>
            <a:r>
              <a:rPr lang="en-US" sz="4800"/>
              <a:t>Honorariums</a:t>
            </a:r>
            <a:endParaRPr sz="4800"/>
          </a:p>
        </p:txBody>
      </p:sp>
      <p:sp>
        <p:nvSpPr>
          <p:cNvPr id="310" name="Google Shape;310;p37"/>
          <p:cNvSpPr txBox="1"/>
          <p:nvPr/>
        </p:nvSpPr>
        <p:spPr>
          <a:xfrm>
            <a:off x="1046797" y="1687131"/>
            <a:ext cx="6238240" cy="175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To get an honorarium quote....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7735" marR="0" lvl="0" indent="-34417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Email the person you are hoping to have speak (or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7735" marR="0" lvl="0" indent="0" algn="l" rtl="0">
              <a:lnSpc>
                <a:spcPct val="118611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their agent)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27735" marR="0" lvl="0" indent="-344170" algn="l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Work closely with your liaison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PDF or screenshot of emails and quotes in grant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submission.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 extrusionOk="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 extrusionOk="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 extrusionOk="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 extrusionOk="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 extrusionOk="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 extrusionOk="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 extrusionOk="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 extrusionOk="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 extrusionOk="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8"/>
          <p:cNvGrpSpPr/>
          <p:nvPr/>
        </p:nvGrpSpPr>
        <p:grpSpPr>
          <a:xfrm>
            <a:off x="714375" y="0"/>
            <a:ext cx="8235950" cy="5143498"/>
            <a:chOff x="714375" y="0"/>
            <a:chExt cx="8235950" cy="5143498"/>
          </a:xfrm>
        </p:grpSpPr>
        <p:sp>
          <p:nvSpPr>
            <p:cNvPr id="318" name="Google Shape;318;p38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 extrusionOk="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 extrusionOk="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 extrusionOk="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 extrusionOk="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 extrusionOk="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 extrusionOk="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 extrusionOk="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 extrusionOk="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 extrusionOk="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714375" y="0"/>
              <a:ext cx="2886075" cy="51434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 extrusionOk="0">
                  <a:moveTo>
                    <a:pt x="7143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714375" y="6667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 extrusionOk="0">
                  <a:moveTo>
                    <a:pt x="0" y="66675"/>
                  </a:moveTo>
                  <a:lnTo>
                    <a:pt x="714375" y="66675"/>
                  </a:lnTo>
                  <a:lnTo>
                    <a:pt x="714375" y="0"/>
                  </a:lnTo>
                  <a:lnTo>
                    <a:pt x="0" y="0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 extrusionOk="0">
                  <a:moveTo>
                    <a:pt x="20002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2000250" y="40005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 extrusionOk="0">
                  <a:moveTo>
                    <a:pt x="0" y="400050"/>
                  </a:moveTo>
                  <a:lnTo>
                    <a:pt x="2000250" y="40005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38"/>
          <p:cNvSpPr txBox="1"/>
          <p:nvPr/>
        </p:nvSpPr>
        <p:spPr>
          <a:xfrm>
            <a:off x="3952621" y="3423551"/>
            <a:ext cx="1496060" cy="5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Agent’s name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Agent’s contact information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38"/>
          <p:cNvGrpSpPr/>
          <p:nvPr/>
        </p:nvGrpSpPr>
        <p:grpSpPr>
          <a:xfrm>
            <a:off x="3752850" y="1200150"/>
            <a:ext cx="4781550" cy="3105150"/>
            <a:chOff x="3752850" y="1200150"/>
            <a:chExt cx="4781550" cy="3105150"/>
          </a:xfrm>
        </p:grpSpPr>
        <p:sp>
          <p:nvSpPr>
            <p:cNvPr id="326" name="Google Shape;326;p38"/>
            <p:cNvSpPr/>
            <p:nvPr/>
          </p:nvSpPr>
          <p:spPr>
            <a:xfrm>
              <a:off x="3752850" y="1200150"/>
              <a:ext cx="4781550" cy="31051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 extrusionOk="0">
                  <a:moveTo>
                    <a:pt x="723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723900" y="16192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 extrusionOk="0">
                  <a:moveTo>
                    <a:pt x="0" y="161925"/>
                  </a:moveTo>
                  <a:lnTo>
                    <a:pt x="723900" y="16192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 extrusionOk="0">
                  <a:moveTo>
                    <a:pt x="4667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466725" y="57150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 extrusionOk="0">
                  <a:moveTo>
                    <a:pt x="0" y="57150"/>
                  </a:moveTo>
                  <a:lnTo>
                    <a:pt x="466725" y="571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 extrusionOk="0">
                  <a:moveTo>
                    <a:pt x="22860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228600" y="1333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 extrusionOk="0">
                  <a:moveTo>
                    <a:pt x="0" y="133350"/>
                  </a:moveTo>
                  <a:lnTo>
                    <a:pt x="228600" y="13335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 extrusionOk="0">
                  <a:moveTo>
                    <a:pt x="7715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771525" y="95250"/>
                  </a:lnTo>
                  <a:lnTo>
                    <a:pt x="771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 extrusionOk="0">
                  <a:moveTo>
                    <a:pt x="0" y="95250"/>
                  </a:moveTo>
                  <a:lnTo>
                    <a:pt x="771525" y="95250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38"/>
          <p:cNvSpPr txBox="1"/>
          <p:nvPr/>
        </p:nvSpPr>
        <p:spPr>
          <a:xfrm>
            <a:off x="4120515" y="1573529"/>
            <a:ext cx="93535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Agent’s name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302260" lvl="0" indent="5079" algn="l" rtl="0">
              <a:lnSpc>
                <a:spcPct val="1454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email  Your name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8"/>
          <p:cNvSpPr txBox="1"/>
          <p:nvPr/>
        </p:nvSpPr>
        <p:spPr>
          <a:xfrm>
            <a:off x="5557901" y="2528951"/>
            <a:ext cx="771525" cy="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345" marR="0" lvl="0" indent="0" algn="l" rtl="0">
              <a:lnSpc>
                <a:spcPct val="78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VIP’s name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38"/>
          <p:cNvGrpSpPr/>
          <p:nvPr/>
        </p:nvGrpSpPr>
        <p:grpSpPr>
          <a:xfrm>
            <a:off x="3929126" y="2767076"/>
            <a:ext cx="276225" cy="123825"/>
            <a:chOff x="3929126" y="2767076"/>
            <a:chExt cx="276225" cy="123825"/>
          </a:xfrm>
        </p:grpSpPr>
        <p:sp>
          <p:nvSpPr>
            <p:cNvPr id="338" name="Google Shape;338;p38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 extrusionOk="0">
                  <a:moveTo>
                    <a:pt x="276225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276225" y="1238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 extrusionOk="0">
                  <a:moveTo>
                    <a:pt x="0" y="123825"/>
                  </a:moveTo>
                  <a:lnTo>
                    <a:pt x="276225" y="123825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38"/>
          <p:cNvSpPr txBox="1"/>
          <p:nvPr/>
        </p:nvSpPr>
        <p:spPr>
          <a:xfrm>
            <a:off x="3929126" y="2767076"/>
            <a:ext cx="276225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69" marR="0" lvl="0" indent="0" algn="l" rtl="0">
              <a:lnSpc>
                <a:spcPct val="102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VIP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/>
        </p:nvSpPr>
        <p:spPr>
          <a:xfrm>
            <a:off x="1116330" y="2035238"/>
            <a:ext cx="6386830" cy="289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To get a hotel quote: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Go to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wisconsin.edu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/travel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18333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lodging max and </a:t>
            </a:r>
            <a:r>
              <a:rPr lang="en-US" sz="18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meal </a:t>
            </a: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per diem</a:t>
            </a:r>
            <a:r>
              <a:rPr lang="en-US" sz="1800" b="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calculator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Enter your desired location and dates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a screenshot</a:t>
            </a:r>
          </a:p>
          <a:p>
            <a:pPr marL="813435" marR="0" lvl="1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</a:t>
            </a:r>
            <a:r>
              <a:rPr lang="en-US" sz="18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CONCUR</a:t>
            </a:r>
            <a:endParaRPr sz="1800" b="0" i="0" u="none" strike="noStrike" cap="none" dirty="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13435" marR="0" lvl="1" indent="-3435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site is down, we need a screenshot showing the site is down, the committee will calculate a price for you.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18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39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601662" y="776605"/>
            <a:ext cx="44196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Quotes: </a:t>
            </a:r>
            <a:r>
              <a:rPr lang="en-US" sz="4800"/>
              <a:t>Hotels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1142376" y="1952000"/>
            <a:ext cx="18741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300" rIns="0" bIns="0" anchor="t" anchorCtr="0">
            <a:spAutoFit/>
          </a:bodyPr>
          <a:lstStyle/>
          <a:p>
            <a:pPr marL="12700" marR="5080" lvl="0" indent="257175" algn="l" rtl="0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</a:rPr>
              <a:t>Student  Association</a:t>
            </a:r>
            <a:endParaRPr sz="2400"/>
          </a:p>
        </p:txBody>
      </p:sp>
      <p:sp>
        <p:nvSpPr>
          <p:cNvPr id="72" name="Google Shape;72;p4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3016500" y="961450"/>
            <a:ext cx="11943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65" marR="5080" lvl="0" indent="5080" algn="ctr" rtl="0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Student  Appropriatio</a:t>
            </a:r>
            <a:r>
              <a:rPr lang="en-US" sz="1200" b="1">
                <a:solidFill>
                  <a:srgbClr val="666666"/>
                </a:solidFill>
              </a:rPr>
              <a:t>n</a:t>
            </a:r>
            <a:r>
              <a:rPr lang="en-US" sz="12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  Committee  (SAC)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5822950" y="2564066"/>
            <a:ext cx="2197100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12700" marR="5080" lvl="0" indent="391160" algn="l" rtl="0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Student  Involvement</a:t>
            </a:r>
            <a:endParaRPr sz="2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>
            <a:spLocks noGrp="1"/>
          </p:cNvSpPr>
          <p:nvPr>
            <p:ph type="sldNum" idx="12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354" name="Google Shape;35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154"/>
            <a:ext cx="9144000" cy="381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1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1785025" y="1210625"/>
            <a:ext cx="5154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Deadlines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p41"/>
          <p:cNvSpPr txBox="1"/>
          <p:nvPr/>
        </p:nvSpPr>
        <p:spPr>
          <a:xfrm>
            <a:off x="814069" y="2126297"/>
            <a:ext cx="7096200" cy="2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**All Marketing, Event Services, and Catering Quote REQUESTS are due March 6</a:t>
            </a:r>
            <a:r>
              <a:rPr lang="en-US" sz="1800" b="1" baseline="300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at noon.**</a:t>
            </a: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ctr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**OVERALL GRANT DEADLINE IS Friday, March 20</a:t>
            </a:r>
            <a:r>
              <a:rPr lang="en-US" sz="1800" b="1" baseline="300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at noon**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31165" marR="0" lvl="0" indent="0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 late submissions accepted.</a:t>
            </a:r>
            <a:endParaRPr dirty="0"/>
          </a:p>
          <a:p>
            <a:pPr marL="0" marR="0" lvl="0" indent="0" algn="l" rtl="0">
              <a:spcBef>
                <a:spcPts val="545"/>
              </a:spcBef>
              <a:spcAft>
                <a:spcPts val="0"/>
              </a:spcAft>
              <a:buNone/>
            </a:pPr>
            <a:endParaRPr sz="1800" i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165" marR="0" lvl="0" indent="0" algn="ctr" rtl="0">
              <a:spcBef>
                <a:spcPts val="54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**HEARINGS WILL BEGIN THE WEEK OF MARCH 30</a:t>
            </a:r>
            <a:r>
              <a:rPr lang="en-US" sz="1800" b="1" baseline="300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</a:t>
            </a:r>
            <a:endParaRPr sz="1800" b="1" baseline="30000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2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p42"/>
          <p:cNvSpPr txBox="1">
            <a:spLocks noGrp="1"/>
          </p:cNvSpPr>
          <p:nvPr>
            <p:ph type="title"/>
          </p:nvPr>
        </p:nvSpPr>
        <p:spPr>
          <a:xfrm>
            <a:off x="2820035" y="523240"/>
            <a:ext cx="3505835" cy="4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Information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42"/>
          <p:cNvSpPr txBox="1"/>
          <p:nvPr/>
        </p:nvSpPr>
        <p:spPr>
          <a:xfrm>
            <a:off x="1272794" y="1752282"/>
            <a:ext cx="6478270" cy="276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1209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Appropriations Committee</a:t>
            </a:r>
            <a:r>
              <a:rPr lang="en-US" sz="18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1800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u="sng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sac-questions@uwm.edu</a:t>
            </a:r>
            <a:endParaRPr sz="1800" u="sng" dirty="0">
              <a:solidFill>
                <a:srgbClr val="1154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1209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Involvement</a:t>
            </a:r>
            <a:r>
              <a:rPr lang="en-US" sz="18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1800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u="sng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si-busoffice@uwm.edu</a:t>
            </a:r>
            <a:endParaRPr sz="1800" dirty="0">
              <a:solidFill>
                <a:srgbClr val="1154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1209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Union Marketing</a:t>
            </a:r>
            <a:r>
              <a:rPr lang="en-US" sz="18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1800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u="sng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markdesk@uwm.edu</a:t>
            </a:r>
            <a:endParaRPr dirty="0"/>
          </a:p>
          <a:p>
            <a:pPr marL="21209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Catering: </a:t>
            </a:r>
            <a:r>
              <a:rPr lang="en-US" sz="1800" u="sng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2020-catering@uwm.edu</a:t>
            </a:r>
            <a:r>
              <a:rPr lang="en-US" sz="1800" u="sng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800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1209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Event Services</a:t>
            </a:r>
            <a:r>
              <a:rPr lang="en-US" sz="18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1800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u="sng" dirty="0">
                <a:solidFill>
                  <a:srgbClr val="1154CC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reservat@uwm.edu </a:t>
            </a:r>
            <a:endParaRPr sz="1800" dirty="0">
              <a:solidFill>
                <a:srgbClr val="1154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1209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8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273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**General questions? Email </a:t>
            </a:r>
            <a:r>
              <a:rPr lang="en-US" sz="1800" b="1" u="sng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sac-questions@uwm.edu</a:t>
            </a:r>
            <a:r>
              <a:rPr lang="en-US" sz="1800" b="1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**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/>
          <p:nvPr/>
        </p:nvSpPr>
        <p:spPr>
          <a:xfrm>
            <a:off x="8778493" y="4763770"/>
            <a:ext cx="190500" cy="22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3"/>
          <p:cNvSpPr txBox="1">
            <a:spLocks noGrp="1"/>
          </p:cNvSpPr>
          <p:nvPr>
            <p:ph type="body" idx="1"/>
          </p:nvPr>
        </p:nvSpPr>
        <p:spPr>
          <a:xfrm>
            <a:off x="765492" y="1541081"/>
            <a:ext cx="4692650" cy="149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379" name="Google Shape;379;p43"/>
          <p:cNvSpPr txBox="1"/>
          <p:nvPr/>
        </p:nvSpPr>
        <p:spPr>
          <a:xfrm>
            <a:off x="765492" y="2822762"/>
            <a:ext cx="3213735" cy="139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17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Any questions?</a:t>
            </a:r>
            <a:endParaRPr sz="3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Email us at </a:t>
            </a:r>
            <a:r>
              <a:rPr lang="en-US" sz="1800" dirty="0" err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sac-questions@uwm.edu</a:t>
            </a:r>
            <a:r>
              <a:rPr lang="en-US" sz="1800" dirty="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8058150" y="323850"/>
            <a:ext cx="790575" cy="733425"/>
          </a:xfrm>
          <a:custGeom>
            <a:avLst/>
            <a:gdLst/>
            <a:ahLst/>
            <a:cxnLst/>
            <a:rect l="l" t="t" r="r" b="b"/>
            <a:pathLst>
              <a:path w="790575" h="733425" extrusionOk="0">
                <a:moveTo>
                  <a:pt x="415544" y="0"/>
                </a:moveTo>
                <a:lnTo>
                  <a:pt x="375030" y="0"/>
                </a:lnTo>
                <a:lnTo>
                  <a:pt x="354838" y="1270"/>
                </a:lnTo>
                <a:lnTo>
                  <a:pt x="315595" y="6096"/>
                </a:lnTo>
                <a:lnTo>
                  <a:pt x="277368" y="14604"/>
                </a:lnTo>
                <a:lnTo>
                  <a:pt x="223900" y="32765"/>
                </a:lnTo>
                <a:lnTo>
                  <a:pt x="207136" y="41275"/>
                </a:lnTo>
                <a:lnTo>
                  <a:pt x="190500" y="48513"/>
                </a:lnTo>
                <a:lnTo>
                  <a:pt x="144145" y="77724"/>
                </a:lnTo>
                <a:lnTo>
                  <a:pt x="102361" y="111760"/>
                </a:lnTo>
                <a:lnTo>
                  <a:pt x="57150" y="163957"/>
                </a:lnTo>
                <a:lnTo>
                  <a:pt x="30988" y="208914"/>
                </a:lnTo>
                <a:lnTo>
                  <a:pt x="11938" y="256286"/>
                </a:lnTo>
                <a:lnTo>
                  <a:pt x="0" y="324230"/>
                </a:lnTo>
                <a:lnTo>
                  <a:pt x="0" y="360679"/>
                </a:lnTo>
                <a:lnTo>
                  <a:pt x="14350" y="433450"/>
                </a:lnTo>
                <a:lnTo>
                  <a:pt x="35686" y="484504"/>
                </a:lnTo>
                <a:lnTo>
                  <a:pt x="65531" y="530605"/>
                </a:lnTo>
                <a:lnTo>
                  <a:pt x="76200" y="545211"/>
                </a:lnTo>
                <a:lnTo>
                  <a:pt x="102361" y="571880"/>
                </a:lnTo>
                <a:lnTo>
                  <a:pt x="116713" y="585215"/>
                </a:lnTo>
                <a:lnTo>
                  <a:pt x="130936" y="597408"/>
                </a:lnTo>
                <a:lnTo>
                  <a:pt x="121539" y="615696"/>
                </a:lnTo>
                <a:lnTo>
                  <a:pt x="98805" y="653288"/>
                </a:lnTo>
                <a:lnTo>
                  <a:pt x="66675" y="689737"/>
                </a:lnTo>
                <a:lnTo>
                  <a:pt x="25019" y="720089"/>
                </a:lnTo>
                <a:lnTo>
                  <a:pt x="13080" y="724915"/>
                </a:lnTo>
                <a:lnTo>
                  <a:pt x="0" y="731012"/>
                </a:lnTo>
                <a:lnTo>
                  <a:pt x="5969" y="731012"/>
                </a:lnTo>
                <a:lnTo>
                  <a:pt x="23875" y="733425"/>
                </a:lnTo>
                <a:lnTo>
                  <a:pt x="66675" y="733425"/>
                </a:lnTo>
                <a:lnTo>
                  <a:pt x="121539" y="724915"/>
                </a:lnTo>
                <a:lnTo>
                  <a:pt x="161925" y="711580"/>
                </a:lnTo>
                <a:lnTo>
                  <a:pt x="203580" y="689737"/>
                </a:lnTo>
                <a:lnTo>
                  <a:pt x="242950" y="658113"/>
                </a:lnTo>
                <a:lnTo>
                  <a:pt x="278638" y="670305"/>
                </a:lnTo>
                <a:lnTo>
                  <a:pt x="335788" y="681227"/>
                </a:lnTo>
                <a:lnTo>
                  <a:pt x="354838" y="683640"/>
                </a:lnTo>
                <a:lnTo>
                  <a:pt x="375030" y="684911"/>
                </a:lnTo>
                <a:lnTo>
                  <a:pt x="415544" y="684911"/>
                </a:lnTo>
                <a:lnTo>
                  <a:pt x="456056" y="681227"/>
                </a:lnTo>
                <a:lnTo>
                  <a:pt x="494156" y="673862"/>
                </a:lnTo>
                <a:lnTo>
                  <a:pt x="548894" y="658113"/>
                </a:lnTo>
                <a:lnTo>
                  <a:pt x="616711" y="626617"/>
                </a:lnTo>
                <a:lnTo>
                  <a:pt x="660780" y="596264"/>
                </a:lnTo>
                <a:lnTo>
                  <a:pt x="675004" y="584073"/>
                </a:lnTo>
                <a:lnTo>
                  <a:pt x="688213" y="573151"/>
                </a:lnTo>
                <a:lnTo>
                  <a:pt x="700024" y="559815"/>
                </a:lnTo>
                <a:lnTo>
                  <a:pt x="711961" y="547624"/>
                </a:lnTo>
                <a:lnTo>
                  <a:pt x="722629" y="534288"/>
                </a:lnTo>
                <a:lnTo>
                  <a:pt x="759586" y="475996"/>
                </a:lnTo>
                <a:lnTo>
                  <a:pt x="778636" y="427354"/>
                </a:lnTo>
                <a:lnTo>
                  <a:pt x="790575" y="359410"/>
                </a:lnTo>
                <a:lnTo>
                  <a:pt x="790575" y="324230"/>
                </a:lnTo>
                <a:lnTo>
                  <a:pt x="778636" y="256286"/>
                </a:lnTo>
                <a:lnTo>
                  <a:pt x="759586" y="208914"/>
                </a:lnTo>
                <a:lnTo>
                  <a:pt x="733425" y="163957"/>
                </a:lnTo>
                <a:lnTo>
                  <a:pt x="700024" y="123951"/>
                </a:lnTo>
                <a:lnTo>
                  <a:pt x="646429" y="77724"/>
                </a:lnTo>
                <a:lnTo>
                  <a:pt x="600075" y="48513"/>
                </a:lnTo>
                <a:lnTo>
                  <a:pt x="583438" y="41275"/>
                </a:lnTo>
                <a:lnTo>
                  <a:pt x="566674" y="32765"/>
                </a:lnTo>
                <a:lnTo>
                  <a:pt x="513206" y="14604"/>
                </a:lnTo>
                <a:lnTo>
                  <a:pt x="494156" y="9778"/>
                </a:lnTo>
                <a:lnTo>
                  <a:pt x="474979" y="6096"/>
                </a:lnTo>
                <a:lnTo>
                  <a:pt x="435736" y="1270"/>
                </a:lnTo>
                <a:lnTo>
                  <a:pt x="41554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381000" y="295020"/>
            <a:ext cx="8382000" cy="44770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65492" y="554355"/>
            <a:ext cx="4516961" cy="308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SAC funds  are regulated by state policy.</a:t>
            </a:r>
            <a:endParaRPr sz="5000"/>
          </a:p>
        </p:txBody>
      </p:sp>
      <p:sp>
        <p:nvSpPr>
          <p:cNvPr id="81" name="Google Shape;81;p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765492" y="3563683"/>
            <a:ext cx="4692650" cy="112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9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This means that there are rules and procedures that the committee (&amp;  RSOs!) have to follow throughout the grant  process.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5796915" cy="90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>
                <a:solidFill>
                  <a:srgbClr val="434343"/>
                </a:solidFill>
              </a:rPr>
              <a:t>Guiding </a:t>
            </a:r>
            <a:r>
              <a:rPr lang="en-US" sz="5750"/>
              <a:t>policies</a:t>
            </a:r>
            <a:endParaRPr sz="5750"/>
          </a:p>
        </p:txBody>
      </p:sp>
      <p:sp>
        <p:nvSpPr>
          <p:cNvPr id="88" name="Google Shape;88;p6"/>
          <p:cNvSpPr txBox="1"/>
          <p:nvPr/>
        </p:nvSpPr>
        <p:spPr>
          <a:xfrm>
            <a:off x="1029975" y="2189550"/>
            <a:ext cx="2145900" cy="2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151130" lvl="0" indent="0" algn="l" rtl="0">
              <a:lnSpc>
                <a:spcPct val="101299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Viewpoint Neutrality as  determined in Board of  Regents, University of  Wisconsin System v.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17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Southworth shapes what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can and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17857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cannot be considered in  financial decision making.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3478529" y="2189543"/>
            <a:ext cx="2106930" cy="188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State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UW System  Administrative Policy 820  defines what student  segregated fee funding  can and cannot be used  for within UW System  campuses.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888101" y="2189543"/>
            <a:ext cx="2142490" cy="188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UWM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 Bylaws and  precedence guide the  committee on how to  fairly allocate money and  ensures a consistent  process from semester to  semester.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8058150" y="295275"/>
            <a:ext cx="790575" cy="790575"/>
          </a:xfrm>
          <a:custGeom>
            <a:avLst/>
            <a:gdLst/>
            <a:ahLst/>
            <a:cxnLst/>
            <a:rect l="l" t="t" r="r" b="b"/>
            <a:pathLst>
              <a:path w="790575" h="790575" extrusionOk="0">
                <a:moveTo>
                  <a:pt x="678815" y="0"/>
                </a:moveTo>
                <a:lnTo>
                  <a:pt x="633222" y="18034"/>
                </a:lnTo>
                <a:lnTo>
                  <a:pt x="612775" y="58927"/>
                </a:lnTo>
                <a:lnTo>
                  <a:pt x="609092" y="69723"/>
                </a:lnTo>
                <a:lnTo>
                  <a:pt x="579120" y="111760"/>
                </a:lnTo>
                <a:lnTo>
                  <a:pt x="546607" y="127380"/>
                </a:lnTo>
                <a:lnTo>
                  <a:pt x="537082" y="127380"/>
                </a:lnTo>
                <a:lnTo>
                  <a:pt x="528701" y="124967"/>
                </a:lnTo>
                <a:lnTo>
                  <a:pt x="511809" y="112902"/>
                </a:lnTo>
                <a:lnTo>
                  <a:pt x="495046" y="93725"/>
                </a:lnTo>
                <a:lnTo>
                  <a:pt x="477011" y="69723"/>
                </a:lnTo>
                <a:lnTo>
                  <a:pt x="443356" y="28828"/>
                </a:lnTo>
                <a:lnTo>
                  <a:pt x="413257" y="3555"/>
                </a:lnTo>
                <a:lnTo>
                  <a:pt x="395350" y="0"/>
                </a:lnTo>
                <a:lnTo>
                  <a:pt x="390525" y="1142"/>
                </a:lnTo>
                <a:lnTo>
                  <a:pt x="383285" y="4825"/>
                </a:lnTo>
                <a:lnTo>
                  <a:pt x="360425" y="18034"/>
                </a:lnTo>
                <a:lnTo>
                  <a:pt x="347218" y="26415"/>
                </a:lnTo>
                <a:lnTo>
                  <a:pt x="332867" y="37211"/>
                </a:lnTo>
                <a:lnTo>
                  <a:pt x="317119" y="48005"/>
                </a:lnTo>
                <a:lnTo>
                  <a:pt x="289559" y="74422"/>
                </a:lnTo>
                <a:lnTo>
                  <a:pt x="264286" y="110489"/>
                </a:lnTo>
                <a:lnTo>
                  <a:pt x="261874" y="118999"/>
                </a:lnTo>
                <a:lnTo>
                  <a:pt x="259588" y="126111"/>
                </a:lnTo>
                <a:lnTo>
                  <a:pt x="258318" y="133350"/>
                </a:lnTo>
                <a:lnTo>
                  <a:pt x="258318" y="140588"/>
                </a:lnTo>
                <a:lnTo>
                  <a:pt x="276351" y="177800"/>
                </a:lnTo>
                <a:lnTo>
                  <a:pt x="326771" y="199389"/>
                </a:lnTo>
                <a:lnTo>
                  <a:pt x="337693" y="204215"/>
                </a:lnTo>
                <a:lnTo>
                  <a:pt x="370077" y="237871"/>
                </a:lnTo>
                <a:lnTo>
                  <a:pt x="374903" y="264287"/>
                </a:lnTo>
                <a:lnTo>
                  <a:pt x="373633" y="273938"/>
                </a:lnTo>
                <a:lnTo>
                  <a:pt x="372491" y="284734"/>
                </a:lnTo>
                <a:lnTo>
                  <a:pt x="354456" y="323214"/>
                </a:lnTo>
                <a:lnTo>
                  <a:pt x="323215" y="354457"/>
                </a:lnTo>
                <a:lnTo>
                  <a:pt x="314832" y="359283"/>
                </a:lnTo>
                <a:lnTo>
                  <a:pt x="305180" y="365251"/>
                </a:lnTo>
                <a:lnTo>
                  <a:pt x="295528" y="368808"/>
                </a:lnTo>
                <a:lnTo>
                  <a:pt x="284733" y="372490"/>
                </a:lnTo>
                <a:lnTo>
                  <a:pt x="273939" y="373634"/>
                </a:lnTo>
                <a:lnTo>
                  <a:pt x="264286" y="374903"/>
                </a:lnTo>
                <a:lnTo>
                  <a:pt x="227075" y="365251"/>
                </a:lnTo>
                <a:lnTo>
                  <a:pt x="195833" y="314833"/>
                </a:lnTo>
                <a:lnTo>
                  <a:pt x="193421" y="305180"/>
                </a:lnTo>
                <a:lnTo>
                  <a:pt x="189865" y="295528"/>
                </a:lnTo>
                <a:lnTo>
                  <a:pt x="163449" y="265557"/>
                </a:lnTo>
                <a:lnTo>
                  <a:pt x="140589" y="258317"/>
                </a:lnTo>
                <a:lnTo>
                  <a:pt x="133350" y="258317"/>
                </a:lnTo>
                <a:lnTo>
                  <a:pt x="126110" y="259461"/>
                </a:lnTo>
                <a:lnTo>
                  <a:pt x="118999" y="261874"/>
                </a:lnTo>
                <a:lnTo>
                  <a:pt x="110617" y="264287"/>
                </a:lnTo>
                <a:lnTo>
                  <a:pt x="74549" y="289560"/>
                </a:lnTo>
                <a:lnTo>
                  <a:pt x="48132" y="317246"/>
                </a:lnTo>
                <a:lnTo>
                  <a:pt x="37338" y="332739"/>
                </a:lnTo>
                <a:lnTo>
                  <a:pt x="26416" y="347217"/>
                </a:lnTo>
                <a:lnTo>
                  <a:pt x="18033" y="360425"/>
                </a:lnTo>
                <a:lnTo>
                  <a:pt x="4825" y="383286"/>
                </a:lnTo>
                <a:lnTo>
                  <a:pt x="1270" y="390525"/>
                </a:lnTo>
                <a:lnTo>
                  <a:pt x="0" y="395224"/>
                </a:lnTo>
                <a:lnTo>
                  <a:pt x="1270" y="404875"/>
                </a:lnTo>
                <a:lnTo>
                  <a:pt x="28828" y="443357"/>
                </a:lnTo>
                <a:lnTo>
                  <a:pt x="69723" y="477012"/>
                </a:lnTo>
                <a:lnTo>
                  <a:pt x="93725" y="494919"/>
                </a:lnTo>
                <a:lnTo>
                  <a:pt x="113029" y="511810"/>
                </a:lnTo>
                <a:lnTo>
                  <a:pt x="124968" y="528574"/>
                </a:lnTo>
                <a:lnTo>
                  <a:pt x="127380" y="537083"/>
                </a:lnTo>
                <a:lnTo>
                  <a:pt x="127380" y="546735"/>
                </a:lnTo>
                <a:lnTo>
                  <a:pt x="90170" y="600710"/>
                </a:lnTo>
                <a:lnTo>
                  <a:pt x="49275" y="613917"/>
                </a:lnTo>
                <a:lnTo>
                  <a:pt x="38480" y="618744"/>
                </a:lnTo>
                <a:lnTo>
                  <a:pt x="4825" y="653541"/>
                </a:lnTo>
                <a:lnTo>
                  <a:pt x="0" y="678814"/>
                </a:lnTo>
                <a:lnTo>
                  <a:pt x="2413" y="700404"/>
                </a:lnTo>
                <a:lnTo>
                  <a:pt x="21590" y="738886"/>
                </a:lnTo>
                <a:lnTo>
                  <a:pt x="51689" y="768985"/>
                </a:lnTo>
                <a:lnTo>
                  <a:pt x="91313" y="788162"/>
                </a:lnTo>
                <a:lnTo>
                  <a:pt x="111759" y="790575"/>
                </a:lnTo>
                <a:lnTo>
                  <a:pt x="124968" y="789304"/>
                </a:lnTo>
                <a:lnTo>
                  <a:pt x="165861" y="762888"/>
                </a:lnTo>
                <a:lnTo>
                  <a:pt x="177800" y="731647"/>
                </a:lnTo>
                <a:lnTo>
                  <a:pt x="181482" y="720851"/>
                </a:lnTo>
                <a:lnTo>
                  <a:pt x="211454" y="680085"/>
                </a:lnTo>
                <a:lnTo>
                  <a:pt x="243967" y="663194"/>
                </a:lnTo>
                <a:lnTo>
                  <a:pt x="253492" y="663194"/>
                </a:lnTo>
                <a:lnTo>
                  <a:pt x="261874" y="665607"/>
                </a:lnTo>
                <a:lnTo>
                  <a:pt x="278765" y="677672"/>
                </a:lnTo>
                <a:lnTo>
                  <a:pt x="295528" y="696849"/>
                </a:lnTo>
                <a:lnTo>
                  <a:pt x="313563" y="720851"/>
                </a:lnTo>
                <a:lnTo>
                  <a:pt x="347218" y="761746"/>
                </a:lnTo>
                <a:lnTo>
                  <a:pt x="377317" y="786891"/>
                </a:lnTo>
                <a:lnTo>
                  <a:pt x="395350" y="790575"/>
                </a:lnTo>
                <a:lnTo>
                  <a:pt x="400050" y="789304"/>
                </a:lnTo>
                <a:lnTo>
                  <a:pt x="407289" y="785749"/>
                </a:lnTo>
                <a:lnTo>
                  <a:pt x="430149" y="772540"/>
                </a:lnTo>
                <a:lnTo>
                  <a:pt x="443356" y="764159"/>
                </a:lnTo>
                <a:lnTo>
                  <a:pt x="457707" y="753237"/>
                </a:lnTo>
                <a:lnTo>
                  <a:pt x="473328" y="742569"/>
                </a:lnTo>
                <a:lnTo>
                  <a:pt x="501015" y="716026"/>
                </a:lnTo>
                <a:lnTo>
                  <a:pt x="526288" y="680085"/>
                </a:lnTo>
                <a:lnTo>
                  <a:pt x="528701" y="671576"/>
                </a:lnTo>
                <a:lnTo>
                  <a:pt x="531114" y="664337"/>
                </a:lnTo>
                <a:lnTo>
                  <a:pt x="532256" y="657225"/>
                </a:lnTo>
                <a:lnTo>
                  <a:pt x="532256" y="649986"/>
                </a:lnTo>
                <a:lnTo>
                  <a:pt x="514223" y="612775"/>
                </a:lnTo>
                <a:lnTo>
                  <a:pt x="474599" y="593471"/>
                </a:lnTo>
                <a:lnTo>
                  <a:pt x="463803" y="591058"/>
                </a:lnTo>
                <a:lnTo>
                  <a:pt x="452881" y="586359"/>
                </a:lnTo>
                <a:lnTo>
                  <a:pt x="420497" y="552703"/>
                </a:lnTo>
                <a:lnTo>
                  <a:pt x="415671" y="526161"/>
                </a:lnTo>
                <a:lnTo>
                  <a:pt x="416941" y="516636"/>
                </a:lnTo>
                <a:lnTo>
                  <a:pt x="418083" y="505840"/>
                </a:lnTo>
                <a:lnTo>
                  <a:pt x="436118" y="467360"/>
                </a:lnTo>
                <a:lnTo>
                  <a:pt x="475742" y="431291"/>
                </a:lnTo>
                <a:lnTo>
                  <a:pt x="516635" y="416940"/>
                </a:lnTo>
                <a:lnTo>
                  <a:pt x="526288" y="415671"/>
                </a:lnTo>
                <a:lnTo>
                  <a:pt x="563499" y="425323"/>
                </a:lnTo>
                <a:lnTo>
                  <a:pt x="594741" y="475741"/>
                </a:lnTo>
                <a:lnTo>
                  <a:pt x="597153" y="485394"/>
                </a:lnTo>
                <a:lnTo>
                  <a:pt x="600709" y="494919"/>
                </a:lnTo>
                <a:lnTo>
                  <a:pt x="627126" y="525017"/>
                </a:lnTo>
                <a:lnTo>
                  <a:pt x="649985" y="532257"/>
                </a:lnTo>
                <a:lnTo>
                  <a:pt x="657225" y="532257"/>
                </a:lnTo>
                <a:lnTo>
                  <a:pt x="664464" y="530987"/>
                </a:lnTo>
                <a:lnTo>
                  <a:pt x="671576" y="528574"/>
                </a:lnTo>
                <a:lnTo>
                  <a:pt x="679957" y="526161"/>
                </a:lnTo>
                <a:lnTo>
                  <a:pt x="716026" y="501014"/>
                </a:lnTo>
                <a:lnTo>
                  <a:pt x="742442" y="473328"/>
                </a:lnTo>
                <a:lnTo>
                  <a:pt x="753236" y="457708"/>
                </a:lnTo>
                <a:lnTo>
                  <a:pt x="764158" y="443357"/>
                </a:lnTo>
                <a:lnTo>
                  <a:pt x="772541" y="430149"/>
                </a:lnTo>
                <a:lnTo>
                  <a:pt x="785749" y="407288"/>
                </a:lnTo>
                <a:lnTo>
                  <a:pt x="789304" y="400050"/>
                </a:lnTo>
                <a:lnTo>
                  <a:pt x="790575" y="395224"/>
                </a:lnTo>
                <a:lnTo>
                  <a:pt x="789304" y="385699"/>
                </a:lnTo>
                <a:lnTo>
                  <a:pt x="761746" y="347217"/>
                </a:lnTo>
                <a:lnTo>
                  <a:pt x="720851" y="313563"/>
                </a:lnTo>
                <a:lnTo>
                  <a:pt x="696849" y="295528"/>
                </a:lnTo>
                <a:lnTo>
                  <a:pt x="677545" y="278764"/>
                </a:lnTo>
                <a:lnTo>
                  <a:pt x="665606" y="261874"/>
                </a:lnTo>
                <a:lnTo>
                  <a:pt x="663194" y="253491"/>
                </a:lnTo>
                <a:lnTo>
                  <a:pt x="663194" y="243839"/>
                </a:lnTo>
                <a:lnTo>
                  <a:pt x="700404" y="189864"/>
                </a:lnTo>
                <a:lnTo>
                  <a:pt x="741299" y="176657"/>
                </a:lnTo>
                <a:lnTo>
                  <a:pt x="752094" y="171830"/>
                </a:lnTo>
                <a:lnTo>
                  <a:pt x="785749" y="136905"/>
                </a:lnTo>
                <a:lnTo>
                  <a:pt x="790575" y="111760"/>
                </a:lnTo>
                <a:lnTo>
                  <a:pt x="788161" y="90170"/>
                </a:lnTo>
                <a:lnTo>
                  <a:pt x="768984" y="51688"/>
                </a:lnTo>
                <a:lnTo>
                  <a:pt x="738885" y="21589"/>
                </a:lnTo>
                <a:lnTo>
                  <a:pt x="699261" y="2412"/>
                </a:lnTo>
                <a:lnTo>
                  <a:pt x="689609" y="1142"/>
                </a:lnTo>
                <a:lnTo>
                  <a:pt x="67881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 extrusionOk="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765492" y="2635994"/>
            <a:ext cx="3143250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Grants 101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7974583" y="0"/>
            <a:ext cx="658495" cy="149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001712" y="953071"/>
            <a:ext cx="3153410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</a:rPr>
              <a:t>General </a:t>
            </a:r>
            <a:r>
              <a:rPr lang="en-US" sz="3600"/>
              <a:t>Rules</a:t>
            </a:r>
            <a:endParaRPr sz="3600"/>
          </a:p>
        </p:txBody>
      </p:sp>
      <p:sp>
        <p:nvSpPr>
          <p:cNvPr id="106" name="Google Shape;106;p8"/>
          <p:cNvSpPr txBox="1"/>
          <p:nvPr/>
        </p:nvSpPr>
        <p:spPr>
          <a:xfrm>
            <a:off x="1001712" y="1681939"/>
            <a:ext cx="2092960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Registration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Your RSO must be registered  through student involvement.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3456051" y="1681939"/>
            <a:ext cx="2082800" cy="9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At least one OFFICER of your  RSO must attend grant  training &amp; sign in.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5910326" y="1681939"/>
            <a:ext cx="2087245" cy="13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# of Requests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submit a request for  each type of grant – event,  travel, and operations – up to  the cap for as many things as  you'd like.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1066799" y="3013534"/>
            <a:ext cx="1962785" cy="77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Mission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All requests must align with  the mission of your RSO.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3450337" y="3013534"/>
            <a:ext cx="2088514" cy="96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Disclaimer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SAC Funding cannot be used  for academic, personal,  political, or commercial gain.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1" name="Google Shape;111;p8"/>
          <p:cNvGrpSpPr/>
          <p:nvPr/>
        </p:nvGrpSpPr>
        <p:grpSpPr>
          <a:xfrm>
            <a:off x="8058150" y="304800"/>
            <a:ext cx="790575" cy="771525"/>
            <a:chOff x="8058150" y="304800"/>
            <a:chExt cx="790575" cy="771525"/>
          </a:xfrm>
        </p:grpSpPr>
        <p:sp>
          <p:nvSpPr>
            <p:cNvPr id="112" name="Google Shape;112;p8"/>
            <p:cNvSpPr/>
            <p:nvPr/>
          </p:nvSpPr>
          <p:spPr>
            <a:xfrm>
              <a:off x="8543925" y="304800"/>
              <a:ext cx="238125" cy="266700"/>
            </a:xfrm>
            <a:custGeom>
              <a:avLst/>
              <a:gdLst/>
              <a:ahLst/>
              <a:cxnLst/>
              <a:rect l="l" t="t" r="r" b="b"/>
              <a:pathLst>
                <a:path w="238125" h="266700" extrusionOk="0">
                  <a:moveTo>
                    <a:pt x="171323" y="0"/>
                  </a:moveTo>
                  <a:lnTo>
                    <a:pt x="134366" y="11937"/>
                  </a:lnTo>
                  <a:lnTo>
                    <a:pt x="108203" y="47498"/>
                  </a:lnTo>
                  <a:lnTo>
                    <a:pt x="105536" y="67563"/>
                  </a:lnTo>
                  <a:lnTo>
                    <a:pt x="106425" y="77597"/>
                  </a:lnTo>
                  <a:lnTo>
                    <a:pt x="109093" y="87629"/>
                  </a:lnTo>
                  <a:lnTo>
                    <a:pt x="112775" y="96774"/>
                  </a:lnTo>
                  <a:lnTo>
                    <a:pt x="117221" y="105028"/>
                  </a:lnTo>
                  <a:lnTo>
                    <a:pt x="0" y="244728"/>
                  </a:lnTo>
                  <a:lnTo>
                    <a:pt x="13589" y="254762"/>
                  </a:lnTo>
                  <a:lnTo>
                    <a:pt x="26161" y="266700"/>
                  </a:lnTo>
                  <a:lnTo>
                    <a:pt x="143382" y="127888"/>
                  </a:lnTo>
                  <a:lnTo>
                    <a:pt x="149732" y="130683"/>
                  </a:lnTo>
                  <a:lnTo>
                    <a:pt x="156972" y="132461"/>
                  </a:lnTo>
                  <a:lnTo>
                    <a:pt x="171323" y="134238"/>
                  </a:lnTo>
                  <a:lnTo>
                    <a:pt x="191134" y="131572"/>
                  </a:lnTo>
                  <a:lnTo>
                    <a:pt x="222757" y="109600"/>
                  </a:lnTo>
                  <a:lnTo>
                    <a:pt x="238125" y="67563"/>
                  </a:lnTo>
                  <a:lnTo>
                    <a:pt x="236220" y="53848"/>
                  </a:lnTo>
                  <a:lnTo>
                    <a:pt x="213741" y="15494"/>
                  </a:lnTo>
                  <a:lnTo>
                    <a:pt x="184911" y="1777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8191500" y="342900"/>
              <a:ext cx="180975" cy="2190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058150" y="723900"/>
              <a:ext cx="266700" cy="161925"/>
            </a:xfrm>
            <a:custGeom>
              <a:avLst/>
              <a:gdLst/>
              <a:ahLst/>
              <a:cxnLst/>
              <a:rect l="l" t="t" r="r" b="b"/>
              <a:pathLst>
                <a:path w="266700" h="161925" extrusionOk="0">
                  <a:moveTo>
                    <a:pt x="253110" y="0"/>
                  </a:moveTo>
                  <a:lnTo>
                    <a:pt x="119379" y="55245"/>
                  </a:lnTo>
                  <a:lnTo>
                    <a:pt x="105791" y="41655"/>
                  </a:lnTo>
                  <a:lnTo>
                    <a:pt x="99441" y="37973"/>
                  </a:lnTo>
                  <a:lnTo>
                    <a:pt x="93979" y="35305"/>
                  </a:lnTo>
                  <a:lnTo>
                    <a:pt x="87629" y="32638"/>
                  </a:lnTo>
                  <a:lnTo>
                    <a:pt x="81406" y="30734"/>
                  </a:lnTo>
                  <a:lnTo>
                    <a:pt x="68706" y="28955"/>
                  </a:lnTo>
                  <a:lnTo>
                    <a:pt x="62356" y="29845"/>
                  </a:lnTo>
                  <a:lnTo>
                    <a:pt x="56006" y="29845"/>
                  </a:lnTo>
                  <a:lnTo>
                    <a:pt x="21717" y="47116"/>
                  </a:lnTo>
                  <a:lnTo>
                    <a:pt x="1777" y="80517"/>
                  </a:lnTo>
                  <a:lnTo>
                    <a:pt x="0" y="93217"/>
                  </a:lnTo>
                  <a:lnTo>
                    <a:pt x="0" y="99440"/>
                  </a:lnTo>
                  <a:lnTo>
                    <a:pt x="889" y="105790"/>
                  </a:lnTo>
                  <a:lnTo>
                    <a:pt x="4572" y="118490"/>
                  </a:lnTo>
                  <a:lnTo>
                    <a:pt x="7239" y="123951"/>
                  </a:lnTo>
                  <a:lnTo>
                    <a:pt x="9905" y="130301"/>
                  </a:lnTo>
                  <a:lnTo>
                    <a:pt x="13589" y="134747"/>
                  </a:lnTo>
                  <a:lnTo>
                    <a:pt x="17145" y="140208"/>
                  </a:lnTo>
                  <a:lnTo>
                    <a:pt x="22605" y="144652"/>
                  </a:lnTo>
                  <a:lnTo>
                    <a:pt x="64134" y="161925"/>
                  </a:lnTo>
                  <a:lnTo>
                    <a:pt x="70484" y="161925"/>
                  </a:lnTo>
                  <a:lnTo>
                    <a:pt x="111251" y="144652"/>
                  </a:lnTo>
                  <a:lnTo>
                    <a:pt x="131064" y="108585"/>
                  </a:lnTo>
                  <a:lnTo>
                    <a:pt x="132842" y="97662"/>
                  </a:lnTo>
                  <a:lnTo>
                    <a:pt x="131952" y="86867"/>
                  </a:lnTo>
                  <a:lnTo>
                    <a:pt x="266700" y="31750"/>
                  </a:lnTo>
                  <a:lnTo>
                    <a:pt x="258572" y="16255"/>
                  </a:lnTo>
                  <a:lnTo>
                    <a:pt x="25311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382000" y="838200"/>
              <a:ext cx="133350" cy="2381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8610600" y="657225"/>
              <a:ext cx="238125" cy="1333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8315325" y="542925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 extrusionOk="0">
                  <a:moveTo>
                    <a:pt x="142875" y="0"/>
                  </a:moveTo>
                  <a:lnTo>
                    <a:pt x="100456" y="6223"/>
                  </a:lnTo>
                  <a:lnTo>
                    <a:pt x="62738" y="24002"/>
                  </a:lnTo>
                  <a:lnTo>
                    <a:pt x="33147" y="50673"/>
                  </a:lnTo>
                  <a:lnTo>
                    <a:pt x="11049" y="84327"/>
                  </a:lnTo>
                  <a:lnTo>
                    <a:pt x="889" y="124333"/>
                  </a:lnTo>
                  <a:lnTo>
                    <a:pt x="0" y="137667"/>
                  </a:lnTo>
                  <a:lnTo>
                    <a:pt x="889" y="151891"/>
                  </a:lnTo>
                  <a:lnTo>
                    <a:pt x="11049" y="191897"/>
                  </a:lnTo>
                  <a:lnTo>
                    <a:pt x="33147" y="225551"/>
                  </a:lnTo>
                  <a:lnTo>
                    <a:pt x="62738" y="252222"/>
                  </a:lnTo>
                  <a:lnTo>
                    <a:pt x="100456" y="270001"/>
                  </a:lnTo>
                  <a:lnTo>
                    <a:pt x="142875" y="276225"/>
                  </a:lnTo>
                  <a:lnTo>
                    <a:pt x="157606" y="275336"/>
                  </a:lnTo>
                  <a:lnTo>
                    <a:pt x="199008" y="264667"/>
                  </a:lnTo>
                  <a:lnTo>
                    <a:pt x="234060" y="244221"/>
                  </a:lnTo>
                  <a:lnTo>
                    <a:pt x="261747" y="214884"/>
                  </a:lnTo>
                  <a:lnTo>
                    <a:pt x="280161" y="179450"/>
                  </a:lnTo>
                  <a:lnTo>
                    <a:pt x="285750" y="151891"/>
                  </a:lnTo>
                  <a:lnTo>
                    <a:pt x="285750" y="124333"/>
                  </a:lnTo>
                  <a:lnTo>
                    <a:pt x="269113" y="72009"/>
                  </a:lnTo>
                  <a:lnTo>
                    <a:pt x="244221" y="40894"/>
                  </a:lnTo>
                  <a:lnTo>
                    <a:pt x="211074" y="16890"/>
                  </a:lnTo>
                  <a:lnTo>
                    <a:pt x="172339" y="2666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8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5841796" y="3130959"/>
            <a:ext cx="214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Disclaimer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Fall allocation is between July 1</a:t>
            </a:r>
            <a:r>
              <a:rPr lang="en-US" sz="1200" baseline="30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and December 31</a:t>
            </a:r>
            <a:r>
              <a:rPr lang="en-US" sz="1200" baseline="30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Spring allocation is between January 1</a:t>
            </a:r>
            <a:r>
              <a:rPr lang="en-US" sz="1200" baseline="30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and June 30</a:t>
            </a:r>
            <a:r>
              <a:rPr lang="en-US" sz="1200" baseline="300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1001712" y="845121"/>
            <a:ext cx="3495675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34343"/>
                </a:solidFill>
              </a:rPr>
              <a:t>Types of Grants</a:t>
            </a:r>
            <a:endParaRPr sz="3600"/>
          </a:p>
        </p:txBody>
      </p:sp>
      <p:sp>
        <p:nvSpPr>
          <p:cNvPr id="125" name="Google Shape;125;p9"/>
          <p:cNvSpPr txBox="1"/>
          <p:nvPr/>
        </p:nvSpPr>
        <p:spPr>
          <a:xfrm>
            <a:off x="1001712" y="1537017"/>
            <a:ext cx="66174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12700" marR="5080" lvl="0" indent="0" algn="l" rtl="0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RSO's can request the following number for each type of grant per semester. There  are four types of grants that RSO's can request from SAC...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81635" algn="l" rtl="0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>
                <a:srgbClr val="FFB600"/>
              </a:buClr>
              <a:buSzPts val="24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Event (3 per semester)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81635" algn="l" rtl="0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FFB600"/>
              </a:buClr>
              <a:buSzPts val="24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Operations (1 per semester)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81635" algn="l" rtl="0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>
                <a:srgbClr val="FFB600"/>
              </a:buClr>
              <a:buSzPts val="24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Travel (1 per semester)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69900" marR="0" lvl="0" indent="-381635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FFB600"/>
              </a:buClr>
              <a:buSzPts val="2400"/>
              <a:buFont typeface="Arial"/>
              <a:buChar char="●"/>
            </a:pPr>
            <a:r>
              <a:rPr lang="en-US" sz="18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Kick Start ( 1 per semester for new &amp; re-organizing groups only)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8020050" y="295274"/>
            <a:ext cx="866775" cy="790575"/>
          </a:xfrm>
          <a:custGeom>
            <a:avLst/>
            <a:gdLst/>
            <a:ahLst/>
            <a:cxnLst/>
            <a:rect l="l" t="t" r="r" b="b"/>
            <a:pathLst>
              <a:path w="866775" h="790575" extrusionOk="0">
                <a:moveTo>
                  <a:pt x="200025" y="295275"/>
                </a:moveTo>
                <a:lnTo>
                  <a:pt x="159004" y="295275"/>
                </a:lnTo>
                <a:lnTo>
                  <a:pt x="159004" y="383921"/>
                </a:lnTo>
                <a:lnTo>
                  <a:pt x="157734" y="391541"/>
                </a:lnTo>
                <a:lnTo>
                  <a:pt x="122936" y="420751"/>
                </a:lnTo>
                <a:lnTo>
                  <a:pt x="109347" y="418211"/>
                </a:lnTo>
                <a:lnTo>
                  <a:pt x="86995" y="383921"/>
                </a:lnTo>
                <a:lnTo>
                  <a:pt x="88265" y="376428"/>
                </a:lnTo>
                <a:lnTo>
                  <a:pt x="115570" y="348488"/>
                </a:lnTo>
                <a:lnTo>
                  <a:pt x="122936" y="347218"/>
                </a:lnTo>
                <a:lnTo>
                  <a:pt x="130429" y="348488"/>
                </a:lnTo>
                <a:lnTo>
                  <a:pt x="157734" y="376428"/>
                </a:lnTo>
                <a:lnTo>
                  <a:pt x="159004" y="383921"/>
                </a:lnTo>
                <a:lnTo>
                  <a:pt x="159004" y="295275"/>
                </a:lnTo>
                <a:lnTo>
                  <a:pt x="0" y="295275"/>
                </a:lnTo>
                <a:lnTo>
                  <a:pt x="0" y="752475"/>
                </a:lnTo>
                <a:lnTo>
                  <a:pt x="200025" y="752475"/>
                </a:lnTo>
                <a:lnTo>
                  <a:pt x="200025" y="420751"/>
                </a:lnTo>
                <a:lnTo>
                  <a:pt x="200025" y="347218"/>
                </a:lnTo>
                <a:lnTo>
                  <a:pt x="200025" y="295275"/>
                </a:lnTo>
                <a:close/>
              </a:path>
              <a:path w="866775" h="790575" extrusionOk="0">
                <a:moveTo>
                  <a:pt x="866775" y="372999"/>
                </a:moveTo>
                <a:lnTo>
                  <a:pt x="838835" y="334391"/>
                </a:lnTo>
                <a:lnTo>
                  <a:pt x="794385" y="319532"/>
                </a:lnTo>
                <a:lnTo>
                  <a:pt x="742442" y="312039"/>
                </a:lnTo>
                <a:lnTo>
                  <a:pt x="687832" y="307086"/>
                </a:lnTo>
                <a:lnTo>
                  <a:pt x="557149" y="299593"/>
                </a:lnTo>
                <a:lnTo>
                  <a:pt x="566039" y="284734"/>
                </a:lnTo>
                <a:lnTo>
                  <a:pt x="581279" y="248666"/>
                </a:lnTo>
                <a:lnTo>
                  <a:pt x="591439" y="208915"/>
                </a:lnTo>
                <a:lnTo>
                  <a:pt x="601599" y="146685"/>
                </a:lnTo>
                <a:lnTo>
                  <a:pt x="607949" y="78359"/>
                </a:lnTo>
                <a:lnTo>
                  <a:pt x="607949" y="41021"/>
                </a:lnTo>
                <a:lnTo>
                  <a:pt x="586359" y="8763"/>
                </a:lnTo>
                <a:lnTo>
                  <a:pt x="557149" y="0"/>
                </a:lnTo>
                <a:lnTo>
                  <a:pt x="538226" y="1270"/>
                </a:lnTo>
                <a:lnTo>
                  <a:pt x="525526" y="3810"/>
                </a:lnTo>
                <a:lnTo>
                  <a:pt x="515366" y="7493"/>
                </a:lnTo>
                <a:lnTo>
                  <a:pt x="507746" y="11303"/>
                </a:lnTo>
                <a:lnTo>
                  <a:pt x="487426" y="74549"/>
                </a:lnTo>
                <a:lnTo>
                  <a:pt x="477266" y="103251"/>
                </a:lnTo>
                <a:lnTo>
                  <a:pt x="456946" y="152908"/>
                </a:lnTo>
                <a:lnTo>
                  <a:pt x="430403" y="200152"/>
                </a:lnTo>
                <a:lnTo>
                  <a:pt x="401193" y="228727"/>
                </a:lnTo>
                <a:lnTo>
                  <a:pt x="359283" y="267335"/>
                </a:lnTo>
                <a:lnTo>
                  <a:pt x="303530" y="316992"/>
                </a:lnTo>
                <a:lnTo>
                  <a:pt x="228600" y="316992"/>
                </a:lnTo>
                <a:lnTo>
                  <a:pt x="228600" y="683641"/>
                </a:lnTo>
                <a:lnTo>
                  <a:pt x="307340" y="683641"/>
                </a:lnTo>
                <a:lnTo>
                  <a:pt x="332740" y="696087"/>
                </a:lnTo>
                <a:lnTo>
                  <a:pt x="368173" y="711073"/>
                </a:lnTo>
                <a:lnTo>
                  <a:pt x="413893" y="728472"/>
                </a:lnTo>
                <a:lnTo>
                  <a:pt x="464693" y="747014"/>
                </a:lnTo>
                <a:lnTo>
                  <a:pt x="519176" y="763270"/>
                </a:lnTo>
                <a:lnTo>
                  <a:pt x="574929" y="776859"/>
                </a:lnTo>
                <a:lnTo>
                  <a:pt x="601599" y="783082"/>
                </a:lnTo>
                <a:lnTo>
                  <a:pt x="628269" y="786892"/>
                </a:lnTo>
                <a:lnTo>
                  <a:pt x="652399" y="789305"/>
                </a:lnTo>
                <a:lnTo>
                  <a:pt x="676402" y="790575"/>
                </a:lnTo>
                <a:lnTo>
                  <a:pt x="717042" y="790575"/>
                </a:lnTo>
                <a:lnTo>
                  <a:pt x="758952" y="786892"/>
                </a:lnTo>
                <a:lnTo>
                  <a:pt x="798322" y="773176"/>
                </a:lnTo>
                <a:lnTo>
                  <a:pt x="812165" y="720979"/>
                </a:lnTo>
                <a:lnTo>
                  <a:pt x="810895" y="712216"/>
                </a:lnTo>
                <a:lnTo>
                  <a:pt x="808355" y="704850"/>
                </a:lnTo>
                <a:lnTo>
                  <a:pt x="803275" y="697357"/>
                </a:lnTo>
                <a:lnTo>
                  <a:pt x="795655" y="691134"/>
                </a:lnTo>
                <a:lnTo>
                  <a:pt x="802005" y="689864"/>
                </a:lnTo>
                <a:lnTo>
                  <a:pt x="829945" y="661289"/>
                </a:lnTo>
                <a:lnTo>
                  <a:pt x="835025" y="610362"/>
                </a:lnTo>
                <a:lnTo>
                  <a:pt x="835025" y="599186"/>
                </a:lnTo>
                <a:lnTo>
                  <a:pt x="833755" y="592963"/>
                </a:lnTo>
                <a:lnTo>
                  <a:pt x="831215" y="588010"/>
                </a:lnTo>
                <a:lnTo>
                  <a:pt x="824865" y="579247"/>
                </a:lnTo>
                <a:lnTo>
                  <a:pt x="817245" y="571754"/>
                </a:lnTo>
                <a:lnTo>
                  <a:pt x="823595" y="570611"/>
                </a:lnTo>
                <a:lnTo>
                  <a:pt x="848995" y="535813"/>
                </a:lnTo>
                <a:lnTo>
                  <a:pt x="852805" y="492252"/>
                </a:lnTo>
                <a:lnTo>
                  <a:pt x="852805" y="479806"/>
                </a:lnTo>
                <a:lnTo>
                  <a:pt x="851535" y="473583"/>
                </a:lnTo>
                <a:lnTo>
                  <a:pt x="846455" y="463677"/>
                </a:lnTo>
                <a:lnTo>
                  <a:pt x="838835" y="456184"/>
                </a:lnTo>
                <a:lnTo>
                  <a:pt x="833755" y="452501"/>
                </a:lnTo>
                <a:lnTo>
                  <a:pt x="838835" y="451231"/>
                </a:lnTo>
                <a:lnTo>
                  <a:pt x="861695" y="417703"/>
                </a:lnTo>
                <a:lnTo>
                  <a:pt x="866775" y="372999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50" b="1">
                <a:solidFill>
                  <a:srgbClr val="FFB6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20060</TotalTime>
  <Words>1936</Words>
  <Application>Microsoft Macintosh PowerPoint</Application>
  <PresentationFormat>On-screen Show (16:9)</PresentationFormat>
  <Paragraphs>255</Paragraphs>
  <Slides>43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Trebuchet MS</vt:lpstr>
      <vt:lpstr>Office Theme</vt:lpstr>
      <vt:lpstr>PowerPoint Presentation</vt:lpstr>
      <vt:lpstr>What is SAC?</vt:lpstr>
      <vt:lpstr>About SAC Funds</vt:lpstr>
      <vt:lpstr>Student  Association</vt:lpstr>
      <vt:lpstr>SAC funds  are regulated by state policy.</vt:lpstr>
      <vt:lpstr>Guiding policies</vt:lpstr>
      <vt:lpstr>1</vt:lpstr>
      <vt:lpstr>General Rules</vt:lpstr>
      <vt:lpstr>Types of Grants</vt:lpstr>
      <vt:lpstr>Event Grants</vt:lpstr>
      <vt:lpstr>Operations Grants</vt:lpstr>
      <vt:lpstr>Travel Grants</vt:lpstr>
      <vt:lpstr>Kick Start Grants</vt:lpstr>
      <vt:lpstr>SAC cannot fund...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note on redistributions</vt:lpstr>
      <vt:lpstr>PowerPoint Presentation</vt:lpstr>
      <vt:lpstr>PowerPoint Presentation</vt:lpstr>
      <vt:lpstr>Grant hearings</vt:lpstr>
      <vt:lpstr>After you get the grant</vt:lpstr>
      <vt:lpstr>Automatic Denials</vt:lpstr>
      <vt:lpstr>3</vt:lpstr>
      <vt:lpstr>Overall Guidelines</vt:lpstr>
      <vt:lpstr>Quotes: Marketing, Event Services, and Catering</vt:lpstr>
      <vt:lpstr>PowerPoint Presentation</vt:lpstr>
      <vt:lpstr>PowerPoint Presentation</vt:lpstr>
      <vt:lpstr>PowerPoint Presentation</vt:lpstr>
      <vt:lpstr>Quotes: Honorariums</vt:lpstr>
      <vt:lpstr>PowerPoint Presentation</vt:lpstr>
      <vt:lpstr>Quotes: Hotels</vt:lpstr>
      <vt:lpstr>PowerPoint Presentation</vt:lpstr>
      <vt:lpstr>Important Deadlines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Hines</dc:creator>
  <cp:lastModifiedBy>Jacob R Hubbard</cp:lastModifiedBy>
  <cp:revision>9</cp:revision>
  <dcterms:created xsi:type="dcterms:W3CDTF">2021-10-04T18:45:05Z</dcterms:created>
  <dcterms:modified xsi:type="dcterms:W3CDTF">2026-02-16T15:39:41Z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LastSaved">
    <vt:filetime>2021-10-04T00:00:00Z</vt:filetime>
  </property>
</Properties>
</file>