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2A5F90-49A8-4148-8641-43DA4BEE012B}" v="1" dt="2026-05-22T22:32:02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7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DB83F4-F9CE-C74E-87C6-4052B5B11095}"/>
              </a:ext>
            </a:extLst>
          </p:cNvPr>
          <p:cNvSpPr/>
          <p:nvPr userDrawn="1"/>
        </p:nvSpPr>
        <p:spPr>
          <a:xfrm>
            <a:off x="-8165" y="4832963"/>
            <a:ext cx="9168494" cy="2126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119049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B098C5-3D3A-914A-9D33-F1FFC07ABA94}"/>
              </a:ext>
            </a:extLst>
          </p:cNvPr>
          <p:cNvSpPr/>
          <p:nvPr userDrawn="1"/>
        </p:nvSpPr>
        <p:spPr>
          <a:xfrm>
            <a:off x="0" y="1"/>
            <a:ext cx="9144000" cy="210065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6A06D8-593D-244B-8DC2-F07393C9B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19449" y="5499893"/>
            <a:ext cx="2705101" cy="79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7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26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290240"/>
          </a:xfrm>
        </p:spPr>
        <p:txBody>
          <a:bodyPr vert="eaVert"/>
          <a:lstStyle/>
          <a:p>
            <a:r>
              <a:rPr lang="en-US"/>
              <a:t>Click to edit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2902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193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defRPr/>
            </a:lvl2pPr>
            <a:lvl3pPr>
              <a:defRPr/>
            </a:lvl3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92622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20505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9085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44E76F4-4C2B-FC4B-B27B-2FA5B5CD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69" y="365126"/>
            <a:ext cx="8214692" cy="966718"/>
          </a:xfrm>
        </p:spPr>
        <p:txBody>
          <a:bodyPr/>
          <a:lstStyle>
            <a:lvl1pPr>
              <a:defRPr b="0" i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0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00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2169" y="1496292"/>
            <a:ext cx="4052681" cy="4328039"/>
          </a:xfrm>
        </p:spPr>
        <p:txBody>
          <a:bodyPr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496292"/>
            <a:ext cx="4047711" cy="43280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D63C88C-0D71-5D4E-B102-D4ED4580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69" y="365126"/>
            <a:ext cx="8214692" cy="966718"/>
          </a:xfrm>
        </p:spPr>
        <p:txBody>
          <a:bodyPr/>
          <a:lstStyle>
            <a:lvl1pPr>
              <a:defRPr b="0" i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10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33913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33913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/>
            </a:lvl3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1273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995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78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AC71465-3CFA-B149-88A6-A5893E349AF3}"/>
              </a:ext>
            </a:extLst>
          </p:cNvPr>
          <p:cNvSpPr/>
          <p:nvPr userDrawn="1"/>
        </p:nvSpPr>
        <p:spPr>
          <a:xfrm>
            <a:off x="-25795" y="5923783"/>
            <a:ext cx="9180305" cy="966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169" y="365126"/>
            <a:ext cx="8214692" cy="966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169" y="1543908"/>
            <a:ext cx="8214692" cy="4280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Click to add text</a:t>
            </a:r>
          </a:p>
          <a:p>
            <a:pPr lvl="2"/>
            <a:r>
              <a:rPr lang="en-US"/>
              <a:t>Click to add text</a:t>
            </a:r>
          </a:p>
          <a:p>
            <a:pPr lvl="3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F0C1DE-3FBB-EA4D-9DF2-E871A9CF2E06}"/>
              </a:ext>
            </a:extLst>
          </p:cNvPr>
          <p:cNvSpPr/>
          <p:nvPr userDrawn="1"/>
        </p:nvSpPr>
        <p:spPr>
          <a:xfrm>
            <a:off x="0" y="1"/>
            <a:ext cx="9144000" cy="210065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3A92AF-458D-774C-9E67-06EC8650ED7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3789934" y="6178043"/>
            <a:ext cx="1564131" cy="4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8" r:id="rId4"/>
    <p:sldLayoutId id="2147483679" r:id="rId5"/>
    <p:sldLayoutId id="2147483676" r:id="rId6"/>
    <p:sldLayoutId id="2147483677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750" b="0" i="0" kern="1200">
          <a:solidFill>
            <a:schemeClr val="tx1"/>
          </a:solidFill>
          <a:latin typeface="Futura Medium" panose="020B0602020204020303" pitchFamily="34" charset="-79"/>
          <a:ea typeface="+mj-ea"/>
          <a:cs typeface="Futura Medium" panose="020B0602020204020303" pitchFamily="34" charset="-79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anthers.sharepoint.com/:w:/s/HR-Web/ERmE27t37ZVOnIysV0HipB8BgzVY3u6bsEtMoq6YV_fypA?rtime=lZgeOZ4i3Eg" TargetMode="External"/><Relationship Id="rId2" Type="http://schemas.openxmlformats.org/officeDocument/2006/relationships/hyperlink" Target="https://uwm.edu/secu/wp-content/uploads/sites/122/2024/10/105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wm.edu/secu/as/review/irasrc/" TargetMode="External"/><Relationship Id="rId2" Type="http://schemas.openxmlformats.org/officeDocument/2006/relationships/hyperlink" Target="http://uwm.edu/secu/policies/a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FD24E-2693-3346-BCE4-648B2F28E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Instructional and Research Academic Staff Review Committee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0F61A7-4777-3F45-B508-6B8DDA3B7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May 12, 2025 </a:t>
            </a:r>
          </a:p>
          <a:p>
            <a:r>
              <a:rPr lang="en-US" dirty="0"/>
              <a:t>1:00 – 2:00 pm 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131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433B1-573D-951A-FB4C-CDCC8314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criteria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84AD9-9632-FCF9-CB65-72560FF7A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965" marR="5080" indent="-228600">
              <a:lnSpc>
                <a:spcPct val="108000"/>
              </a:lnSpc>
              <a:spcBef>
                <a:spcPts val="180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Proficiency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teaching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and/or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research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in </a:t>
            </a:r>
            <a:r>
              <a:rPr lang="en-US" sz="2400">
                <a:latin typeface="Arial"/>
                <a:cs typeface="Arial"/>
              </a:rPr>
              <a:t>performing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duties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responsibilities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defined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in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job</a:t>
            </a:r>
            <a:r>
              <a:rPr lang="en-US" sz="2400" spc="-10">
                <a:latin typeface="Arial"/>
                <a:cs typeface="Arial"/>
              </a:rPr>
              <a:t> description.</a:t>
            </a:r>
            <a:endParaRPr lang="en-US" sz="24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2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Professional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growth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development.</a:t>
            </a:r>
            <a:endParaRPr lang="en-US" sz="2400">
              <a:latin typeface="Arial"/>
              <a:cs typeface="Arial"/>
            </a:endParaRPr>
          </a:p>
          <a:p>
            <a:pPr marL="227965" marR="490855" indent="-228600">
              <a:lnSpc>
                <a:spcPct val="108000"/>
              </a:lnSpc>
              <a:spcBef>
                <a:spcPts val="60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Service,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which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might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include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service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the </a:t>
            </a:r>
            <a:r>
              <a:rPr lang="en-US" sz="2400" spc="-10">
                <a:latin typeface="Arial"/>
                <a:cs typeface="Arial"/>
              </a:rPr>
              <a:t>University,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community and </a:t>
            </a:r>
            <a:r>
              <a:rPr lang="en-US" sz="2400" spc="-10">
                <a:latin typeface="Arial"/>
                <a:cs typeface="Arial"/>
              </a:rPr>
              <a:t>professional organizations</a:t>
            </a:r>
            <a:endParaRPr lang="en-US" sz="24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Job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description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dictates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weighting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each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area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7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B0DF7-4210-FCB0-4094-1656A5373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Electronic file submission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3AC2E-82A5-A6E5-9E5B-623E96959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Clearly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delimit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sections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number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all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pages consecutively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4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03EC2-0358-9533-B5FB-2BA720DEC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Preparing an indefinite file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AB5A5-A28C-8A89-79A4-3D8BFD3C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400" spc="-25">
                <a:latin typeface="Arial"/>
                <a:cs typeface="Arial"/>
              </a:rPr>
              <a:t>I. Table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Contents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(number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all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pages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file)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>
                <a:latin typeface="Arial"/>
                <a:cs typeface="Arial"/>
              </a:rPr>
              <a:t>ll.</a:t>
            </a:r>
            <a:r>
              <a:rPr lang="en-US" sz="2400" spc="36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Resume</a:t>
            </a:r>
            <a:endParaRPr lang="en-US" sz="2400">
              <a:latin typeface="Arial"/>
              <a:cs typeface="Arial"/>
            </a:endParaRPr>
          </a:p>
          <a:p>
            <a:pPr marR="723900">
              <a:lnSpc>
                <a:spcPct val="135700"/>
              </a:lnSpc>
            </a:pPr>
            <a:r>
              <a:rPr lang="en-US" sz="2400" err="1">
                <a:latin typeface="Arial"/>
                <a:cs typeface="Arial"/>
              </a:rPr>
              <a:t>lll</a:t>
            </a:r>
            <a:r>
              <a:rPr lang="en-US" sz="2400">
                <a:latin typeface="Arial"/>
                <a:cs typeface="Arial"/>
              </a:rPr>
              <a:t>.</a:t>
            </a:r>
            <a:r>
              <a:rPr lang="en-US" sz="2400" spc="-4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Chronological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Listing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4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Employment </a:t>
            </a:r>
          </a:p>
          <a:p>
            <a:pPr marR="723900">
              <a:lnSpc>
                <a:spcPct val="135700"/>
              </a:lnSpc>
            </a:pPr>
            <a:r>
              <a:rPr lang="en-US" sz="2400" err="1">
                <a:latin typeface="Arial"/>
                <a:cs typeface="Arial"/>
              </a:rPr>
              <a:t>lV.</a:t>
            </a:r>
            <a:r>
              <a:rPr lang="en-US" sz="2400" spc="26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Job</a:t>
            </a:r>
            <a:r>
              <a:rPr lang="en-US" sz="2400" spc="-6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Descriptions</a:t>
            </a:r>
            <a:endParaRPr lang="en-US" sz="2400">
              <a:latin typeface="Arial"/>
              <a:cs typeface="Arial"/>
            </a:endParaRPr>
          </a:p>
          <a:p>
            <a:pPr marR="640715">
              <a:lnSpc>
                <a:spcPct val="135700"/>
              </a:lnSpc>
            </a:pPr>
            <a:r>
              <a:rPr lang="en-US" sz="2400">
                <a:latin typeface="Arial"/>
                <a:cs typeface="Arial"/>
              </a:rPr>
              <a:t>V.</a:t>
            </a:r>
            <a:r>
              <a:rPr lang="en-US" sz="2400" spc="25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Letters</a:t>
            </a:r>
            <a:r>
              <a:rPr lang="en-US" sz="2400" spc="-5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9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Appointment</a:t>
            </a:r>
            <a:r>
              <a:rPr lang="en-US" sz="2400" spc="-5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4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Contracts </a:t>
            </a:r>
          </a:p>
          <a:p>
            <a:pPr marR="640715">
              <a:lnSpc>
                <a:spcPct val="135700"/>
              </a:lnSpc>
            </a:pPr>
            <a:r>
              <a:rPr lang="en-US" sz="2400">
                <a:latin typeface="Arial"/>
                <a:cs typeface="Arial"/>
              </a:rPr>
              <a:t>Vl.</a:t>
            </a:r>
            <a:r>
              <a:rPr lang="en-US" sz="2400" spc="3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Performance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Reviews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err="1">
                <a:latin typeface="Arial"/>
                <a:cs typeface="Arial"/>
              </a:rPr>
              <a:t>Vll</a:t>
            </a:r>
            <a:r>
              <a:rPr lang="en-US" sz="2400">
                <a:latin typeface="Arial"/>
                <a:cs typeface="Arial"/>
              </a:rPr>
              <a:t>.</a:t>
            </a:r>
            <a:r>
              <a:rPr lang="en-US" sz="2400" spc="35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Summary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Teaching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Research</a:t>
            </a:r>
            <a:r>
              <a:rPr lang="en-US" sz="2400" spc="-8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Activities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FD489-8FF7-5A28-728E-7C021BE4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Preparing an indefinite file (cont.)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BE1DA-83C6-9295-8BD6-F82F5A358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0955">
              <a:lnSpc>
                <a:spcPct val="100000"/>
              </a:lnSpc>
              <a:spcBef>
                <a:spcPts val="1800"/>
              </a:spcBef>
            </a:pPr>
            <a:r>
              <a:rPr lang="en-US" sz="2000" err="1">
                <a:latin typeface="Arial"/>
                <a:cs typeface="Arial"/>
              </a:rPr>
              <a:t>Vlll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spc="4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Summary</a:t>
            </a:r>
            <a:r>
              <a:rPr lang="en-US" sz="2000" spc="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Professional</a:t>
            </a:r>
            <a:r>
              <a:rPr lang="en-US" sz="2000" spc="-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Activities</a:t>
            </a:r>
            <a:r>
              <a:rPr lang="en-US" sz="2000" spc="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Service</a:t>
            </a:r>
            <a:br>
              <a:rPr lang="en-US" sz="2000" spc="-10" dirty="0">
                <a:latin typeface="Arial"/>
                <a:cs typeface="Arial"/>
              </a:rPr>
            </a:br>
            <a:endParaRPr lang="en-US" sz="2000" spc="-10" dirty="0">
              <a:latin typeface="Arial"/>
              <a:cs typeface="Arial"/>
            </a:endParaRPr>
          </a:p>
          <a:p>
            <a:pPr marL="285750" marR="1452245" indent="-20955">
              <a:lnSpc>
                <a:spcPts val="1370"/>
              </a:lnSpc>
              <a:spcBef>
                <a:spcPts val="635"/>
              </a:spcBef>
            </a:pPr>
            <a:r>
              <a:rPr lang="en-US" sz="2000" err="1">
                <a:latin typeface="Arial"/>
                <a:cs typeface="Arial"/>
              </a:rPr>
              <a:t>lX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spc="4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Departmental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Executive</a:t>
            </a:r>
            <a:r>
              <a:rPr lang="en-US" sz="2000" spc="6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Committee </a:t>
            </a:r>
          </a:p>
          <a:p>
            <a:pPr marL="285750" marR="1452245" indent="-20955">
              <a:lnSpc>
                <a:spcPts val="1370"/>
              </a:lnSpc>
              <a:spcBef>
                <a:spcPts val="635"/>
              </a:spcBef>
            </a:pPr>
            <a:r>
              <a:rPr lang="en-US" sz="2000" dirty="0">
                <a:latin typeface="Arial"/>
                <a:cs typeface="Arial"/>
              </a:rPr>
              <a:t>      Recommendation</a:t>
            </a:r>
            <a:r>
              <a:rPr lang="en-US" sz="2000" spc="9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Summary</a:t>
            </a:r>
          </a:p>
          <a:p>
            <a:pPr marL="285750" marR="1452245" indent="-20955">
              <a:lnSpc>
                <a:spcPts val="1370"/>
              </a:lnSpc>
              <a:spcBef>
                <a:spcPts val="635"/>
              </a:spcBef>
            </a:pPr>
            <a:endParaRPr lang="en-US" sz="2000">
              <a:latin typeface="Arial"/>
              <a:cs typeface="Arial"/>
            </a:endParaRPr>
          </a:p>
          <a:p>
            <a:pPr marL="285750" marR="667385" indent="-20955">
              <a:lnSpc>
                <a:spcPts val="1970"/>
              </a:lnSpc>
              <a:spcBef>
                <a:spcPts val="135"/>
              </a:spcBef>
            </a:pPr>
            <a:r>
              <a:rPr lang="en-US" sz="2000" dirty="0">
                <a:latin typeface="Arial"/>
                <a:cs typeface="Arial"/>
              </a:rPr>
              <a:t>X.</a:t>
            </a:r>
            <a:r>
              <a:rPr lang="en-US" sz="2000" spc="4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Candidate’s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Request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Open/Closed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Meeting</a:t>
            </a:r>
          </a:p>
          <a:p>
            <a:pPr marL="285750" marR="667385" indent="-20955">
              <a:lnSpc>
                <a:spcPts val="1970"/>
              </a:lnSpc>
              <a:spcBef>
                <a:spcPts val="135"/>
              </a:spcBef>
            </a:pPr>
            <a:endParaRPr lang="en-US" sz="2000" spc="-10">
              <a:latin typeface="Arial"/>
              <a:cs typeface="Arial"/>
            </a:endParaRPr>
          </a:p>
          <a:p>
            <a:pPr marL="285750" marR="667385" indent="-20955">
              <a:lnSpc>
                <a:spcPts val="1970"/>
              </a:lnSpc>
              <a:spcBef>
                <a:spcPts val="135"/>
              </a:spcBef>
            </a:pPr>
            <a:r>
              <a:rPr lang="en-US" sz="2000" err="1">
                <a:latin typeface="Arial"/>
                <a:cs typeface="Arial"/>
              </a:rPr>
              <a:t>Xl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spc="409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Certification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Contents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</a:t>
            </a:r>
            <a:r>
              <a:rPr lang="en-US" sz="2000" spc="30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File</a:t>
            </a:r>
          </a:p>
          <a:p>
            <a:pPr marL="285750" marR="667385" indent="-20955">
              <a:lnSpc>
                <a:spcPts val="1970"/>
              </a:lnSpc>
              <a:spcBef>
                <a:spcPts val="135"/>
              </a:spcBef>
            </a:pPr>
            <a:endParaRPr lang="en-US" sz="2000">
              <a:latin typeface="Arial"/>
              <a:cs typeface="Arial"/>
            </a:endParaRPr>
          </a:p>
          <a:p>
            <a:pPr marL="285750" marR="584200" indent="-20955">
              <a:lnSpc>
                <a:spcPts val="1370"/>
              </a:lnSpc>
              <a:spcBef>
                <a:spcPts val="495"/>
              </a:spcBef>
            </a:pPr>
            <a:r>
              <a:rPr lang="en-US" sz="2000" err="1">
                <a:latin typeface="Arial"/>
                <a:cs typeface="Arial"/>
              </a:rPr>
              <a:t>Xll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spc="409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Candidate’s</a:t>
            </a:r>
            <a:r>
              <a:rPr lang="en-US" sz="2000" spc="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Response</a:t>
            </a:r>
            <a:r>
              <a:rPr lang="en-US" sz="2000" spc="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Department</a:t>
            </a:r>
          </a:p>
          <a:p>
            <a:pPr marL="285750" marR="584200" indent="-20955">
              <a:lnSpc>
                <a:spcPts val="1370"/>
              </a:lnSpc>
              <a:spcBef>
                <a:spcPts val="495"/>
              </a:spcBef>
            </a:pPr>
            <a:r>
              <a:rPr lang="en-US" sz="2000" spc="-10" dirty="0">
                <a:latin typeface="Arial"/>
                <a:cs typeface="Arial"/>
              </a:rPr>
              <a:t>       </a:t>
            </a:r>
            <a:r>
              <a:rPr lang="en-US" sz="2000" dirty="0">
                <a:latin typeface="Arial"/>
                <a:cs typeface="Arial"/>
              </a:rPr>
              <a:t>Executive</a:t>
            </a:r>
            <a:r>
              <a:rPr lang="en-US" sz="2000" spc="9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Committee’s</a:t>
            </a:r>
            <a:r>
              <a:rPr lang="en-US" sz="2000" spc="6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Recommendation</a:t>
            </a:r>
            <a:r>
              <a:rPr lang="en-US" sz="2000" spc="6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Summary</a:t>
            </a:r>
          </a:p>
          <a:p>
            <a:pPr marL="285750" marR="584200" indent="-20955">
              <a:lnSpc>
                <a:spcPts val="1370"/>
              </a:lnSpc>
              <a:spcBef>
                <a:spcPts val="495"/>
              </a:spcBef>
            </a:pPr>
            <a:endParaRPr lang="en-US" sz="2000">
              <a:latin typeface="Arial"/>
              <a:cs typeface="Arial"/>
            </a:endParaRPr>
          </a:p>
          <a:p>
            <a:pPr marL="285750" marR="578485" indent="-20955">
              <a:lnSpc>
                <a:spcPts val="1370"/>
              </a:lnSpc>
              <a:spcBef>
                <a:spcPts val="615"/>
              </a:spcBef>
            </a:pPr>
            <a:r>
              <a:rPr lang="en-US" sz="2000" err="1">
                <a:latin typeface="Arial"/>
                <a:cs typeface="Arial"/>
              </a:rPr>
              <a:t>Xlll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US" sz="2000" spc="35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Appendix:</a:t>
            </a:r>
            <a:r>
              <a:rPr lang="en-US" sz="2000" spc="6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Supporting</a:t>
            </a:r>
            <a:r>
              <a:rPr lang="en-US" sz="2000" spc="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Documents</a:t>
            </a:r>
            <a:r>
              <a:rPr lang="en-US" sz="2000" spc="4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(e.g.,</a:t>
            </a:r>
            <a:r>
              <a:rPr lang="en-US" sz="2000" spc="4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course</a:t>
            </a:r>
          </a:p>
          <a:p>
            <a:pPr marL="285750" marR="578485" indent="-20955">
              <a:lnSpc>
                <a:spcPts val="1370"/>
              </a:lnSpc>
              <a:spcBef>
                <a:spcPts val="615"/>
              </a:spcBef>
            </a:pPr>
            <a:r>
              <a:rPr lang="en-US" sz="2000" spc="-10" dirty="0">
                <a:latin typeface="Arial"/>
                <a:cs typeface="Arial"/>
              </a:rPr>
              <a:t>       </a:t>
            </a:r>
            <a:r>
              <a:rPr lang="en-US" sz="2000" dirty="0">
                <a:latin typeface="Arial"/>
                <a:cs typeface="Arial"/>
              </a:rPr>
              <a:t>syllabi,</a:t>
            </a:r>
            <a:r>
              <a:rPr lang="en-US" sz="2000" spc="5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student</a:t>
            </a:r>
            <a:r>
              <a:rPr lang="en-US" sz="2000" spc="5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evaluations,</a:t>
            </a:r>
            <a:r>
              <a:rPr lang="en-US" sz="2000" spc="5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etc.)</a:t>
            </a:r>
          </a:p>
          <a:p>
            <a:pPr marL="264795" marR="578485">
              <a:lnSpc>
                <a:spcPts val="1370"/>
              </a:lnSpc>
              <a:spcBef>
                <a:spcPts val="615"/>
              </a:spcBef>
            </a:pPr>
            <a:endParaRPr lang="en-US" spc="-10">
              <a:latin typeface="Arial"/>
              <a:cs typeface="Arial"/>
            </a:endParaRPr>
          </a:p>
          <a:p>
            <a:pPr marL="264795" marR="578485">
              <a:lnSpc>
                <a:spcPts val="1370"/>
              </a:lnSpc>
              <a:spcBef>
                <a:spcPts val="615"/>
              </a:spcBef>
            </a:pPr>
            <a:endParaRPr lang="en-US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41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B1EC8-DFCE-02CD-CE8C-03D255EC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When to start putting your file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51CB1-BA23-027E-7713-8FAF2D413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92125" indent="-228600">
              <a:lnSpc>
                <a:spcPct val="100000"/>
              </a:lnSpc>
              <a:spcBef>
                <a:spcPts val="1060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minute you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start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your </a:t>
            </a:r>
            <a:r>
              <a:rPr lang="en-US" sz="2400" spc="-20">
                <a:latin typeface="Arial"/>
                <a:cs typeface="Arial"/>
              </a:rPr>
              <a:t>job!</a:t>
            </a:r>
            <a:endParaRPr lang="en-US" sz="2400">
              <a:latin typeface="Arial"/>
              <a:cs typeface="Arial"/>
            </a:endParaRPr>
          </a:p>
          <a:p>
            <a:pPr marL="49212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Dedicate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drawer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pc="-15">
                <a:latin typeface="Arial"/>
                <a:cs typeface="Arial"/>
              </a:rPr>
              <a:t> digital </a:t>
            </a:r>
            <a:r>
              <a:rPr lang="en-US">
                <a:latin typeface="Arial"/>
                <a:cs typeface="Arial"/>
              </a:rPr>
              <a:t>space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your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file</a:t>
            </a:r>
            <a:endParaRPr lang="en-US" sz="2400">
              <a:latin typeface="Arial"/>
              <a:cs typeface="Arial"/>
            </a:endParaRPr>
          </a:p>
          <a:p>
            <a:pPr marL="49212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Put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everything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together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each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year</a:t>
            </a:r>
            <a:endParaRPr lang="en-US" sz="2400">
              <a:latin typeface="Arial"/>
              <a:cs typeface="Arial"/>
            </a:endParaRPr>
          </a:p>
          <a:p>
            <a:pPr marL="492125" marR="453390" indent="-228600">
              <a:lnSpc>
                <a:spcPct val="108200"/>
              </a:lnSpc>
              <a:spcBef>
                <a:spcPts val="595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This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will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make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it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lot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easier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keep</a:t>
            </a:r>
            <a:r>
              <a:rPr lang="en-US" sz="2400" spc="-10">
                <a:latin typeface="Arial"/>
                <a:cs typeface="Arial"/>
              </a:rPr>
              <a:t> documents together</a:t>
            </a:r>
            <a:endParaRPr lang="en-US" sz="2400">
              <a:latin typeface="Arial"/>
              <a:cs typeface="Arial"/>
            </a:endParaRPr>
          </a:p>
          <a:p>
            <a:pPr marL="492125" marR="550545" indent="-228600">
              <a:lnSpc>
                <a:spcPct val="107800"/>
              </a:lnSpc>
              <a:spcBef>
                <a:spcPts val="605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time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come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up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indefinite </a:t>
            </a:r>
            <a:r>
              <a:rPr lang="en-US" sz="2400">
                <a:latin typeface="Arial"/>
                <a:cs typeface="Arial"/>
              </a:rPr>
              <a:t>appointment,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will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have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everything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place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26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1836-0399-A80E-6ADC-720FC6DCA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to document?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92396-D2AF-D07B-5DC7-A33F61F69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2759" indent="-228600">
              <a:lnSpc>
                <a:spcPct val="100000"/>
              </a:lnSpc>
              <a:spcBef>
                <a:spcPts val="1060"/>
              </a:spcBef>
              <a:buChar char="•"/>
              <a:tabLst>
                <a:tab pos="492759" algn="l"/>
                <a:tab pos="493395" algn="l"/>
              </a:tabLst>
            </a:pPr>
            <a:r>
              <a:rPr lang="en-US" sz="2400">
                <a:latin typeface="Arial"/>
                <a:cs typeface="Arial"/>
              </a:rPr>
              <a:t>Document</a:t>
            </a:r>
            <a:r>
              <a:rPr lang="en-US" sz="2400" spc="-6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everything!</a:t>
            </a:r>
            <a:endParaRPr lang="en-US" sz="2400">
              <a:latin typeface="Arial"/>
              <a:cs typeface="Arial"/>
            </a:endParaRPr>
          </a:p>
          <a:p>
            <a:pPr marL="493395" marR="426084" indent="-229235">
              <a:lnSpc>
                <a:spcPct val="108200"/>
              </a:lnSpc>
              <a:spcBef>
                <a:spcPts val="595"/>
              </a:spcBef>
              <a:buChar char="•"/>
              <a:tabLst>
                <a:tab pos="493395" algn="l"/>
                <a:tab pos="494030" algn="l"/>
              </a:tabLst>
            </a:pPr>
            <a:r>
              <a:rPr lang="en-US" sz="2400">
                <a:latin typeface="Arial"/>
                <a:cs typeface="Arial"/>
              </a:rPr>
              <a:t>It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easier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throw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things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out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later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than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to </a:t>
            </a:r>
            <a:r>
              <a:rPr lang="en-US" sz="2400">
                <a:latin typeface="Arial"/>
                <a:cs typeface="Arial"/>
              </a:rPr>
              <a:t>find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something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that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not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there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9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B11FA-A8A1-E04F-31A8-8E2F83D52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Documents to retain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70FBA-4017-2208-80C5-3641D891A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lang="en-US" sz="3200" dirty="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Letters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of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appointment</a:t>
            </a:r>
            <a:endParaRPr lang="en-US" sz="2400" dirty="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Contract</a:t>
            </a:r>
            <a:r>
              <a:rPr lang="en-US" sz="2400" spc="-6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renewals</a:t>
            </a:r>
            <a:endParaRPr lang="en-US" sz="2400" dirty="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4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Changes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to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your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appointment</a:t>
            </a:r>
            <a:endParaRPr lang="en-US" sz="2400" dirty="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Position</a:t>
            </a:r>
            <a:r>
              <a:rPr lang="en-US" sz="2400" spc="-5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description(s)</a:t>
            </a: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 spc="-10" dirty="0">
                <a:latin typeface="Arial"/>
                <a:cs typeface="Arial"/>
              </a:rPr>
              <a:t>Annual evaluations</a:t>
            </a: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8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1173F-3A8E-1BC2-5E93-3316E7F89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Annual evaluations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49995-6233-9A6E-7B80-FCACAA5A4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marR="102235" indent="-227965">
              <a:lnSpc>
                <a:spcPct val="108200"/>
              </a:lnSpc>
              <a:spcBef>
                <a:spcPts val="95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Procedures</a:t>
            </a:r>
            <a:r>
              <a:rPr lang="en-US" sz="2400" spc="-6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specified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in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  <a:hlinkClick r:id="rId2"/>
              </a:rPr>
              <a:t>UWM</a:t>
            </a:r>
            <a:r>
              <a:rPr lang="en-US" sz="2400" spc="-90" dirty="0">
                <a:latin typeface="Arial"/>
                <a:cs typeface="Arial"/>
                <a:hlinkClick r:id="rId2"/>
              </a:rPr>
              <a:t> </a:t>
            </a:r>
            <a:r>
              <a:rPr lang="en-US" sz="2400" dirty="0">
                <a:latin typeface="Arial"/>
                <a:cs typeface="Arial"/>
                <a:hlinkClick r:id="rId2"/>
              </a:rPr>
              <a:t>Academic</a:t>
            </a:r>
            <a:r>
              <a:rPr lang="en-US" sz="2400" spc="-40" dirty="0">
                <a:latin typeface="Arial"/>
                <a:cs typeface="Arial"/>
                <a:hlinkClick r:id="rId2"/>
              </a:rPr>
              <a:t> </a:t>
            </a:r>
            <a:r>
              <a:rPr lang="en-US" sz="2400" spc="-10" dirty="0">
                <a:latin typeface="Arial"/>
                <a:cs typeface="Arial"/>
                <a:hlinkClick r:id="rId2"/>
              </a:rPr>
              <a:t>Staff </a:t>
            </a:r>
            <a:r>
              <a:rPr lang="en-US" sz="2400" dirty="0">
                <a:latin typeface="Arial"/>
                <a:cs typeface="Arial"/>
                <a:hlinkClick r:id="rId2"/>
              </a:rPr>
              <a:t>Personnel</a:t>
            </a:r>
            <a:r>
              <a:rPr lang="en-US" sz="2400" spc="-55" dirty="0">
                <a:latin typeface="Arial"/>
                <a:cs typeface="Arial"/>
                <a:hlinkClick r:id="rId2"/>
              </a:rPr>
              <a:t> </a:t>
            </a:r>
            <a:r>
              <a:rPr lang="en-US" sz="2400" dirty="0">
                <a:latin typeface="Arial"/>
                <a:cs typeface="Arial"/>
                <a:hlinkClick r:id="rId2"/>
              </a:rPr>
              <a:t>Policies</a:t>
            </a:r>
            <a:r>
              <a:rPr lang="en-US" sz="2400" spc="-55" dirty="0">
                <a:latin typeface="Arial"/>
                <a:cs typeface="Arial"/>
                <a:hlinkClick r:id="rId2"/>
              </a:rPr>
              <a:t> </a:t>
            </a:r>
            <a:r>
              <a:rPr lang="en-US" sz="2400" dirty="0">
                <a:latin typeface="Arial"/>
                <a:cs typeface="Arial"/>
                <a:hlinkClick r:id="rId2"/>
              </a:rPr>
              <a:t>and</a:t>
            </a:r>
            <a:r>
              <a:rPr lang="en-US" sz="2400" spc="-50" dirty="0">
                <a:latin typeface="Arial"/>
                <a:cs typeface="Arial"/>
                <a:hlinkClick r:id="rId2"/>
              </a:rPr>
              <a:t> </a:t>
            </a:r>
            <a:r>
              <a:rPr lang="en-US" sz="2400" dirty="0">
                <a:latin typeface="Arial"/>
                <a:cs typeface="Arial"/>
                <a:hlinkClick r:id="rId2"/>
              </a:rPr>
              <a:t>Procedures,</a:t>
            </a:r>
            <a:r>
              <a:rPr lang="en-US" sz="2400" spc="-55" dirty="0">
                <a:latin typeface="Arial"/>
                <a:cs typeface="Arial"/>
                <a:hlinkClick r:id="rId2"/>
              </a:rPr>
              <a:t> </a:t>
            </a:r>
            <a:r>
              <a:rPr lang="en-US" sz="2400" spc="-10" dirty="0">
                <a:latin typeface="Arial"/>
                <a:cs typeface="Arial"/>
                <a:hlinkClick r:id="rId2"/>
              </a:rPr>
              <a:t>Chapter </a:t>
            </a:r>
            <a:r>
              <a:rPr lang="en-US" sz="2400" dirty="0">
                <a:latin typeface="Arial"/>
                <a:cs typeface="Arial"/>
                <a:hlinkClick r:id="rId2"/>
              </a:rPr>
              <a:t>105</a:t>
            </a:r>
            <a:endParaRPr lang="en-US" sz="1600" u="sng" spc="-10" dirty="0">
              <a:solidFill>
                <a:srgbClr val="0562C1"/>
              </a:solidFill>
              <a:uFill>
                <a:solidFill>
                  <a:srgbClr val="0562C1"/>
                </a:solidFill>
              </a:u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lang="en-US"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sz="2400" dirty="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buChar char="•"/>
              <a:tabLst>
                <a:tab pos="227965" algn="l"/>
                <a:tab pos="228600" algn="l"/>
              </a:tabLst>
            </a:pPr>
            <a:r>
              <a:rPr lang="en-US" sz="2400" dirty="0">
                <a:latin typeface="Arial"/>
                <a:cs typeface="Arial"/>
              </a:rPr>
              <a:t>Evaluation</a:t>
            </a:r>
            <a:r>
              <a:rPr lang="en-US" sz="2400" spc="-5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forms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available</a:t>
            </a:r>
            <a:r>
              <a:rPr lang="en-US" sz="2400" spc="-5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online</a:t>
            </a:r>
            <a:r>
              <a:rPr lang="en-US" sz="2400" spc="-50" dirty="0">
                <a:latin typeface="Arial"/>
                <a:cs typeface="Arial"/>
              </a:rPr>
              <a:t> </a:t>
            </a:r>
            <a:r>
              <a:rPr lang="en-US" sz="2400" spc="-25" dirty="0">
                <a:latin typeface="Arial"/>
                <a:cs typeface="Arial"/>
              </a:rPr>
              <a:t>at:</a:t>
            </a:r>
            <a:endParaRPr lang="en-US" sz="2400" dirty="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150"/>
              </a:spcBef>
            </a:pPr>
            <a:r>
              <a:rPr lang="en-US" sz="1600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ea typeface="+mn-lt"/>
                <a:cs typeface="+mn-lt"/>
                <a:hlinkClick r:id="rId3"/>
              </a:rPr>
              <a:t>Annual Evaluations</a:t>
            </a:r>
            <a:r>
              <a:rPr lang="en-US" sz="1600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ea typeface="+mn-lt"/>
                <a:cs typeface="+mn-lt"/>
              </a:rPr>
              <a:t> </a:t>
            </a:r>
            <a:endParaRPr lang="en-US" dirty="0">
              <a:cs typeface="Arial" panose="020B0604020202020204"/>
            </a:endParaRPr>
          </a:p>
          <a:p>
            <a:pPr marL="228600">
              <a:lnSpc>
                <a:spcPct val="100000"/>
              </a:lnSpc>
              <a:spcBef>
                <a:spcPts val="150"/>
              </a:spcBef>
            </a:pPr>
            <a:endParaRPr lang="en-US" sz="1600" spc="-10" dirty="0">
              <a:solidFill>
                <a:srgbClr val="0562C1"/>
              </a:solidFill>
              <a:uFill>
                <a:solidFill>
                  <a:srgbClr val="0562C1"/>
                </a:solidFill>
              </a:uFill>
              <a:cs typeface="Arial"/>
            </a:endParaRPr>
          </a:p>
          <a:p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6098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67FBB-FE38-0787-D7E5-3C0E1AFC6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Process of annual evaluation (official)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4622E-48EE-128B-0AA2-102143BA3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21970" indent="-257810">
              <a:lnSpc>
                <a:spcPct val="100000"/>
              </a:lnSpc>
              <a:spcBef>
                <a:spcPts val="1115"/>
              </a:spcBef>
              <a:buSzPct val="92857"/>
              <a:buAutoNum type="arabicPeriod"/>
              <a:tabLst>
                <a:tab pos="522605" algn="l"/>
              </a:tabLst>
            </a:pP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The</a:t>
            </a:r>
            <a:r>
              <a:rPr lang="en-US" sz="2400" spc="-20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review</a:t>
            </a:r>
            <a:r>
              <a:rPr lang="en-US" sz="2400" spc="-20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shall</a:t>
            </a:r>
            <a:r>
              <a:rPr lang="en-US" sz="2400" spc="-15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begin</a:t>
            </a:r>
            <a:r>
              <a:rPr lang="en-US" sz="2400" spc="-25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with</a:t>
            </a:r>
            <a:r>
              <a:rPr lang="en-US" sz="2400" spc="-20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1F1E1D"/>
                </a:solidFill>
                <a:latin typeface="Arial"/>
                <a:cs typeface="Arial"/>
              </a:rPr>
              <a:t>a</a:t>
            </a:r>
            <a:r>
              <a:rPr lang="en-US" sz="2400" spc="-25" dirty="0">
                <a:solidFill>
                  <a:srgbClr val="1F1E1D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1F1E1D"/>
                </a:solidFill>
                <a:latin typeface="Arial"/>
                <a:cs typeface="Arial"/>
              </a:rPr>
              <a:t>self-evaluation.</a:t>
            </a:r>
            <a:endParaRPr lang="en-US" sz="2400" dirty="0">
              <a:latin typeface="Arial"/>
              <a:cs typeface="Arial"/>
            </a:endParaRPr>
          </a:p>
          <a:p>
            <a:pPr marL="521970" marR="342900" indent="-257810">
              <a:lnSpc>
                <a:spcPct val="108000"/>
              </a:lnSpc>
              <a:spcBef>
                <a:spcPts val="600"/>
              </a:spcBef>
              <a:buSzPct val="92857"/>
              <a:buAutoNum type="arabicPeriod"/>
              <a:tabLst>
                <a:tab pos="522605" algn="l"/>
              </a:tabLst>
            </a:pPr>
            <a:r>
              <a:rPr lang="en-US" sz="2400" dirty="0">
                <a:latin typeface="Arial"/>
                <a:cs typeface="Arial"/>
              </a:rPr>
              <a:t>Chair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or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supervisor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(executive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committee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or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spc="-25" dirty="0">
                <a:latin typeface="Arial"/>
                <a:cs typeface="Arial"/>
              </a:rPr>
              <a:t>its </a:t>
            </a:r>
            <a:r>
              <a:rPr lang="en-US" sz="2400" dirty="0">
                <a:latin typeface="Arial"/>
                <a:cs typeface="Arial"/>
              </a:rPr>
              <a:t>designee)</a:t>
            </a:r>
            <a:r>
              <a:rPr lang="en-US" sz="2400" spc="-5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requests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your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self-</a:t>
            </a:r>
            <a:r>
              <a:rPr lang="en-US" sz="2400" dirty="0">
                <a:latin typeface="Arial"/>
                <a:cs typeface="Arial"/>
              </a:rPr>
              <a:t>evaluation</a:t>
            </a:r>
            <a:r>
              <a:rPr lang="en-US" sz="2400" spc="-4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(prior </a:t>
            </a:r>
            <a:r>
              <a:rPr lang="en-US" sz="2400" dirty="0">
                <a:latin typeface="Arial"/>
                <a:cs typeface="Arial"/>
              </a:rPr>
              <a:t>to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Dec.</a:t>
            </a:r>
            <a:r>
              <a:rPr lang="en-US" sz="2400" spc="-25" dirty="0">
                <a:latin typeface="Arial"/>
                <a:cs typeface="Arial"/>
              </a:rPr>
              <a:t> 1).</a:t>
            </a:r>
            <a:endParaRPr lang="en-US" sz="2400" dirty="0">
              <a:latin typeface="Arial"/>
              <a:cs typeface="Arial"/>
            </a:endParaRPr>
          </a:p>
          <a:p>
            <a:pPr marL="521970" marR="539115" indent="-257810">
              <a:lnSpc>
                <a:spcPct val="107800"/>
              </a:lnSpc>
              <a:spcBef>
                <a:spcPts val="605"/>
              </a:spcBef>
              <a:buSzPct val="92857"/>
              <a:buAutoNum type="arabicPeriod"/>
              <a:tabLst>
                <a:tab pos="522605" algn="l"/>
              </a:tabLst>
            </a:pPr>
            <a:r>
              <a:rPr lang="en-US" sz="2400" spc="-35" dirty="0">
                <a:latin typeface="Arial"/>
                <a:cs typeface="Arial"/>
              </a:rPr>
              <a:t>You </a:t>
            </a:r>
            <a:r>
              <a:rPr lang="en-US" sz="2400" dirty="0">
                <a:latin typeface="Arial"/>
                <a:cs typeface="Arial"/>
              </a:rPr>
              <a:t>submit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written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self-</a:t>
            </a:r>
            <a:r>
              <a:rPr lang="en-US" sz="2400" dirty="0">
                <a:latin typeface="Arial"/>
                <a:cs typeface="Arial"/>
              </a:rPr>
              <a:t>evaluation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(by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spc="-20" dirty="0">
                <a:latin typeface="Arial"/>
                <a:cs typeface="Arial"/>
              </a:rPr>
              <a:t>Jan. 15).</a:t>
            </a:r>
          </a:p>
          <a:p>
            <a:pPr marL="521970" marR="299085" indent="-257810">
              <a:lnSpc>
                <a:spcPct val="108000"/>
              </a:lnSpc>
              <a:spcBef>
                <a:spcPts val="990"/>
              </a:spcBef>
              <a:buSzPct val="92592"/>
              <a:buAutoNum type="arabicPeriod" startAt="4"/>
              <a:tabLst>
                <a:tab pos="522605" algn="l"/>
              </a:tabLst>
            </a:pPr>
            <a:r>
              <a:rPr lang="en-US" sz="2400" spc="-20" dirty="0">
                <a:latin typeface="Arial"/>
                <a:cs typeface="Arial"/>
              </a:rPr>
              <a:t>Your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supervisor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holds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an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evaluation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meeting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spc="-20" dirty="0">
                <a:latin typeface="Arial"/>
                <a:cs typeface="Arial"/>
              </a:rPr>
              <a:t>with </a:t>
            </a:r>
            <a:r>
              <a:rPr lang="en-US" sz="2400" dirty="0">
                <a:latin typeface="Arial"/>
                <a:cs typeface="Arial"/>
              </a:rPr>
              <a:t>you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(no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later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than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20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working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days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after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receipt </a:t>
            </a:r>
            <a:r>
              <a:rPr lang="en-US" sz="2400" dirty="0">
                <a:latin typeface="Arial"/>
                <a:cs typeface="Arial"/>
              </a:rPr>
              <a:t>of</a:t>
            </a:r>
            <a:r>
              <a:rPr lang="en-US" sz="2400" spc="-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self-</a:t>
            </a:r>
            <a:r>
              <a:rPr lang="en-US" sz="2400" spc="-10" dirty="0">
                <a:latin typeface="Arial"/>
                <a:cs typeface="Arial"/>
              </a:rPr>
              <a:t>evaluation)</a:t>
            </a:r>
            <a:endParaRPr lang="en-US" sz="2400" dirty="0">
              <a:latin typeface="Arial"/>
              <a:cs typeface="Arial"/>
            </a:endParaRPr>
          </a:p>
          <a:p>
            <a:pPr marL="521970" marR="729615" indent="-257810">
              <a:lnSpc>
                <a:spcPct val="108200"/>
              </a:lnSpc>
              <a:spcBef>
                <a:spcPts val="590"/>
              </a:spcBef>
              <a:buSzPct val="92592"/>
              <a:buAutoNum type="arabicPeriod" startAt="4"/>
              <a:tabLst>
                <a:tab pos="522605" algn="l"/>
              </a:tabLst>
            </a:pPr>
            <a:r>
              <a:rPr lang="en-US" sz="2400" dirty="0">
                <a:latin typeface="Arial"/>
                <a:cs typeface="Arial"/>
              </a:rPr>
              <a:t>And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gives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written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performance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evaluation </a:t>
            </a:r>
            <a:r>
              <a:rPr lang="en-US" sz="2400" dirty="0">
                <a:latin typeface="Arial"/>
                <a:cs typeface="Arial"/>
              </a:rPr>
              <a:t>(within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5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working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days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after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the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meeting).</a:t>
            </a:r>
            <a:endParaRPr lang="en-US" sz="2400" dirty="0">
              <a:latin typeface="Arial"/>
              <a:cs typeface="Arial"/>
            </a:endParaRPr>
          </a:p>
          <a:p>
            <a:pPr marL="521970" marR="803275" indent="-257810">
              <a:lnSpc>
                <a:spcPct val="107700"/>
              </a:lnSpc>
              <a:spcBef>
                <a:spcPts val="610"/>
              </a:spcBef>
              <a:buSzPct val="92592"/>
              <a:buAutoNum type="arabicPeriod" startAt="4"/>
              <a:tabLst>
                <a:tab pos="522605" algn="l"/>
              </a:tabLst>
            </a:pPr>
            <a:r>
              <a:rPr lang="en-US" sz="2400" spc="-25" dirty="0">
                <a:latin typeface="Arial"/>
                <a:cs typeface="Arial"/>
              </a:rPr>
              <a:t>You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may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make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written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response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(within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spc="-25" dirty="0">
                <a:latin typeface="Arial"/>
                <a:cs typeface="Arial"/>
              </a:rPr>
              <a:t>10 </a:t>
            </a:r>
            <a:r>
              <a:rPr lang="en-US" sz="2400" dirty="0">
                <a:latin typeface="Arial"/>
                <a:cs typeface="Arial"/>
              </a:rPr>
              <a:t>working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days).</a:t>
            </a:r>
            <a:endParaRPr lang="en-US" sz="2400" dirty="0">
              <a:latin typeface="Arial"/>
              <a:cs typeface="Arial"/>
            </a:endParaRPr>
          </a:p>
          <a:p>
            <a:pPr marL="521970" indent="-257810">
              <a:lnSpc>
                <a:spcPct val="100000"/>
              </a:lnSpc>
              <a:spcBef>
                <a:spcPts val="730"/>
              </a:spcBef>
              <a:buSzPct val="92592"/>
              <a:buAutoNum type="arabicPeriod" startAt="4"/>
              <a:tabLst>
                <a:tab pos="522605" algn="l"/>
              </a:tabLst>
            </a:pPr>
            <a:r>
              <a:rPr lang="en-US" sz="2400" dirty="0">
                <a:latin typeface="Arial"/>
                <a:cs typeface="Arial"/>
              </a:rPr>
              <a:t>Documents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are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filed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in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your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official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personnel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file.</a:t>
            </a:r>
            <a:endParaRPr lang="en-US" sz="2400" dirty="0">
              <a:latin typeface="Arial"/>
              <a:cs typeface="Arial"/>
            </a:endParaRPr>
          </a:p>
          <a:p>
            <a:pPr marL="521970" marR="539115" indent="-257810">
              <a:lnSpc>
                <a:spcPct val="107800"/>
              </a:lnSpc>
              <a:spcBef>
                <a:spcPts val="605"/>
              </a:spcBef>
              <a:buSzPct val="92857"/>
              <a:buAutoNum type="arabicPeriod"/>
              <a:tabLst>
                <a:tab pos="522605" algn="l"/>
              </a:tabLst>
            </a:pP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42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7B044-5CAB-C29A-A275-4AB3F30F1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Annual evaluation (realities)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D8FEC-882F-8C75-DFE1-F4264CA71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965" marR="5080" indent="-228600">
              <a:lnSpc>
                <a:spcPct val="107800"/>
              </a:lnSpc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What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if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supervisor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doesn’t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hold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meeting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submit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written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evaluation?</a:t>
            </a:r>
            <a:endParaRPr lang="en-US" sz="2400">
              <a:latin typeface="Arial"/>
              <a:cs typeface="Arial"/>
            </a:endParaRPr>
          </a:p>
          <a:p>
            <a:pPr marL="227965" marR="6350" indent="-228600">
              <a:lnSpc>
                <a:spcPct val="107800"/>
              </a:lnSpc>
              <a:spcBef>
                <a:spcPts val="61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Then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your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self-</a:t>
            </a:r>
            <a:r>
              <a:rPr lang="en-US" sz="2400">
                <a:latin typeface="Arial"/>
                <a:cs typeface="Arial"/>
              </a:rPr>
              <a:t>evaluation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stands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official </a:t>
            </a:r>
            <a:r>
              <a:rPr lang="en-US" sz="2400">
                <a:latin typeface="Arial"/>
                <a:cs typeface="Arial"/>
              </a:rPr>
              <a:t>performance</a:t>
            </a:r>
            <a:r>
              <a:rPr lang="en-US" sz="2400" spc="-7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evaluation.</a:t>
            </a:r>
            <a:endParaRPr lang="en-US" sz="2400">
              <a:latin typeface="Arial"/>
              <a:cs typeface="Arial"/>
            </a:endParaRPr>
          </a:p>
          <a:p>
            <a:pPr marL="228600" indent="-229235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228600" algn="l"/>
                <a:tab pos="229235" algn="l"/>
              </a:tabLst>
            </a:pPr>
            <a:r>
              <a:rPr lang="en-US" sz="2400" i="1">
                <a:latin typeface="Arial"/>
                <a:cs typeface="Arial"/>
              </a:rPr>
              <a:t>Keep</a:t>
            </a:r>
            <a:r>
              <a:rPr lang="en-US" sz="2400" i="1" spc="-30">
                <a:latin typeface="Arial"/>
                <a:cs typeface="Arial"/>
              </a:rPr>
              <a:t> </a:t>
            </a:r>
            <a:r>
              <a:rPr lang="en-US" sz="2400" i="1">
                <a:latin typeface="Arial"/>
                <a:cs typeface="Arial"/>
              </a:rPr>
              <a:t>copies</a:t>
            </a:r>
            <a:r>
              <a:rPr lang="en-US" sz="2400" i="1" spc="-25">
                <a:latin typeface="Arial"/>
                <a:cs typeface="Arial"/>
              </a:rPr>
              <a:t> </a:t>
            </a:r>
            <a:r>
              <a:rPr lang="en-US" sz="2400" i="1">
                <a:latin typeface="Arial"/>
                <a:cs typeface="Arial"/>
              </a:rPr>
              <a:t>of</a:t>
            </a:r>
            <a:r>
              <a:rPr lang="en-US" sz="2400" i="1" spc="-30">
                <a:latin typeface="Arial"/>
                <a:cs typeface="Arial"/>
              </a:rPr>
              <a:t> </a:t>
            </a:r>
            <a:r>
              <a:rPr lang="en-US" sz="2400" i="1">
                <a:latin typeface="Arial"/>
                <a:cs typeface="Arial"/>
              </a:rPr>
              <a:t>every</a:t>
            </a:r>
            <a:r>
              <a:rPr lang="en-US" sz="2400" i="1" spc="-30">
                <a:latin typeface="Arial"/>
                <a:cs typeface="Arial"/>
              </a:rPr>
              <a:t> </a:t>
            </a:r>
            <a:r>
              <a:rPr lang="en-US" sz="2400" i="1">
                <a:latin typeface="Arial"/>
                <a:cs typeface="Arial"/>
              </a:rPr>
              <a:t>annual</a:t>
            </a:r>
            <a:r>
              <a:rPr lang="en-US" sz="2400" i="1" spc="-25">
                <a:latin typeface="Arial"/>
                <a:cs typeface="Arial"/>
              </a:rPr>
              <a:t> </a:t>
            </a:r>
            <a:r>
              <a:rPr lang="en-US" sz="2400" i="1" spc="-10">
                <a:latin typeface="Arial"/>
                <a:cs typeface="Arial"/>
              </a:rPr>
              <a:t>self-evaluation!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9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D2541D-9A04-F24C-AA92-2560AEA3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Objectives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6EE226-279E-6F4D-BD1D-DEBCE22D2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55"/>
              </a:spcBef>
            </a:pPr>
            <a:r>
              <a:rPr lang="en-US" sz="2400" dirty="0">
                <a:latin typeface="Arial"/>
                <a:cs typeface="Arial"/>
              </a:rPr>
              <a:t>After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this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workshop,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attendees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will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be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able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spc="-25" dirty="0">
                <a:latin typeface="Arial"/>
                <a:cs typeface="Arial"/>
              </a:rPr>
              <a:t>to:</a:t>
            </a:r>
            <a:endParaRPr lang="en-US" sz="2400" dirty="0">
              <a:latin typeface="Arial"/>
              <a:cs typeface="Arial"/>
            </a:endParaRPr>
          </a:p>
          <a:p>
            <a:pPr marL="257175" marR="33655" indent="-86360">
              <a:lnSpc>
                <a:spcPct val="100000"/>
              </a:lnSpc>
              <a:spcBef>
                <a:spcPts val="31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Access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utilize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academic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staff</a:t>
            </a:r>
            <a:r>
              <a:rPr lang="en-US" sz="2000" spc="-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IRASRC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policies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procedures</a:t>
            </a:r>
            <a:endParaRPr lang="en-US" sz="2000" dirty="0">
              <a:latin typeface="Arial"/>
              <a:cs typeface="Arial"/>
            </a:endParaRPr>
          </a:p>
          <a:p>
            <a:pPr marL="257175" marR="41211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Correctly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list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describe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key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elements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an </a:t>
            </a:r>
            <a:r>
              <a:rPr lang="en-US" sz="2000" dirty="0">
                <a:latin typeface="Arial"/>
                <a:cs typeface="Arial"/>
              </a:rPr>
              <a:t>indefinite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file</a:t>
            </a:r>
            <a:endParaRPr lang="en-US" sz="2000" dirty="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Identify</a:t>
            </a:r>
            <a:r>
              <a:rPr lang="en-US" sz="2000" spc="-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characteristics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quality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indefinite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file</a:t>
            </a:r>
            <a:endParaRPr lang="en-US" sz="2000" dirty="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Explain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process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submitting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indefinite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files</a:t>
            </a: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Make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informed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choice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regarding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open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closed </a:t>
            </a:r>
            <a:r>
              <a:rPr lang="en-US" sz="2000" dirty="0">
                <a:latin typeface="Arial"/>
                <a:cs typeface="Arial"/>
              </a:rPr>
              <a:t>meetings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-4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indefinite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purposes</a:t>
            </a: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 dirty="0">
                <a:latin typeface="Arial"/>
                <a:cs typeface="Arial"/>
              </a:rPr>
              <a:t>Define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role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executive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committee</a:t>
            </a:r>
            <a:r>
              <a:rPr lang="en-US" sz="2000" spc="-10" dirty="0">
                <a:latin typeface="Arial"/>
                <a:cs typeface="Arial"/>
              </a:rPr>
              <a:t>, the Dean,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IRASRC</a:t>
            </a:r>
            <a:r>
              <a:rPr lang="en-US" sz="2000" spc="-10" dirty="0">
                <a:latin typeface="Arial"/>
                <a:cs typeface="Arial"/>
              </a:rPr>
              <a:t>,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chancellor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indefinite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status decision</a:t>
            </a:r>
            <a:endParaRPr lang="en-US" sz="2000" dirty="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endParaRPr lang="en-US" sz="20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00265-4AA2-89FD-AD9D-3FCD6E6E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Teaching evaluation &amp;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7B049-14C3-AB90-ABC4-F437364A0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965" marR="137795" indent="-228600">
              <a:lnSpc>
                <a:spcPct val="107700"/>
              </a:lnSpc>
              <a:spcBef>
                <a:spcPts val="181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Quantitative and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qualitative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summary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evidence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teaching in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student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evaluations</a:t>
            </a:r>
            <a:endParaRPr lang="en-US" sz="2400">
              <a:latin typeface="Arial"/>
              <a:cs typeface="Arial"/>
            </a:endParaRPr>
          </a:p>
          <a:p>
            <a:pPr marL="228600" indent="-229235">
              <a:lnSpc>
                <a:spcPct val="100000"/>
              </a:lnSpc>
              <a:spcBef>
                <a:spcPts val="730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Written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opinions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from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other </a:t>
            </a:r>
            <a:r>
              <a:rPr lang="en-US" sz="2400" spc="-10">
                <a:latin typeface="Arial"/>
                <a:cs typeface="Arial"/>
              </a:rPr>
              <a:t>instructors</a:t>
            </a:r>
            <a:endParaRPr lang="en-US" sz="2400">
              <a:latin typeface="Arial"/>
              <a:cs typeface="Arial"/>
            </a:endParaRPr>
          </a:p>
          <a:p>
            <a:pPr marL="228600" marR="212725" indent="-228600">
              <a:lnSpc>
                <a:spcPct val="108100"/>
              </a:lnSpc>
              <a:spcBef>
                <a:spcPts val="600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Contributions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development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 revision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of </a:t>
            </a:r>
            <a:r>
              <a:rPr lang="en-US" sz="2400" spc="-10">
                <a:latin typeface="Arial"/>
                <a:cs typeface="Arial"/>
              </a:rPr>
              <a:t>courses</a:t>
            </a:r>
            <a:endParaRPr lang="en-US" sz="2400">
              <a:latin typeface="Arial"/>
              <a:cs typeface="Arial"/>
            </a:endParaRPr>
          </a:p>
          <a:p>
            <a:pPr marL="228600" indent="-229235">
              <a:lnSpc>
                <a:spcPct val="100000"/>
              </a:lnSpc>
              <a:spcBef>
                <a:spcPts val="725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Creative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teaching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methods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strategies</a:t>
            </a:r>
            <a:endParaRPr lang="en-US" sz="2400">
              <a:latin typeface="Arial"/>
              <a:cs typeface="Arial"/>
            </a:endParaRPr>
          </a:p>
          <a:p>
            <a:pPr marL="228600" indent="-229235">
              <a:lnSpc>
                <a:spcPct val="100000"/>
              </a:lnSpc>
              <a:spcBef>
                <a:spcPts val="720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Written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recommendations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from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students</a:t>
            </a:r>
            <a:endParaRPr lang="en-US" sz="2400">
              <a:latin typeface="Arial"/>
              <a:cs typeface="Arial"/>
            </a:endParaRPr>
          </a:p>
          <a:p>
            <a:pPr marL="228600" indent="-229235">
              <a:lnSpc>
                <a:spcPct val="100000"/>
              </a:lnSpc>
              <a:spcBef>
                <a:spcPts val="725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Supervision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 other</a:t>
            </a:r>
            <a:r>
              <a:rPr lang="en-US" sz="2400" spc="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courses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25">
                <a:latin typeface="Arial"/>
                <a:cs typeface="Arial"/>
              </a:rPr>
              <a:t> TAs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0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F4176-5991-6C3B-2EC7-DCE8393D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Research evaluation &amp;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8088-3CD5-9A8E-1DBF-F6EB1AE20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3200" err="1">
                <a:latin typeface="Arial"/>
                <a:cs typeface="Arial"/>
              </a:rPr>
              <a:t>VIIc</a:t>
            </a:r>
            <a:r>
              <a:rPr lang="en-US" sz="3200" spc="400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Contributions</a:t>
            </a:r>
            <a:r>
              <a:rPr lang="en-US" sz="3200" spc="-30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of </a:t>
            </a:r>
            <a:r>
              <a:rPr lang="en-US" sz="3200" spc="-10">
                <a:latin typeface="Arial"/>
                <a:cs typeface="Arial"/>
              </a:rPr>
              <a:t>Research</a:t>
            </a:r>
            <a:r>
              <a:rPr lang="en-US" sz="3200" spc="-100">
                <a:latin typeface="Arial"/>
                <a:cs typeface="Arial"/>
              </a:rPr>
              <a:t> </a:t>
            </a:r>
            <a:r>
              <a:rPr lang="en-US" sz="3200" spc="-10">
                <a:latin typeface="Arial"/>
                <a:cs typeface="Arial"/>
              </a:rPr>
              <a:t>Activities</a:t>
            </a:r>
            <a:endParaRPr lang="en-US" sz="32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305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Publications</a:t>
            </a:r>
            <a:r>
              <a:rPr lang="en-US" sz="2400" spc="20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(Author,</a:t>
            </a:r>
            <a:r>
              <a:rPr lang="en-US" sz="2400" spc="-6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Acknowledged)</a:t>
            </a:r>
            <a:endParaRPr lang="en-US" sz="24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720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Grants/Contracts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(comments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reviewers)</a:t>
            </a:r>
            <a:endParaRPr lang="en-US" sz="24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715"/>
              </a:spcBef>
              <a:buChar char="•"/>
              <a:tabLst>
                <a:tab pos="257810" algn="l"/>
              </a:tabLst>
            </a:pPr>
            <a:r>
              <a:rPr lang="en-US" sz="2400" spc="-10">
                <a:latin typeface="Arial"/>
                <a:cs typeface="Arial"/>
              </a:rPr>
              <a:t>Talks/Presentations</a:t>
            </a:r>
            <a:endParaRPr lang="en-US" sz="24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715"/>
              </a:spcBef>
              <a:buChar char="•"/>
              <a:tabLst>
                <a:tab pos="257810" algn="l"/>
              </a:tabLst>
            </a:pPr>
            <a:r>
              <a:rPr lang="en-US" sz="2400" spc="-10">
                <a:latin typeface="Arial"/>
                <a:cs typeface="Arial"/>
              </a:rPr>
              <a:t>Experimental/Instrument</a:t>
            </a:r>
            <a:endParaRPr lang="en-US" sz="24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715"/>
              </a:spcBef>
              <a:buChar char="•"/>
              <a:tabLst>
                <a:tab pos="257810" algn="l"/>
              </a:tabLst>
            </a:pPr>
            <a:r>
              <a:rPr lang="en-US" sz="2400" spc="-10">
                <a:latin typeface="Arial"/>
                <a:cs typeface="Arial"/>
              </a:rPr>
              <a:t>Training/Advising</a:t>
            </a:r>
            <a:r>
              <a:rPr lang="en-US" sz="2400" spc="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Students</a:t>
            </a:r>
            <a:r>
              <a:rPr lang="en-US" sz="2400" spc="3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- </a:t>
            </a:r>
            <a:r>
              <a:rPr lang="en-US" sz="2400" spc="-10">
                <a:latin typeface="Arial"/>
                <a:cs typeface="Arial"/>
              </a:rPr>
              <a:t>letters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en-US" sz="36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</a:pPr>
            <a:r>
              <a:rPr lang="en-US" sz="3200" spc="-20">
                <a:latin typeface="Arial"/>
                <a:cs typeface="Arial"/>
              </a:rPr>
              <a:t>(Your</a:t>
            </a:r>
            <a:r>
              <a:rPr lang="en-US" sz="3200" spc="-35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file</a:t>
            </a:r>
            <a:r>
              <a:rPr lang="en-US" sz="3200" spc="-25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should</a:t>
            </a:r>
            <a:r>
              <a:rPr lang="en-US" sz="3200" spc="-35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reflect</a:t>
            </a:r>
            <a:r>
              <a:rPr lang="en-US" sz="3200" spc="-20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all</a:t>
            </a:r>
            <a:r>
              <a:rPr lang="en-US" sz="3200" spc="-25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that</a:t>
            </a:r>
            <a:r>
              <a:rPr lang="en-US" sz="3200" spc="-25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you</a:t>
            </a:r>
            <a:r>
              <a:rPr lang="en-US" sz="3200" spc="-20">
                <a:latin typeface="Arial"/>
                <a:cs typeface="Arial"/>
              </a:rPr>
              <a:t> do!)</a:t>
            </a:r>
            <a:endParaRPr lang="en-US" sz="32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8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18CA8-B579-616A-5C71-20E5A70F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Professional Development &amp;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22619-E12D-2078-56C1-A274EC6A7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>
                <a:latin typeface="Arial"/>
                <a:cs typeface="Arial"/>
              </a:rPr>
              <a:t>What</a:t>
            </a:r>
            <a:r>
              <a:rPr lang="en-US" sz="3200" spc="-2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is</a:t>
            </a:r>
            <a:r>
              <a:rPr lang="en-US" sz="3200" spc="-15" dirty="0">
                <a:latin typeface="Arial"/>
                <a:cs typeface="Arial"/>
              </a:rPr>
              <a:t> </a:t>
            </a:r>
            <a:r>
              <a:rPr lang="en-US" sz="3200" spc="-10" dirty="0">
                <a:latin typeface="Arial"/>
                <a:cs typeface="Arial"/>
              </a:rPr>
              <a:t>expected?</a:t>
            </a:r>
            <a:endParaRPr lang="en-US" sz="3200" dirty="0">
              <a:latin typeface="Arial"/>
              <a:cs typeface="Arial"/>
            </a:endParaRPr>
          </a:p>
          <a:p>
            <a:pPr marL="257175" marR="85090" indent="-86360">
              <a:lnSpc>
                <a:spcPct val="100000"/>
              </a:lnSpc>
              <a:spcBef>
                <a:spcPts val="615"/>
              </a:spcBef>
              <a:buChar char="•"/>
              <a:tabLst>
                <a:tab pos="257810" algn="l"/>
              </a:tabLst>
            </a:pPr>
            <a:r>
              <a:rPr lang="en-US" sz="2400" dirty="0">
                <a:latin typeface="Arial"/>
                <a:cs typeface="Arial"/>
              </a:rPr>
              <a:t>Any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combination</a:t>
            </a:r>
            <a:r>
              <a:rPr lang="en-US" sz="2400" spc="-1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of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service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to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the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campus,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community </a:t>
            </a:r>
            <a:r>
              <a:rPr lang="en-US" sz="2400" dirty="0">
                <a:latin typeface="Arial"/>
                <a:cs typeface="Arial"/>
              </a:rPr>
              <a:t>or</a:t>
            </a:r>
            <a:r>
              <a:rPr lang="en-US" sz="2400" spc="-3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professional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organizations.</a:t>
            </a:r>
            <a:endParaRPr lang="en-US" sz="2400" dirty="0">
              <a:latin typeface="Arial"/>
              <a:cs typeface="Arial"/>
            </a:endParaRPr>
          </a:p>
          <a:p>
            <a:pPr marL="257175" marR="147320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400" dirty="0">
                <a:latin typeface="Arial"/>
                <a:cs typeface="Arial"/>
              </a:rPr>
              <a:t>Service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is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seen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as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especially valuable</a:t>
            </a:r>
            <a:r>
              <a:rPr lang="en-US" sz="2400" spc="-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when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spc="-25" dirty="0">
                <a:latin typeface="Arial"/>
                <a:cs typeface="Arial"/>
              </a:rPr>
              <a:t>it </a:t>
            </a:r>
            <a:r>
              <a:rPr lang="en-US" sz="2400" dirty="0">
                <a:latin typeface="Arial"/>
                <a:cs typeface="Arial"/>
              </a:rPr>
              <a:t>contributes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to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the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university’s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mission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of</a:t>
            </a:r>
            <a:r>
              <a:rPr lang="en-US" sz="2400" spc="-3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engagement </a:t>
            </a:r>
            <a:r>
              <a:rPr lang="en-US" sz="2400" dirty="0">
                <a:latin typeface="Arial"/>
                <a:cs typeface="Arial"/>
              </a:rPr>
              <a:t>with</a:t>
            </a:r>
            <a:r>
              <a:rPr lang="en-US" sz="2400" spc="-1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the</a:t>
            </a:r>
            <a:r>
              <a:rPr lang="en-US" sz="2400" spc="-5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community.</a:t>
            </a: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7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6B910-E40D-166C-F88E-B7B3E300F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Professional development &amp; service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81B4-290E-18DC-1C29-3E351621E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4795">
              <a:lnSpc>
                <a:spcPct val="100000"/>
              </a:lnSpc>
              <a:spcBef>
                <a:spcPts val="890"/>
              </a:spcBef>
            </a:pPr>
            <a:r>
              <a:rPr lang="en-US" sz="2800">
                <a:latin typeface="Arial"/>
                <a:cs typeface="Arial"/>
              </a:rPr>
              <a:t>What</a:t>
            </a:r>
            <a:r>
              <a:rPr lang="en-US" sz="2800" spc="-40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is</a:t>
            </a:r>
            <a:r>
              <a:rPr lang="en-US" sz="2800" spc="-40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professional</a:t>
            </a:r>
            <a:r>
              <a:rPr lang="en-US" sz="2800" spc="-40">
                <a:latin typeface="Arial"/>
                <a:cs typeface="Arial"/>
              </a:rPr>
              <a:t> </a:t>
            </a:r>
            <a:r>
              <a:rPr lang="en-US" sz="2800" spc="-10">
                <a:latin typeface="Arial"/>
                <a:cs typeface="Arial"/>
              </a:rPr>
              <a:t>development?</a:t>
            </a:r>
            <a:endParaRPr lang="en-US" sz="2800">
              <a:latin typeface="Arial"/>
              <a:cs typeface="Arial"/>
            </a:endParaRPr>
          </a:p>
          <a:p>
            <a:pPr marL="521970" marR="438150" indent="-86360">
              <a:lnSpc>
                <a:spcPct val="108100"/>
              </a:lnSpc>
              <a:spcBef>
                <a:spcPts val="185"/>
              </a:spcBef>
              <a:buChar char="•"/>
              <a:tabLst>
                <a:tab pos="522605" algn="l"/>
              </a:tabLst>
            </a:pPr>
            <a:r>
              <a:rPr lang="en-US" sz="2400">
                <a:latin typeface="Arial"/>
                <a:cs typeface="Arial"/>
              </a:rPr>
              <a:t>Any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training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other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experience related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5">
                <a:latin typeface="Arial"/>
                <a:cs typeface="Arial"/>
              </a:rPr>
              <a:t> the </a:t>
            </a:r>
            <a:r>
              <a:rPr lang="en-US" sz="2400">
                <a:latin typeface="Arial"/>
                <a:cs typeface="Arial"/>
              </a:rPr>
              <a:t>candidate’s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profession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that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enhances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candidate’s </a:t>
            </a:r>
            <a:r>
              <a:rPr lang="en-US" sz="2400">
                <a:latin typeface="Arial"/>
                <a:cs typeface="Arial"/>
              </a:rPr>
              <a:t>ability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perform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research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teaching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duties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at</a:t>
            </a:r>
            <a:r>
              <a:rPr lang="en-US" sz="2400" spc="-25">
                <a:latin typeface="Arial"/>
                <a:cs typeface="Arial"/>
              </a:rPr>
              <a:t> the </a:t>
            </a:r>
            <a:r>
              <a:rPr lang="en-US" sz="2400" spc="-10">
                <a:latin typeface="Arial"/>
                <a:cs typeface="Arial"/>
              </a:rPr>
              <a:t>university.</a:t>
            </a:r>
            <a:endParaRPr lang="en-US" sz="2400">
              <a:latin typeface="Arial"/>
              <a:cs typeface="Arial"/>
            </a:endParaRPr>
          </a:p>
          <a:p>
            <a:pPr marL="521970" marR="278765" indent="-86360">
              <a:lnSpc>
                <a:spcPct val="108100"/>
              </a:lnSpc>
              <a:spcBef>
                <a:spcPts val="600"/>
              </a:spcBef>
              <a:buChar char="•"/>
              <a:tabLst>
                <a:tab pos="522605" algn="l"/>
              </a:tabLst>
            </a:pPr>
            <a:r>
              <a:rPr lang="en-US" sz="2400">
                <a:latin typeface="Arial"/>
                <a:cs typeface="Arial"/>
              </a:rPr>
              <a:t>Can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formal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informal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training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but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should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be </a:t>
            </a:r>
            <a:r>
              <a:rPr lang="en-US" sz="2400">
                <a:latin typeface="Arial"/>
                <a:cs typeface="Arial"/>
              </a:rPr>
              <a:t>documented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way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that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explains</a:t>
            </a:r>
            <a:r>
              <a:rPr lang="en-US" sz="2400" spc="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how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it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enhances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the </a:t>
            </a:r>
            <a:r>
              <a:rPr lang="en-US" sz="2400">
                <a:latin typeface="Arial"/>
                <a:cs typeface="Arial"/>
              </a:rPr>
              <a:t>candidate’s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capabilities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profession.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0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D33E4-4477-D97E-CD16-6CAE28FB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Professional development &amp; service (page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07F26-DA05-0C74-46F5-1BB00760F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4795" marR="767715">
              <a:lnSpc>
                <a:spcPct val="100000"/>
              </a:lnSpc>
              <a:spcBef>
                <a:spcPts val="1050"/>
              </a:spcBef>
            </a:pPr>
            <a:r>
              <a:rPr lang="en-US" sz="3200" dirty="0">
                <a:latin typeface="Arial"/>
                <a:cs typeface="Arial"/>
              </a:rPr>
              <a:t>What</a:t>
            </a:r>
            <a:r>
              <a:rPr lang="en-US" sz="3200" spc="-3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service</a:t>
            </a:r>
            <a:r>
              <a:rPr lang="en-US" sz="3200" spc="-3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is</a:t>
            </a:r>
            <a:r>
              <a:rPr lang="en-US" sz="3200" spc="-3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required?</a:t>
            </a:r>
            <a:r>
              <a:rPr lang="en-US" sz="3200" spc="-3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How</a:t>
            </a:r>
            <a:r>
              <a:rPr lang="en-US" sz="3200" spc="-30" dirty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much</a:t>
            </a:r>
            <a:r>
              <a:rPr lang="en-US" sz="3200" spc="-25" dirty="0">
                <a:latin typeface="Arial"/>
                <a:cs typeface="Arial"/>
              </a:rPr>
              <a:t> is </a:t>
            </a:r>
            <a:r>
              <a:rPr lang="en-US" sz="3200" spc="-10" dirty="0">
                <a:latin typeface="Arial"/>
                <a:cs typeface="Arial"/>
              </a:rPr>
              <a:t>enough?</a:t>
            </a:r>
            <a:endParaRPr lang="en-US" sz="3200" dirty="0">
              <a:latin typeface="Arial"/>
              <a:cs typeface="Arial"/>
            </a:endParaRPr>
          </a:p>
          <a:p>
            <a:pPr marL="521970" marR="608965" indent="-86360">
              <a:lnSpc>
                <a:spcPct val="100000"/>
              </a:lnSpc>
              <a:spcBef>
                <a:spcPts val="620"/>
              </a:spcBef>
              <a:buChar char="•"/>
              <a:tabLst>
                <a:tab pos="522605" algn="l"/>
              </a:tabLst>
            </a:pPr>
            <a:r>
              <a:rPr lang="en-US" sz="2000" dirty="0">
                <a:latin typeface="Arial"/>
                <a:cs typeface="Arial"/>
              </a:rPr>
              <a:t>There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isn’t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any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formula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or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quantitative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measure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for </a:t>
            </a:r>
            <a:r>
              <a:rPr lang="en-US" sz="2000" dirty="0">
                <a:latin typeface="Arial"/>
                <a:cs typeface="Arial"/>
              </a:rPr>
              <a:t>what</a:t>
            </a:r>
            <a:r>
              <a:rPr lang="en-US" sz="2000" spc="-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constitutes</a:t>
            </a:r>
            <a:r>
              <a:rPr lang="en-US" sz="2000" spc="-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“enough”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service.</a:t>
            </a:r>
            <a:endParaRPr lang="en-US" sz="2000" dirty="0">
              <a:latin typeface="Arial"/>
              <a:cs typeface="Arial"/>
            </a:endParaRPr>
          </a:p>
          <a:p>
            <a:pPr marL="521970" marR="486409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522605" algn="l"/>
              </a:tabLst>
            </a:pPr>
            <a:r>
              <a:rPr lang="en-US" sz="2000" dirty="0">
                <a:latin typeface="Arial"/>
                <a:cs typeface="Arial"/>
              </a:rPr>
              <a:t>Service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should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seen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as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reflection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10" dirty="0">
                <a:latin typeface="Arial"/>
                <a:cs typeface="Arial"/>
              </a:rPr>
              <a:t> serious </a:t>
            </a:r>
            <a:r>
              <a:rPr lang="en-US" sz="2000" dirty="0">
                <a:latin typeface="Arial"/>
                <a:cs typeface="Arial"/>
              </a:rPr>
              <a:t>commitment</a:t>
            </a:r>
            <a:r>
              <a:rPr lang="en-US" sz="2000" spc="-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candidate’s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profession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the </a:t>
            </a:r>
            <a:r>
              <a:rPr lang="en-US" sz="2000" dirty="0">
                <a:latin typeface="Arial"/>
                <a:cs typeface="Arial"/>
              </a:rPr>
              <a:t>university’s</a:t>
            </a:r>
            <a:r>
              <a:rPr lang="en-US" sz="2000" spc="-7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mission.</a:t>
            </a:r>
            <a:endParaRPr lang="en-US" sz="20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1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B191-5A21-1512-A6F8-5609B80F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or Closed Meeting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C85D-3C20-A10E-139D-5331521AC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295"/>
              </a:spcBef>
            </a:pPr>
            <a:r>
              <a:rPr lang="en-US" sz="2400">
                <a:latin typeface="Arial"/>
                <a:cs typeface="Arial"/>
              </a:rPr>
              <a:t>Candidate's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Request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b="1">
                <a:latin typeface="Arial"/>
                <a:cs typeface="Arial"/>
              </a:rPr>
              <a:t>Open/Closed</a:t>
            </a:r>
            <a:r>
              <a:rPr lang="en-US" sz="2400" b="1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Meeting</a:t>
            </a:r>
            <a:endParaRPr lang="en-US" sz="24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200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Letter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stating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intention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candidate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spc="-20">
                <a:latin typeface="Arial"/>
                <a:cs typeface="Arial"/>
              </a:rPr>
              <a:t>Open</a:t>
            </a:r>
            <a:endParaRPr lang="en-US" sz="2400">
              <a:latin typeface="Arial"/>
              <a:cs typeface="Arial"/>
            </a:endParaRPr>
          </a:p>
          <a:p>
            <a:pPr marL="257175" marR="5080" indent="-86360">
              <a:lnSpc>
                <a:spcPct val="100000"/>
              </a:lnSpc>
              <a:spcBef>
                <a:spcPts val="195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All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discussions held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IRASRC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are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b="1" spc="-10">
                <a:latin typeface="Arial"/>
                <a:cs typeface="Arial"/>
              </a:rPr>
              <a:t>open</a:t>
            </a:r>
            <a:r>
              <a:rPr lang="en-US" sz="2400" spc="-10">
                <a:latin typeface="Arial"/>
                <a:cs typeface="Arial"/>
              </a:rPr>
              <a:t>.</a:t>
            </a:r>
            <a:r>
              <a:rPr lang="en-US" sz="2400" spc="-7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Anyone </a:t>
            </a:r>
            <a:r>
              <a:rPr lang="en-US" sz="2400">
                <a:latin typeface="Arial"/>
                <a:cs typeface="Arial"/>
              </a:rPr>
              <a:t>can</a:t>
            </a:r>
            <a:r>
              <a:rPr lang="en-US" sz="2400" spc="-10">
                <a:latin typeface="Arial"/>
                <a:cs typeface="Arial"/>
              </a:rPr>
              <a:t> attend.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b="1" spc="-10">
                <a:latin typeface="Arial"/>
                <a:cs typeface="Arial"/>
              </a:rPr>
              <a:t>Closed</a:t>
            </a:r>
            <a:endParaRPr lang="en-US" sz="2400">
              <a:latin typeface="Arial"/>
              <a:cs typeface="Arial"/>
            </a:endParaRPr>
          </a:p>
          <a:p>
            <a:pPr marL="257175" marR="62865" indent="-86360">
              <a:lnSpc>
                <a:spcPct val="100000"/>
              </a:lnSpc>
              <a:spcBef>
                <a:spcPts val="204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All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discussions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held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IRASRC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are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b="1" spc="-10">
                <a:latin typeface="Arial"/>
                <a:cs typeface="Arial"/>
              </a:rPr>
              <a:t>confidential</a:t>
            </a:r>
            <a:r>
              <a:rPr lang="en-US" sz="2400" spc="-10">
                <a:latin typeface="Arial"/>
                <a:cs typeface="Arial"/>
              </a:rPr>
              <a:t>. </a:t>
            </a:r>
            <a:r>
              <a:rPr lang="en-US" sz="2400">
                <a:latin typeface="Arial"/>
                <a:cs typeface="Arial"/>
              </a:rPr>
              <a:t>Confidential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information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may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not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be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disclosed.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Only </a:t>
            </a:r>
            <a:r>
              <a:rPr lang="en-US" sz="2400">
                <a:latin typeface="Arial"/>
                <a:cs typeface="Arial"/>
              </a:rPr>
              <a:t>those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people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invited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Committee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may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attend.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1E97-936E-E7F6-8DA0-600906A7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02D24-603F-438A-3569-09E3ADB78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1951989">
              <a:lnSpc>
                <a:spcPct val="133300"/>
              </a:lnSpc>
              <a:spcBef>
                <a:spcPts val="100"/>
              </a:spcBef>
            </a:pPr>
            <a:r>
              <a:rPr lang="en-US" sz="2000">
                <a:latin typeface="Arial"/>
                <a:cs typeface="Arial"/>
              </a:rPr>
              <a:t>Dealing</a:t>
            </a:r>
            <a:r>
              <a:rPr lang="en-US" sz="2000" spc="-4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with</a:t>
            </a:r>
            <a:r>
              <a:rPr lang="en-US" sz="2000" spc="-35">
                <a:latin typeface="Arial"/>
                <a:cs typeface="Arial"/>
              </a:rPr>
              <a:t> </a:t>
            </a:r>
            <a:r>
              <a:rPr lang="en-US" sz="2000" spc="-10">
                <a:latin typeface="Arial"/>
                <a:cs typeface="Arial"/>
              </a:rPr>
              <a:t>omissions </a:t>
            </a:r>
          </a:p>
          <a:p>
            <a:pPr marR="1951989">
              <a:lnSpc>
                <a:spcPct val="133300"/>
              </a:lnSpc>
              <a:spcBef>
                <a:spcPts val="100"/>
              </a:spcBef>
            </a:pPr>
            <a:r>
              <a:rPr lang="en-US" sz="2000">
                <a:latin typeface="Arial"/>
                <a:cs typeface="Arial"/>
              </a:rPr>
              <a:t>Prior</a:t>
            </a:r>
            <a:r>
              <a:rPr lang="en-US" sz="2000" spc="-1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service</a:t>
            </a:r>
            <a:r>
              <a:rPr lang="en-US" sz="2000" spc="-10">
                <a:latin typeface="Arial"/>
                <a:cs typeface="Arial"/>
              </a:rPr>
              <a:t> credit</a:t>
            </a:r>
            <a:endParaRPr lang="en-US" sz="20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610"/>
              </a:spcBef>
              <a:buChar char="•"/>
              <a:tabLst>
                <a:tab pos="257810" algn="l"/>
              </a:tabLst>
            </a:pPr>
            <a:r>
              <a:rPr lang="en-US" sz="2000">
                <a:latin typeface="Arial"/>
                <a:cs typeface="Arial"/>
              </a:rPr>
              <a:t>Double</a:t>
            </a:r>
            <a:r>
              <a:rPr lang="en-US" sz="2000" spc="-3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check</a:t>
            </a:r>
            <a:r>
              <a:rPr lang="en-US" sz="2000" spc="-3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your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“clock”</a:t>
            </a:r>
            <a:r>
              <a:rPr lang="en-US" sz="2000" spc="-30">
                <a:latin typeface="Arial"/>
                <a:cs typeface="Arial"/>
              </a:rPr>
              <a:t> </a:t>
            </a:r>
            <a:r>
              <a:rPr lang="en-US" sz="2000" spc="-50">
                <a:latin typeface="Arial"/>
                <a:cs typeface="Arial"/>
              </a:rPr>
              <a:t>!</a:t>
            </a:r>
            <a:endParaRPr lang="en-US" sz="2000">
              <a:latin typeface="Arial"/>
              <a:cs typeface="Arial"/>
            </a:endParaRPr>
          </a:p>
          <a:p>
            <a:pPr marL="257175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000">
                <a:latin typeface="Arial"/>
                <a:cs typeface="Arial"/>
              </a:rPr>
              <a:t>Included</a:t>
            </a:r>
            <a:r>
              <a:rPr lang="en-US" sz="2000" spc="-4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in</a:t>
            </a:r>
            <a:r>
              <a:rPr lang="en-US" sz="2000" spc="-2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calculating</a:t>
            </a:r>
            <a:r>
              <a:rPr lang="en-US" sz="2000" spc="-4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the</a:t>
            </a:r>
            <a:r>
              <a:rPr lang="en-US" sz="2000" spc="-3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length</a:t>
            </a:r>
            <a:r>
              <a:rPr lang="en-US" sz="2000" spc="-3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of</a:t>
            </a:r>
            <a:r>
              <a:rPr lang="en-US" sz="2000" spc="-2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probationary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 spc="-10">
                <a:latin typeface="Arial"/>
                <a:cs typeface="Arial"/>
              </a:rPr>
              <a:t>appointment</a:t>
            </a:r>
            <a:endParaRPr lang="en-US" sz="2000">
              <a:latin typeface="Arial"/>
              <a:cs typeface="Arial"/>
            </a:endParaRPr>
          </a:p>
          <a:p>
            <a:pPr marL="428625" lvl="1" indent="-86360">
              <a:lnSpc>
                <a:spcPct val="100000"/>
              </a:lnSpc>
              <a:spcBef>
                <a:spcPts val="605"/>
              </a:spcBef>
              <a:buChar char="•"/>
              <a:tabLst>
                <a:tab pos="429259" algn="l"/>
              </a:tabLst>
            </a:pPr>
            <a:r>
              <a:rPr lang="en-US" sz="2000">
                <a:latin typeface="Arial"/>
                <a:cs typeface="Arial"/>
              </a:rPr>
              <a:t>Materials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must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be</a:t>
            </a:r>
            <a:r>
              <a:rPr lang="en-US" sz="2000" spc="-2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included</a:t>
            </a:r>
            <a:r>
              <a:rPr lang="en-US" sz="2000" spc="-1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from</a:t>
            </a:r>
            <a:r>
              <a:rPr lang="en-US" sz="2000" spc="-2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prior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service</a:t>
            </a:r>
            <a:r>
              <a:rPr lang="en-US" sz="2000" spc="-15">
                <a:latin typeface="Arial"/>
                <a:cs typeface="Arial"/>
              </a:rPr>
              <a:t> </a:t>
            </a:r>
            <a:r>
              <a:rPr lang="en-US" sz="2000" spc="-20">
                <a:latin typeface="Arial"/>
                <a:cs typeface="Arial"/>
              </a:rPr>
              <a:t>time</a:t>
            </a:r>
            <a:endParaRPr lang="en-US" sz="2000">
              <a:latin typeface="Arial"/>
              <a:cs typeface="Arial"/>
            </a:endParaRPr>
          </a:p>
          <a:p>
            <a:pPr marL="428625" lvl="1" indent="-86360">
              <a:lnSpc>
                <a:spcPct val="100000"/>
              </a:lnSpc>
              <a:spcBef>
                <a:spcPts val="600"/>
              </a:spcBef>
              <a:buChar char="•"/>
              <a:tabLst>
                <a:tab pos="429259" algn="l"/>
              </a:tabLst>
            </a:pPr>
            <a:r>
              <a:rPr lang="en-US" sz="2000">
                <a:latin typeface="Arial"/>
                <a:cs typeface="Arial"/>
              </a:rPr>
              <a:t>Accumulated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deadline</a:t>
            </a:r>
            <a:r>
              <a:rPr lang="en-US" sz="2000" spc="-1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may</a:t>
            </a:r>
            <a:r>
              <a:rPr lang="en-US" sz="2000" spc="-25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be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closer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>
                <a:latin typeface="Arial"/>
                <a:cs typeface="Arial"/>
              </a:rPr>
              <a:t>than</a:t>
            </a:r>
            <a:r>
              <a:rPr lang="en-US" sz="2000" spc="-20">
                <a:latin typeface="Arial"/>
                <a:cs typeface="Arial"/>
              </a:rPr>
              <a:t> </a:t>
            </a:r>
            <a:r>
              <a:rPr lang="en-US" sz="2000" spc="-10">
                <a:latin typeface="Arial"/>
                <a:cs typeface="Arial"/>
              </a:rPr>
              <a:t>seems</a:t>
            </a:r>
            <a:endParaRPr lang="en-US"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r>
              <a:rPr lang="en-US" sz="2000">
                <a:latin typeface="Arial"/>
                <a:cs typeface="Arial"/>
              </a:rPr>
              <a:t>Supplemental</a:t>
            </a:r>
            <a:r>
              <a:rPr lang="en-US" sz="2000" spc="-70">
                <a:latin typeface="Arial"/>
                <a:cs typeface="Arial"/>
              </a:rPr>
              <a:t> </a:t>
            </a:r>
            <a:r>
              <a:rPr lang="en-US" sz="2000" spc="-10">
                <a:latin typeface="Arial"/>
                <a:cs typeface="Arial"/>
              </a:rPr>
              <a:t>materials</a:t>
            </a:r>
            <a:endParaRPr lang="en-US" sz="20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3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4D5E-0E0D-382F-CBD4-8D045536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13347-0066-1B9F-A603-C40637E74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sz="2400" dirty="0">
                <a:latin typeface="Arial"/>
                <a:cs typeface="Arial"/>
              </a:rPr>
              <a:t>We’ll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take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questions</a:t>
            </a:r>
            <a:r>
              <a:rPr lang="en-US" sz="2400" spc="-1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now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but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please</a:t>
            </a:r>
            <a:r>
              <a:rPr lang="en-US" sz="2400" spc="-1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feel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free</a:t>
            </a:r>
            <a:r>
              <a:rPr lang="en-US" sz="2400" spc="-2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to</a:t>
            </a:r>
            <a:r>
              <a:rPr lang="en-US" sz="2400" spc="-20" dirty="0">
                <a:latin typeface="Arial"/>
                <a:cs typeface="Arial"/>
              </a:rPr>
              <a:t> </a:t>
            </a:r>
            <a:r>
              <a:rPr lang="en-US" sz="2400" spc="-10" dirty="0">
                <a:latin typeface="Arial"/>
                <a:cs typeface="Arial"/>
              </a:rPr>
              <a:t>contact</a:t>
            </a:r>
            <a:r>
              <a:rPr lang="en-US" spc="-10" dirty="0">
                <a:latin typeface="Arial"/>
                <a:cs typeface="Arial"/>
              </a:rPr>
              <a:t> the </a:t>
            </a:r>
            <a:r>
              <a:rPr lang="en-US" sz="2400" dirty="0">
                <a:latin typeface="Arial"/>
                <a:cs typeface="Arial"/>
              </a:rPr>
              <a:t>IRASRC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chair</a:t>
            </a:r>
            <a:r>
              <a:rPr lang="en-US" sz="2400" spc="-10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at</a:t>
            </a:r>
            <a:r>
              <a:rPr lang="en-US" sz="2400" spc="-1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any</a:t>
            </a:r>
            <a:r>
              <a:rPr lang="en-US" sz="2400" spc="-10" dirty="0">
                <a:latin typeface="Arial"/>
                <a:cs typeface="Arial"/>
              </a:rPr>
              <a:t> time.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Arial"/>
              <a:cs typeface="Arial"/>
            </a:endParaRPr>
          </a:p>
          <a:p>
            <a:pPr marL="285750" algn="ctr">
              <a:lnSpc>
                <a:spcPct val="100000"/>
              </a:lnSpc>
              <a:spcBef>
                <a:spcPts val="750"/>
              </a:spcBef>
            </a:pPr>
            <a:r>
              <a:rPr lang="en-US" sz="2400" dirty="0">
                <a:latin typeface="Arial"/>
                <a:cs typeface="Arial"/>
              </a:rPr>
              <a:t>Kelly Kohlmetz:</a:t>
            </a:r>
            <a:r>
              <a:rPr lang="en-US" sz="2400" spc="-40" dirty="0">
                <a:latin typeface="Arial"/>
                <a:cs typeface="Arial"/>
              </a:rPr>
              <a:t> </a:t>
            </a:r>
            <a:r>
              <a:rPr lang="en-US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</a:rPr>
              <a:t>kellyk2</a:t>
            </a:r>
            <a:r>
              <a:rPr lang="en-US" sz="2400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</a:rPr>
              <a:t>@uwm.edu</a:t>
            </a:r>
            <a:endParaRPr lang="en-US" sz="24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EEE08-BB4B-F7A7-1936-52200B19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IRASRC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B6CB1-3D0A-DFA6-D422-91B43658B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Freddy </a:t>
            </a:r>
            <a:r>
              <a:rPr lang="en-US" sz="1800" b="1" spc="-10" dirty="0">
                <a:cs typeface="Arial"/>
              </a:rPr>
              <a:t>Cao, </a:t>
            </a:r>
            <a:r>
              <a:rPr lang="en-US" sz="1800" b="0" i="0" dirty="0">
                <a:solidFill>
                  <a:srgbClr val="202020"/>
                </a:solidFill>
                <a:effectLst/>
              </a:rPr>
              <a:t>Clinical Associate Professor, </a:t>
            </a:r>
            <a:r>
              <a:rPr lang="en-US" sz="1800" b="0" i="0" dirty="0">
                <a:solidFill>
                  <a:srgbClr val="202020"/>
                </a:solidFill>
                <a:effectLst/>
                <a:latin typeface="Helvetica Neue"/>
              </a:rPr>
              <a:t>College of Health Professions &amp; 		Sciences</a:t>
            </a:r>
            <a:endParaRPr lang="en-US" sz="1800" b="1" spc="-10" dirty="0">
              <a:cs typeface="Arial"/>
            </a:endParaRPr>
          </a:p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Scott Corley, </a:t>
            </a:r>
            <a:r>
              <a:rPr lang="en-US" sz="1800" b="0" i="0" dirty="0">
                <a:solidFill>
                  <a:srgbClr val="202020"/>
                </a:solidFill>
                <a:effectLst/>
                <a:latin typeface="Helvetica Neue"/>
              </a:rPr>
              <a:t>Teaching Professor, Peck School of the Arts</a:t>
            </a:r>
            <a:endParaRPr lang="en-US" sz="1800" b="1" spc="-10" dirty="0">
              <a:latin typeface="Arial"/>
              <a:cs typeface="Arial"/>
            </a:endParaRPr>
          </a:p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Kelly Kohlmetz, </a:t>
            </a:r>
            <a:r>
              <a:rPr lang="en-US" sz="1800" spc="-10" dirty="0">
                <a:latin typeface="Arial"/>
                <a:cs typeface="Arial"/>
              </a:rPr>
              <a:t>Senior Teaching Faculty, College of Letters &amp; Science</a:t>
            </a:r>
          </a:p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Krishna Pillai,</a:t>
            </a:r>
            <a:r>
              <a:rPr lang="en-US" sz="1800" b="0" i="0" dirty="0">
                <a:solidFill>
                  <a:srgbClr val="202020"/>
                </a:solidFill>
                <a:effectLst/>
                <a:latin typeface="Helvetica Neue"/>
              </a:rPr>
              <a:t> Professor, College of Engineering and Applied Science</a:t>
            </a:r>
            <a:endParaRPr lang="en-US" sz="1800" b="1" spc="-10" dirty="0">
              <a:latin typeface="Arial"/>
              <a:cs typeface="Arial"/>
            </a:endParaRPr>
          </a:p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Ionel Popa</a:t>
            </a:r>
            <a:r>
              <a:rPr lang="en-US" sz="1800" spc="-10" dirty="0">
                <a:latin typeface="Arial"/>
                <a:cs typeface="Arial"/>
              </a:rPr>
              <a:t>, Associate Professor, College of Letters &amp; Science</a:t>
            </a:r>
          </a:p>
          <a:p>
            <a:pPr marR="194945">
              <a:lnSpc>
                <a:spcPct val="175000"/>
              </a:lnSpc>
            </a:pPr>
            <a:r>
              <a:rPr lang="en-US" sz="1800" b="1" spc="-10" dirty="0">
                <a:latin typeface="Arial"/>
                <a:cs typeface="Arial"/>
              </a:rPr>
              <a:t>Lane </a:t>
            </a:r>
            <a:r>
              <a:rPr lang="en-US" sz="1800" b="1" spc="-10" dirty="0" err="1">
                <a:latin typeface="Arial"/>
                <a:cs typeface="Arial"/>
              </a:rPr>
              <a:t>Sunwall</a:t>
            </a:r>
            <a:r>
              <a:rPr lang="en-US" sz="1800" b="1" spc="-10" dirty="0">
                <a:latin typeface="Arial"/>
                <a:cs typeface="Arial"/>
              </a:rPr>
              <a:t>,</a:t>
            </a:r>
            <a:r>
              <a:rPr lang="en-US" sz="1800" spc="-10" dirty="0">
                <a:latin typeface="Arial"/>
                <a:cs typeface="Arial"/>
              </a:rPr>
              <a:t> CETL Teaching, Learning, and Technology Consultant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35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E463-15BA-1EFE-829D-7AC713C4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things first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45091-336F-051A-EAA0-AC6BA0FA2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994"/>
              </a:spcBef>
            </a:pPr>
            <a:r>
              <a:rPr lang="en-US" sz="2800">
                <a:latin typeface="Arial"/>
                <a:cs typeface="Arial"/>
              </a:rPr>
              <a:t>What</a:t>
            </a:r>
            <a:r>
              <a:rPr lang="en-US" sz="2800" spc="-35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is</a:t>
            </a:r>
            <a:r>
              <a:rPr lang="en-US" sz="2800" spc="-35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indefinite</a:t>
            </a:r>
            <a:r>
              <a:rPr lang="en-US" sz="2800" spc="-30">
                <a:latin typeface="Arial"/>
                <a:cs typeface="Arial"/>
              </a:rPr>
              <a:t> </a:t>
            </a:r>
            <a:r>
              <a:rPr lang="en-US" sz="2800" spc="-10">
                <a:latin typeface="Arial"/>
                <a:cs typeface="Arial"/>
              </a:rPr>
              <a:t>status?</a:t>
            </a:r>
            <a:endParaRPr lang="en-US" sz="2800">
              <a:latin typeface="Arial"/>
              <a:cs typeface="Arial"/>
            </a:endParaRPr>
          </a:p>
          <a:p>
            <a:pPr marL="257175" marR="36830" indent="-86360">
              <a:lnSpc>
                <a:spcPct val="110000"/>
              </a:lnSpc>
              <a:spcBef>
                <a:spcPts val="625"/>
              </a:spcBef>
              <a:buChar char="•"/>
              <a:tabLst>
                <a:tab pos="257810" algn="l"/>
              </a:tabLst>
            </a:pPr>
            <a:r>
              <a:rPr lang="en-US">
                <a:latin typeface="Arial"/>
                <a:cs typeface="Arial"/>
              </a:rPr>
              <a:t> </a:t>
            </a:r>
            <a:r>
              <a:rPr lang="en-US" sz="2400">
                <a:latin typeface="Arial"/>
                <a:cs typeface="Arial"/>
              </a:rPr>
              <a:t>An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indefinite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appointment is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recognition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5">
                <a:latin typeface="Arial"/>
                <a:cs typeface="Arial"/>
              </a:rPr>
              <a:t> an </a:t>
            </a:r>
            <a:r>
              <a:rPr lang="en-US" sz="2400">
                <a:latin typeface="Arial"/>
                <a:cs typeface="Arial"/>
              </a:rPr>
              <a:t>academic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staff</a:t>
            </a:r>
            <a:r>
              <a:rPr lang="en-US" sz="2400" spc="-4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member's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professional</a:t>
            </a:r>
            <a:r>
              <a:rPr lang="en-US" sz="2400" spc="-10">
                <a:latin typeface="Arial"/>
                <a:cs typeface="Arial"/>
              </a:rPr>
              <a:t> development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contribution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objectives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University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of </a:t>
            </a:r>
            <a:r>
              <a:rPr lang="en-US" sz="2400" spc="-10">
                <a:latin typeface="Arial"/>
                <a:cs typeface="Arial"/>
              </a:rPr>
              <a:t>Wisconsin-Milwaukee.</a:t>
            </a:r>
          </a:p>
          <a:p>
            <a:pPr marL="257175" marR="36830" indent="-86360">
              <a:lnSpc>
                <a:spcPct val="110000"/>
              </a:lnSpc>
              <a:spcBef>
                <a:spcPts val="625"/>
              </a:spcBef>
              <a:buChar char="•"/>
              <a:tabLst>
                <a:tab pos="257810" algn="l"/>
              </a:tabLst>
            </a:pPr>
            <a:r>
              <a:rPr lang="en-US" spc="-10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Terminate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only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budgetary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and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program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reasons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or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for </a:t>
            </a:r>
            <a:r>
              <a:rPr lang="en-US" sz="2400" spc="-10">
                <a:latin typeface="Arial"/>
                <a:cs typeface="Arial"/>
              </a:rPr>
              <a:t>cause</a:t>
            </a:r>
            <a:endParaRPr lang="en-US" sz="2400">
              <a:latin typeface="Arial"/>
              <a:cs typeface="Arial"/>
            </a:endParaRPr>
          </a:p>
          <a:p>
            <a:pPr marR="600075">
              <a:lnSpc>
                <a:spcPct val="110000"/>
              </a:lnSpc>
              <a:spcBef>
                <a:spcPts val="600"/>
              </a:spcBef>
            </a:pPr>
            <a:r>
              <a:rPr lang="en-US">
                <a:latin typeface="Arial"/>
                <a:cs typeface="Arial"/>
              </a:rPr>
              <a:t>AS Policy: UWM Chapter 107 PROMOTION TO INDEFINITE APPOINTMENT</a:t>
            </a:r>
          </a:p>
          <a:p>
            <a:pPr marR="600075">
              <a:lnSpc>
                <a:spcPct val="110000"/>
              </a:lnSpc>
              <a:spcBef>
                <a:spcPts val="600"/>
              </a:spcBef>
            </a:pPr>
            <a:endParaRPr lang="en-US" sz="2400" spc="-1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5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5EA9-9E18-EC53-BC06-60CB07C4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Policies and Procedures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63C97-CBF9-8B67-5688-5F089DE6D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789"/>
              </a:spcBef>
            </a:pPr>
            <a:r>
              <a:rPr lang="en-US" sz="2400">
                <a:latin typeface="Arial"/>
                <a:cs typeface="Arial"/>
              </a:rPr>
              <a:t>Academic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staff</a:t>
            </a:r>
            <a:r>
              <a:rPr lang="en-US" sz="2400" spc="-4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policies</a:t>
            </a: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89"/>
              </a:spcBef>
            </a:pPr>
            <a:r>
              <a:rPr lang="en-US" sz="2400" u="sng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2"/>
              </a:rPr>
              <a:t>http://uwm.edu/secu/policies/as/</a:t>
            </a:r>
            <a:endParaRPr lang="en-US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562C1"/>
              </a:buClr>
            </a:pPr>
            <a:endParaRPr lang="en-US"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562C1"/>
              </a:buClr>
            </a:pPr>
            <a:endParaRPr lang="en-US"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en-US" sz="2400">
                <a:latin typeface="Arial"/>
                <a:cs typeface="Arial"/>
              </a:rPr>
              <a:t>Current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IRASRC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policies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en-US" sz="2400">
                <a:latin typeface="Arial"/>
                <a:cs typeface="Arial"/>
                <a:hlinkClick r:id="rId3"/>
              </a:rPr>
              <a:t>https://</a:t>
            </a:r>
            <a:r>
              <a:rPr lang="en-US" sz="2400" err="1">
                <a:latin typeface="Arial"/>
                <a:cs typeface="Arial"/>
                <a:hlinkClick r:id="rId3"/>
              </a:rPr>
              <a:t>uwm.edu</a:t>
            </a:r>
            <a:r>
              <a:rPr lang="en-US" sz="2400">
                <a:latin typeface="Arial"/>
                <a:cs typeface="Arial"/>
                <a:hlinkClick r:id="rId3"/>
              </a:rPr>
              <a:t>/</a:t>
            </a:r>
            <a:r>
              <a:rPr lang="en-US" sz="2400" err="1">
                <a:latin typeface="Arial"/>
                <a:cs typeface="Arial"/>
                <a:hlinkClick r:id="rId3"/>
              </a:rPr>
              <a:t>secu</a:t>
            </a:r>
            <a:r>
              <a:rPr lang="en-US" sz="2400">
                <a:latin typeface="Arial"/>
                <a:cs typeface="Arial"/>
                <a:hlinkClick r:id="rId3"/>
              </a:rPr>
              <a:t>/as/review/</a:t>
            </a:r>
            <a:r>
              <a:rPr lang="en-US" sz="2400" err="1">
                <a:latin typeface="Arial"/>
                <a:cs typeface="Arial"/>
                <a:hlinkClick r:id="rId3"/>
              </a:rPr>
              <a:t>irasrc</a:t>
            </a:r>
            <a:r>
              <a:rPr lang="en-US" sz="2400">
                <a:latin typeface="Arial"/>
                <a:cs typeface="Arial"/>
                <a:hlinkClick r:id="rId3"/>
              </a:rPr>
              <a:t>/</a:t>
            </a:r>
            <a:endParaRPr lang="en-US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2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CF99-FCCB-632D-F2A5-0E3270A2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role of IRASRC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B9ADF-329E-3FFC-EBBB-4930B64B3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86360">
              <a:lnSpc>
                <a:spcPct val="100000"/>
              </a:lnSpc>
              <a:buChar char="•"/>
              <a:tabLst>
                <a:tab pos="257810" algn="l"/>
              </a:tabLst>
            </a:pPr>
            <a:r>
              <a:rPr lang="en-US" sz="2400" spc="-10">
                <a:latin typeface="Arial"/>
                <a:cs typeface="Arial"/>
              </a:rPr>
              <a:t> Advisory</a:t>
            </a:r>
            <a:endParaRPr lang="en-US" sz="2400">
              <a:latin typeface="Arial"/>
              <a:cs typeface="Arial"/>
            </a:endParaRPr>
          </a:p>
          <a:p>
            <a:pPr marL="257175" marR="5080" indent="-86360">
              <a:lnSpc>
                <a:spcPct val="108000"/>
              </a:lnSpc>
              <a:spcBef>
                <a:spcPts val="600"/>
              </a:spcBef>
              <a:buChar char="•"/>
              <a:tabLst>
                <a:tab pos="257810" algn="l"/>
              </a:tabLst>
            </a:pPr>
            <a:r>
              <a:rPr lang="en-US" sz="2400">
                <a:latin typeface="Arial"/>
                <a:cs typeface="Arial"/>
              </a:rPr>
              <a:t> Decision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forward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status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change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5">
                <a:latin typeface="Arial"/>
                <a:cs typeface="Arial"/>
              </a:rPr>
              <a:t> the </a:t>
            </a:r>
            <a:r>
              <a:rPr lang="en-US" sz="2400">
                <a:latin typeface="Arial"/>
                <a:cs typeface="Arial"/>
              </a:rPr>
              <a:t>Chancellor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rests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with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Dean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8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665C-61B8-DF4C-96FA-B826E537B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Frame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7B58F-F6BE-6D19-866E-82A2D5E7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28600" marR="25400" indent="-229235">
              <a:lnSpc>
                <a:spcPct val="107800"/>
              </a:lnSpc>
              <a:spcBef>
                <a:spcPts val="1795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At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least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1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year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probationary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service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must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be </a:t>
            </a:r>
            <a:r>
              <a:rPr lang="en-US" sz="2400" spc="-10">
                <a:latin typeface="Arial"/>
                <a:cs typeface="Arial"/>
              </a:rPr>
              <a:t>completed</a:t>
            </a:r>
            <a:endParaRPr lang="en-US" sz="2400">
              <a:latin typeface="Arial"/>
              <a:cs typeface="Arial"/>
            </a:endParaRPr>
          </a:p>
          <a:p>
            <a:pPr marL="228600" marR="5080" indent="-228600">
              <a:lnSpc>
                <a:spcPct val="107800"/>
              </a:lnSpc>
              <a:spcBef>
                <a:spcPts val="610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Review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process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must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completed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end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sixth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20">
                <a:latin typeface="Arial"/>
                <a:cs typeface="Arial"/>
              </a:rPr>
              <a:t>year.</a:t>
            </a:r>
            <a:endParaRPr lang="en-US" sz="24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Anything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between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acceptable</a:t>
            </a:r>
          </a:p>
          <a:p>
            <a:pPr marL="227965" indent="-228600">
              <a:lnSpc>
                <a:spcPct val="100000"/>
              </a:lnSpc>
              <a:spcBef>
                <a:spcPts val="735"/>
              </a:spcBef>
              <a:buChar char="•"/>
            </a:pPr>
            <a:r>
              <a:rPr lang="en-US" spc="-10">
                <a:cs typeface="Arial"/>
              </a:rPr>
              <a:t>Probationary appointment clock may be extended for reasons of childbirth or adoption, </a:t>
            </a:r>
            <a:r>
              <a:rPr lang="en-US" spc="-10">
                <a:ea typeface="+mn-lt"/>
                <a:cs typeface="+mn-lt"/>
              </a:rPr>
              <a:t>significant responsibilities with respect to elder/dependent care, disability/chronic illness, or circumstances beyond the control of the academic staff member. Written requests for extensions of the probationary period should be made in a timely manner. </a:t>
            </a:r>
          </a:p>
          <a:p>
            <a:pPr>
              <a:lnSpc>
                <a:spcPct val="100000"/>
              </a:lnSpc>
              <a:spcBef>
                <a:spcPts val="735"/>
              </a:spcBef>
            </a:pPr>
            <a:r>
              <a:rPr lang="en-US" spc="-10">
                <a:ea typeface="+mn-lt"/>
                <a:cs typeface="+mn-lt"/>
              </a:rPr>
              <a:t>AS Policy: CHAPTER</a:t>
            </a:r>
            <a:r>
              <a:rPr lang="en-US" spc="-10">
                <a:cs typeface="Arial"/>
              </a:rPr>
              <a:t> 104.03 PROBATIONARY APPOINTMENTS </a:t>
            </a:r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699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9045E-A462-E932-0B5B-D676CA15F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of approval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C9550-84F9-30AA-1C3F-F0E3AA18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5080" indent="-228600">
              <a:lnSpc>
                <a:spcPct val="107800"/>
              </a:lnSpc>
              <a:spcBef>
                <a:spcPts val="1805"/>
              </a:spcBef>
              <a:buChar char="•"/>
              <a:tabLst>
                <a:tab pos="228600" algn="l"/>
                <a:tab pos="229235" algn="l"/>
              </a:tabLst>
            </a:pPr>
            <a:r>
              <a:rPr lang="en-US" sz="2400">
                <a:latin typeface="Arial"/>
                <a:cs typeface="Arial"/>
              </a:rPr>
              <a:t>Forwarding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candidate’s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file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for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indefinite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review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purview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executive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committee.</a:t>
            </a:r>
            <a:endParaRPr lang="en-US" sz="2400">
              <a:latin typeface="Arial"/>
              <a:cs typeface="Arial"/>
            </a:endParaRPr>
          </a:p>
          <a:p>
            <a:pPr marL="227965" marR="447675" indent="-228600">
              <a:lnSpc>
                <a:spcPct val="107800"/>
              </a:lnSpc>
              <a:spcBef>
                <a:spcPts val="60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Requires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recommendation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executive committee</a:t>
            </a:r>
            <a:endParaRPr lang="en-US" sz="24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Review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IRASRC</a:t>
            </a:r>
            <a:r>
              <a:rPr lang="en-US" sz="2400" spc="-1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(as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requested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by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dean)</a:t>
            </a:r>
            <a:endParaRPr lang="en-US" sz="24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spcBef>
                <a:spcPts val="73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Recommendation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of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Dean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to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the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Chancellor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3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4C4D8-8F05-22F3-0BEE-66808844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of approval (cont.)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81B46-FB1D-0147-82BE-A5C8D369F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lang="en-US" sz="3200">
              <a:latin typeface="Arial"/>
              <a:cs typeface="Arial"/>
            </a:endParaRPr>
          </a:p>
          <a:p>
            <a:pPr marL="227965" indent="-228600">
              <a:lnSpc>
                <a:spcPct val="100000"/>
              </a:lnSpc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Indefinite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status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35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STATUS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change</a:t>
            </a:r>
            <a:endParaRPr lang="en-US" sz="2400">
              <a:latin typeface="Arial"/>
              <a:cs typeface="Arial"/>
            </a:endParaRPr>
          </a:p>
          <a:p>
            <a:pPr marL="227965" marR="5080" indent="-228600">
              <a:lnSpc>
                <a:spcPct val="108000"/>
              </a:lnSpc>
              <a:spcBef>
                <a:spcPts val="600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Achieving</a:t>
            </a:r>
            <a:r>
              <a:rPr lang="en-US" sz="2400" spc="-3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indefinite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status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is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not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promotion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but </a:t>
            </a:r>
            <a:r>
              <a:rPr lang="en-US" sz="2400">
                <a:latin typeface="Arial"/>
                <a:cs typeface="Arial"/>
              </a:rPr>
              <a:t>a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change in</a:t>
            </a:r>
            <a:r>
              <a:rPr lang="en-US" sz="2400" spc="-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status.</a:t>
            </a:r>
            <a:r>
              <a:rPr lang="en-US" spc="-20">
                <a:latin typeface="Arial"/>
                <a:cs typeface="Arial"/>
              </a:rPr>
              <a:t> </a:t>
            </a:r>
            <a:endParaRPr lang="en-US" sz="2400" u="sng" spc="-10">
              <a:solidFill>
                <a:srgbClr val="0562C1"/>
              </a:solidFill>
              <a:uFill>
                <a:solidFill>
                  <a:srgbClr val="0562C1"/>
                </a:solidFill>
              </a:uFill>
              <a:latin typeface="Arial"/>
              <a:cs typeface="Arial"/>
            </a:endParaRPr>
          </a:p>
          <a:p>
            <a:pPr marL="227965" marR="492125" indent="-228600">
              <a:lnSpc>
                <a:spcPct val="107700"/>
              </a:lnSpc>
              <a:spcBef>
                <a:spcPts val="605"/>
              </a:spcBef>
              <a:buChar char="•"/>
              <a:tabLst>
                <a:tab pos="227965" algn="l"/>
                <a:tab pos="228600" algn="l"/>
              </a:tabLst>
            </a:pPr>
            <a:r>
              <a:rPr lang="en-US" sz="2400">
                <a:latin typeface="Arial"/>
                <a:cs typeface="Arial"/>
              </a:rPr>
              <a:t>Per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pay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plan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 spc="-10">
                <a:latin typeface="Arial"/>
                <a:cs typeface="Arial"/>
              </a:rPr>
              <a:t>policy,</a:t>
            </a:r>
            <a:r>
              <a:rPr lang="en-US" sz="2400" spc="-1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 salary</a:t>
            </a:r>
            <a:r>
              <a:rPr lang="en-US" sz="2400" spc="-25">
                <a:latin typeface="Arial"/>
                <a:cs typeface="Arial"/>
              </a:rPr>
              <a:t> </a:t>
            </a:r>
            <a:r>
              <a:rPr lang="en-US" sz="2400">
                <a:latin typeface="Arial"/>
                <a:cs typeface="Arial"/>
              </a:rPr>
              <a:t>adjustment</a:t>
            </a:r>
            <a:r>
              <a:rPr lang="en-US" sz="2400" spc="-20">
                <a:latin typeface="Arial"/>
                <a:cs typeface="Arial"/>
              </a:rPr>
              <a:t> </a:t>
            </a:r>
            <a:r>
              <a:rPr lang="en-US" sz="2400" spc="-25">
                <a:latin typeface="Arial"/>
                <a:cs typeface="Arial"/>
              </a:rPr>
              <a:t>is </a:t>
            </a:r>
            <a:r>
              <a:rPr lang="en-US" sz="2400" spc="-10">
                <a:latin typeface="Arial"/>
                <a:cs typeface="Arial"/>
              </a:rPr>
              <a:t>required.</a:t>
            </a:r>
            <a:endParaRPr lang="en-US" sz="2400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UWM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WM slide master_1" id="{FA143E9F-9641-4B4D-85A0-5964786C7598}" vid="{716F2F70-A5F4-9040-92EB-22A8E705BE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1265</Words>
  <Application>Microsoft Office PowerPoint</Application>
  <PresentationFormat>On-screen Show (4:3)</PresentationFormat>
  <Paragraphs>159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Futura Medium</vt:lpstr>
      <vt:lpstr>Helvetica Neue</vt:lpstr>
      <vt:lpstr>Office Theme</vt:lpstr>
      <vt:lpstr>Instructional and Research Academic Staff Review Committee</vt:lpstr>
      <vt:lpstr>Learning Objectives </vt:lpstr>
      <vt:lpstr>IRASRC members</vt:lpstr>
      <vt:lpstr>First things first </vt:lpstr>
      <vt:lpstr>Policies and Procedures </vt:lpstr>
      <vt:lpstr>What is the role of IRASRC </vt:lpstr>
      <vt:lpstr>Time Frame </vt:lpstr>
      <vt:lpstr>Process of approval </vt:lpstr>
      <vt:lpstr>Process of approval (cont.) </vt:lpstr>
      <vt:lpstr>Review criteria </vt:lpstr>
      <vt:lpstr>Electronic file submission </vt:lpstr>
      <vt:lpstr>Preparing an indefinite file </vt:lpstr>
      <vt:lpstr>Preparing an indefinite file (cont.) </vt:lpstr>
      <vt:lpstr>When to start putting your file together</vt:lpstr>
      <vt:lpstr>What to document? </vt:lpstr>
      <vt:lpstr>Documents to retain </vt:lpstr>
      <vt:lpstr>Annual evaluations </vt:lpstr>
      <vt:lpstr>Process of annual evaluation (official) </vt:lpstr>
      <vt:lpstr>Annual evaluation (realities) </vt:lpstr>
      <vt:lpstr>Teaching evaluation &amp; activities</vt:lpstr>
      <vt:lpstr>Research evaluation &amp; activities</vt:lpstr>
      <vt:lpstr>Professional Development &amp; Service</vt:lpstr>
      <vt:lpstr>Professional development &amp; service (continued)</vt:lpstr>
      <vt:lpstr>Professional development &amp; service (page 2)</vt:lpstr>
      <vt:lpstr>Open or Closed Meeting </vt:lpstr>
      <vt:lpstr>Other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Tina J Keller</dc:creator>
  <cp:lastModifiedBy>Jake Azinger</cp:lastModifiedBy>
  <cp:revision>19</cp:revision>
  <cp:lastPrinted>2022-12-13T23:45:41Z</cp:lastPrinted>
  <dcterms:created xsi:type="dcterms:W3CDTF">2019-08-19T14:43:29Z</dcterms:created>
  <dcterms:modified xsi:type="dcterms:W3CDTF">2026-05-22T22:34:34Z</dcterms:modified>
</cp:coreProperties>
</file>