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f" ContentType="image/tif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6" r:id="rId4"/>
    <p:sldId id="259" r:id="rId5"/>
    <p:sldId id="268" r:id="rId6"/>
    <p:sldId id="269" r:id="rId7"/>
    <p:sldId id="270" r:id="rId8"/>
    <p:sldId id="261" r:id="rId9"/>
    <p:sldId id="262"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E80"/>
    <a:srgbClr val="ADCBAD"/>
    <a:srgbClr val="C0D6C0"/>
    <a:srgbClr val="D7E5D7"/>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5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1F12D-A383-4BBA-B643-869A69594DE3}" type="datetimeFigureOut">
              <a:rPr lang="en-US" smtClean="0"/>
              <a:t>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45C51-8378-496B-AEEF-9C054FFC5ED4}" type="slidenum">
              <a:rPr lang="en-US" smtClean="0"/>
              <a:t>‹#›</a:t>
            </a:fld>
            <a:endParaRPr lang="en-US"/>
          </a:p>
        </p:txBody>
      </p:sp>
    </p:spTree>
    <p:extLst>
      <p:ext uri="{BB962C8B-B14F-4D97-AF65-F5344CB8AC3E}">
        <p14:creationId xmlns:p14="http://schemas.microsoft.com/office/powerpoint/2010/main" val="125504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03775115-AB3B-49BA-B10F-D7B81F74BA09}" type="datetimeFigureOut">
              <a:rPr lang="en-US" smtClean="0"/>
              <a:pPr/>
              <a:t>2/8/19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91BC2D1-5AB2-4213-90F9-1CACD25CC0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775115-AB3B-49BA-B10F-D7B81F74BA09}" type="datetimeFigureOut">
              <a:rPr lang="en-US" smtClean="0"/>
              <a:pPr/>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C2D1-5AB2-4213-90F9-1CACD25CC0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775115-AB3B-49BA-B10F-D7B81F74BA09}" type="datetimeFigureOut">
              <a:rPr lang="en-US" smtClean="0"/>
              <a:pPr/>
              <a:t>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C2D1-5AB2-4213-90F9-1CACD25CC0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03775115-AB3B-49BA-B10F-D7B81F74BA09}" type="datetimeFigureOut">
              <a:rPr lang="en-US" smtClean="0"/>
              <a:pPr/>
              <a:t>2/8/19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91BC2D1-5AB2-4213-90F9-1CACD25CC0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03775115-AB3B-49BA-B10F-D7B81F74BA09}" type="datetimeFigureOut">
              <a:rPr lang="en-US" smtClean="0"/>
              <a:pPr/>
              <a:t>2/8/19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91BC2D1-5AB2-4213-90F9-1CACD25CC0B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03775115-AB3B-49BA-B10F-D7B81F74BA09}" type="datetimeFigureOut">
              <a:rPr lang="en-US" smtClean="0"/>
              <a:pPr/>
              <a:t>2/8/19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91BC2D1-5AB2-4213-90F9-1CACD25CC0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03775115-AB3B-49BA-B10F-D7B81F74BA09}" type="datetimeFigureOut">
              <a:rPr lang="en-US" smtClean="0"/>
              <a:pPr/>
              <a:t>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91BC2D1-5AB2-4213-90F9-1CACD25CC0B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03775115-AB3B-49BA-B10F-D7B81F74BA09}" type="datetimeFigureOut">
              <a:rPr lang="en-US" smtClean="0"/>
              <a:pPr/>
              <a:t>2/8/19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C2D1-5AB2-4213-90F9-1CACD25CC0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775115-AB3B-49BA-B10F-D7B81F74BA09}" type="datetimeFigureOut">
              <a:rPr lang="en-US" smtClean="0"/>
              <a:pPr/>
              <a:t>2/8/19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BC2D1-5AB2-4213-90F9-1CACD25CC0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03775115-AB3B-49BA-B10F-D7B81F74BA09}" type="datetimeFigureOut">
              <a:rPr lang="en-US" smtClean="0"/>
              <a:pPr/>
              <a:t>2/8/19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BC2D1-5AB2-4213-90F9-1CACD25CC0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03775115-AB3B-49BA-B10F-D7B81F74BA09}" type="datetimeFigureOut">
              <a:rPr lang="en-US" smtClean="0"/>
              <a:pPr/>
              <a:t>2/8/19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91BC2D1-5AB2-4213-90F9-1CACD25CC0B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775115-AB3B-49BA-B10F-D7B81F74BA09}" type="datetimeFigureOut">
              <a:rPr lang="en-US" smtClean="0"/>
              <a:pPr/>
              <a:t>2/8/19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91BC2D1-5AB2-4213-90F9-1CACD25CC0B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 Id="rId3"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 Id="rId3"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 Id="rId3"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pPr algn="ctr"/>
            <a:r>
              <a:rPr lang="en-US" sz="4400" dirty="0"/>
              <a:t>UW-Milwaukee Lawn care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ubtitle 9"/>
          <p:cNvSpPr>
            <a:spLocks noGrp="1"/>
          </p:cNvSpPr>
          <p:nvPr>
            <p:ph type="subTitle" idx="1"/>
          </p:nvPr>
        </p:nvSpPr>
        <p:spPr>
          <a:xfrm>
            <a:off x="685800" y="1905000"/>
            <a:ext cx="8458200" cy="1905000"/>
          </a:xfrm>
        </p:spPr>
        <p:txBody>
          <a:bodyPr/>
          <a:lstStyle/>
          <a:p>
            <a:r>
              <a:rPr lang="en-US" sz="4400" dirty="0"/>
              <a:t>Natural Lawn Care</a:t>
            </a:r>
          </a:p>
          <a:p>
            <a:endParaRPr lang="en-US" sz="4400" dirty="0"/>
          </a:p>
          <a:p>
            <a:endParaRPr lang="en-US" dirty="0"/>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pic>
        <p:nvPicPr>
          <p:cNvPr id="13" name="Picture 12" descr="Merrill Hall Natural Lawn Care (1).JPG"/>
          <p:cNvPicPr/>
          <p:nvPr/>
        </p:nvPicPr>
        <p:blipFill>
          <a:blip r:embed="rId4" cstate="screen">
            <a:extLst>
              <a:ext uri="{28A0092B-C50C-407E-A947-70E740481C1C}">
                <a14:useLocalDpi xmlns:a14="http://schemas.microsoft.com/office/drawing/2010/main"/>
              </a:ext>
            </a:extLst>
          </a:blip>
          <a:stretch>
            <a:fillRect/>
          </a:stretch>
        </p:blipFill>
        <p:spPr>
          <a:xfrm>
            <a:off x="5562600" y="3352800"/>
            <a:ext cx="2781300" cy="177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ctr"/>
            <a:r>
              <a:rPr lang="en-US" dirty="0"/>
              <a:t>PRE-2014                    CURRENT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sp>
        <p:nvSpPr>
          <p:cNvPr id="8" name="TextBox 7"/>
          <p:cNvSpPr txBox="1"/>
          <p:nvPr/>
        </p:nvSpPr>
        <p:spPr>
          <a:xfrm>
            <a:off x="1817874" y="762000"/>
            <a:ext cx="4692118" cy="1015663"/>
          </a:xfrm>
          <a:prstGeom prst="rect">
            <a:avLst/>
          </a:prstGeom>
          <a:noFill/>
        </p:spPr>
        <p:txBody>
          <a:bodyPr wrap="none" rtlCol="0">
            <a:spAutoFit/>
          </a:bodyPr>
          <a:lstStyle/>
          <a:p>
            <a:pPr lvl="0" algn="ctr"/>
            <a:r>
              <a:rPr lang="en-US" sz="2000" dirty="0">
                <a:effectLst>
                  <a:outerShdw blurRad="38100" dist="38100" dir="2700000" algn="tl">
                    <a:srgbClr val="000000">
                      <a:alpha val="43137"/>
                    </a:srgbClr>
                  </a:outerShdw>
                </a:effectLst>
              </a:rPr>
              <a:t>Communications &amp; Aesthetics/Perception</a:t>
            </a:r>
            <a:endParaRPr kumimoji="0" lang="en-US" sz="3600" b="0" i="0" u="none" strike="noStrike" cap="none" normalizeH="0" baseline="0" dirty="0">
              <a:ln>
                <a:noFill/>
              </a:ln>
              <a:solidFill>
                <a:schemeClr val="tx1"/>
              </a:solidFill>
              <a:effectLst/>
            </a:endParaRPr>
          </a:p>
          <a:p>
            <a:endParaRPr lang="en-US" sz="2000" dirty="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nvGraphicFramePr>
        <p:xfrm>
          <a:off x="762000" y="1295400"/>
          <a:ext cx="3048000" cy="1226819"/>
        </p:xfrm>
        <a:graphic>
          <a:graphicData uri="http://schemas.openxmlformats.org/drawingml/2006/table">
            <a:tbl>
              <a:tblPr/>
              <a:tblGrid>
                <a:gridCol w="3048000">
                  <a:extLst>
                    <a:ext uri="{9D8B030D-6E8A-4147-A177-3AD203B41FA5}">
                      <a16:colId xmlns:a16="http://schemas.microsoft.com/office/drawing/2014/main" xmlns="" val="20000"/>
                    </a:ext>
                  </a:extLst>
                </a:gridCol>
              </a:tblGrid>
              <a:tr h="0">
                <a:tc>
                  <a:txBody>
                    <a:bodyPr/>
                    <a:lstStyle/>
                    <a:p>
                      <a:pPr marL="0" marR="0" algn="l">
                        <a:lnSpc>
                          <a:spcPct val="115000"/>
                        </a:lnSpc>
                        <a:spcBef>
                          <a:spcPts val="0"/>
                        </a:spcBef>
                        <a:spcAft>
                          <a:spcPts val="0"/>
                        </a:spcAft>
                        <a:buFont typeface="Wingdings" pitchFamily="2" charset="2"/>
                        <a:buChar char="§"/>
                      </a:pPr>
                      <a:r>
                        <a:rPr lang="en-US" sz="1400" dirty="0">
                          <a:latin typeface="Arial Narrow" pitchFamily="34" charset="0"/>
                          <a:ea typeface="Calibri"/>
                          <a:cs typeface="Times New Roman"/>
                        </a:rPr>
                        <a:t>Call list when all chemical applications are spread or sprayed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buFont typeface="Wingdings" pitchFamily="2" charset="2"/>
                        <a:buChar char="§"/>
                      </a:pPr>
                      <a:r>
                        <a:rPr lang="en-US" sz="1400" dirty="0">
                          <a:latin typeface="Arial Narrow" pitchFamily="34" charset="0"/>
                          <a:ea typeface="Calibri"/>
                          <a:cs typeface="Times New Roman"/>
                        </a:rPr>
                        <a:t>Post “Right to Know” on website, describing each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1"/>
                  </a:ext>
                </a:extLst>
              </a:tr>
              <a:tr h="0">
                <a:tc>
                  <a:txBody>
                    <a:bodyPr/>
                    <a:lstStyle/>
                    <a:p>
                      <a:pPr marL="0" marR="0" algn="l">
                        <a:lnSpc>
                          <a:spcPct val="115000"/>
                        </a:lnSpc>
                        <a:spcBef>
                          <a:spcPts val="0"/>
                        </a:spcBef>
                        <a:spcAft>
                          <a:spcPts val="0"/>
                        </a:spcAft>
                        <a:buFont typeface="Wingdings" pitchFamily="2" charset="2"/>
                        <a:buChar char="§"/>
                      </a:pPr>
                      <a:r>
                        <a:rPr lang="en-US" sz="1400" dirty="0">
                          <a:latin typeface="Arial Narrow" pitchFamily="34" charset="0"/>
                          <a:ea typeface="Calibri"/>
                          <a:cs typeface="Times New Roman"/>
                        </a:rPr>
                        <a:t>Warnings posted on the lawn by contractor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nvGraphicFramePr>
        <p:xfrm>
          <a:off x="5105400" y="1295400"/>
          <a:ext cx="3200400" cy="736092"/>
        </p:xfrm>
        <a:graphic>
          <a:graphicData uri="http://schemas.openxmlformats.org/drawingml/2006/table">
            <a:tbl>
              <a:tblPr/>
              <a:tblGrid>
                <a:gridCol w="3200400">
                  <a:extLst>
                    <a:ext uri="{9D8B030D-6E8A-4147-A177-3AD203B41FA5}">
                      <a16:colId xmlns:a16="http://schemas.microsoft.com/office/drawing/2014/main" xmlns="" val="20000"/>
                    </a:ext>
                  </a:extLst>
                </a:gridCol>
              </a:tblGrid>
              <a:tr h="0">
                <a:tc>
                  <a:txBody>
                    <a:bodyPr/>
                    <a:lstStyle/>
                    <a:p>
                      <a:pPr marL="0" marR="0" algn="l">
                        <a:lnSpc>
                          <a:spcPct val="115000"/>
                        </a:lnSpc>
                        <a:spcBef>
                          <a:spcPts val="0"/>
                        </a:spcBef>
                        <a:spcAft>
                          <a:spcPts val="0"/>
                        </a:spcAft>
                        <a:buFont typeface="Wingdings" pitchFamily="2" charset="2"/>
                        <a:buChar char="§"/>
                      </a:pPr>
                      <a:r>
                        <a:rPr kumimoji="0" lang="en-US" sz="1400" kern="1200" dirty="0">
                          <a:solidFill>
                            <a:schemeClr val="tx1"/>
                          </a:solidFill>
                          <a:latin typeface="Arial Narrow" pitchFamily="34" charset="0"/>
                          <a:ea typeface="+mn-ea"/>
                          <a:cs typeface="+mn-cs"/>
                        </a:rPr>
                        <a:t>Strategized, ongoing campaign to inform all campus students, faculty, staff, and visitors regarding the nontraditional approach</a:t>
                      </a:r>
                      <a:endParaRPr lang="en-US"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nvGraphicFramePr>
        <p:xfrm>
          <a:off x="762000" y="2971800"/>
          <a:ext cx="3048000" cy="981455"/>
        </p:xfrm>
        <a:graphic>
          <a:graphicData uri="http://schemas.openxmlformats.org/drawingml/2006/table">
            <a:tbl>
              <a:tblPr/>
              <a:tblGrid>
                <a:gridCol w="3048000">
                  <a:extLst>
                    <a:ext uri="{9D8B030D-6E8A-4147-A177-3AD203B41FA5}">
                      <a16:colId xmlns:a16="http://schemas.microsoft.com/office/drawing/2014/main" xmlns="" val="20000"/>
                    </a:ext>
                  </a:extLst>
                </a:gridCol>
              </a:tblGrid>
              <a:tr h="0">
                <a:tc>
                  <a:txBody>
                    <a:bodyPr/>
                    <a:lstStyle/>
                    <a:p>
                      <a:pPr marL="0" marR="0" algn="l">
                        <a:lnSpc>
                          <a:spcPct val="115000"/>
                        </a:lnSpc>
                        <a:spcBef>
                          <a:spcPts val="0"/>
                        </a:spcBef>
                        <a:spcAft>
                          <a:spcPts val="0"/>
                        </a:spcAft>
                        <a:buFont typeface="Arial" pitchFamily="34" charset="0"/>
                        <a:buChar char="•"/>
                      </a:pPr>
                      <a:r>
                        <a:rPr lang="en-US" sz="1400" dirty="0">
                          <a:latin typeface="Arial Narrow" pitchFamily="34" charset="0"/>
                          <a:ea typeface="Calibri"/>
                          <a:cs typeface="Times New Roman"/>
                        </a:rPr>
                        <a:t>A culturally accepted norm of green grass.  No other plants interrupt the sheer of lawn.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buFont typeface="Arial" pitchFamily="34" charset="0"/>
                        <a:buChar char="•"/>
                      </a:pPr>
                      <a:r>
                        <a:rPr lang="en-US" sz="1400" dirty="0">
                          <a:latin typeface="Arial Narrow" pitchFamily="34" charset="0"/>
                          <a:ea typeface="Calibri"/>
                          <a:cs typeface="Times New Roman"/>
                        </a:rPr>
                        <a:t>The history lies in the use of chemicals post WWII that were reapplied to residential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15" name="Table 14"/>
          <p:cNvGraphicFramePr>
            <a:graphicFrameLocks noGrp="1"/>
          </p:cNvGraphicFramePr>
          <p:nvPr/>
        </p:nvGraphicFramePr>
        <p:xfrm>
          <a:off x="5029200" y="2971800"/>
          <a:ext cx="3352800" cy="1717547"/>
        </p:xfrm>
        <a:graphic>
          <a:graphicData uri="http://schemas.openxmlformats.org/drawingml/2006/table">
            <a:tbl>
              <a:tblPr/>
              <a:tblGrid>
                <a:gridCol w="3352800">
                  <a:extLst>
                    <a:ext uri="{9D8B030D-6E8A-4147-A177-3AD203B41FA5}">
                      <a16:colId xmlns:a16="http://schemas.microsoft.com/office/drawing/2014/main" xmlns="" val="20000"/>
                    </a:ext>
                  </a:extLst>
                </a:gridCol>
              </a:tblGrid>
              <a:tr h="0">
                <a:tc>
                  <a:txBody>
                    <a:bodyPr/>
                    <a:lstStyle/>
                    <a:p>
                      <a:pPr marL="0" marR="0" algn="l">
                        <a:lnSpc>
                          <a:spcPct val="115000"/>
                        </a:lnSpc>
                        <a:spcBef>
                          <a:spcPts val="0"/>
                        </a:spcBef>
                        <a:spcAft>
                          <a:spcPts val="0"/>
                        </a:spcAft>
                        <a:buFont typeface="Arial" pitchFamily="34" charset="0"/>
                        <a:buChar char="•"/>
                      </a:pPr>
                      <a:r>
                        <a:rPr lang="en-US" sz="1400" dirty="0">
                          <a:latin typeface="Arial Narrow" pitchFamily="34" charset="0"/>
                          <a:ea typeface="Calibri"/>
                          <a:cs typeface="Times New Roman"/>
                        </a:rPr>
                        <a:t> Less the norm, but acceptable for its reduced environmental and public health impact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buFont typeface="Arial" pitchFamily="34" charset="0"/>
                        <a:buChar char="•"/>
                      </a:pPr>
                      <a:r>
                        <a:rPr lang="en-US" sz="1400" dirty="0">
                          <a:latin typeface="Arial Narrow" pitchFamily="34" charset="0"/>
                          <a:ea typeface="Calibri"/>
                          <a:cs typeface="Times New Roman"/>
                        </a:rPr>
                        <a:t>The lawn might be composed of grasses and some clover (which fixes the nitrogen in the soil)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1"/>
                  </a:ext>
                </a:extLst>
              </a:tr>
              <a:tr h="0">
                <a:tc>
                  <a:txBody>
                    <a:bodyPr/>
                    <a:lstStyle/>
                    <a:p>
                      <a:pPr marL="0" marR="0" algn="l">
                        <a:lnSpc>
                          <a:spcPct val="115000"/>
                        </a:lnSpc>
                        <a:spcBef>
                          <a:spcPts val="0"/>
                        </a:spcBef>
                        <a:spcAft>
                          <a:spcPts val="0"/>
                        </a:spcAft>
                        <a:buFont typeface="Arial" pitchFamily="34" charset="0"/>
                        <a:buChar char="•"/>
                      </a:pPr>
                      <a:r>
                        <a:rPr lang="en-US" sz="1400" dirty="0">
                          <a:latin typeface="Arial Narrow" pitchFamily="34" charset="0"/>
                          <a:ea typeface="Calibri"/>
                          <a:cs typeface="Times New Roman"/>
                        </a:rPr>
                        <a:t> “Weeds” are a social label, not a scientific 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2"/>
                  </a:ext>
                </a:extLst>
              </a:tr>
              <a:tr h="0">
                <a:tc>
                  <a:txBody>
                    <a:bodyPr/>
                    <a:lstStyle/>
                    <a:p>
                      <a:pPr marL="0" marR="0" algn="l">
                        <a:lnSpc>
                          <a:spcPct val="115000"/>
                        </a:lnSpc>
                        <a:spcBef>
                          <a:spcPts val="0"/>
                        </a:spcBef>
                        <a:spcAft>
                          <a:spcPts val="0"/>
                        </a:spcAft>
                        <a:buFont typeface="Arial" pitchFamily="34" charset="0"/>
                        <a:buChar char="•"/>
                      </a:pPr>
                      <a:r>
                        <a:rPr lang="en-US" sz="1400" dirty="0">
                          <a:latin typeface="Arial Narrow" pitchFamily="34" charset="0"/>
                          <a:ea typeface="Calibri"/>
                          <a:cs typeface="Times New Roman"/>
                        </a:rPr>
                        <a:t>The lawn might not always be a consistent sheer of green grass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ctr"/>
            <a:r>
              <a:rPr lang="en-US" dirty="0"/>
              <a:t>PRE-2014                    CURRENT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sp>
        <p:nvSpPr>
          <p:cNvPr id="8" name="TextBox 7"/>
          <p:cNvSpPr txBox="1"/>
          <p:nvPr/>
        </p:nvSpPr>
        <p:spPr>
          <a:xfrm>
            <a:off x="1817874" y="762000"/>
            <a:ext cx="4692118" cy="1015663"/>
          </a:xfrm>
          <a:prstGeom prst="rect">
            <a:avLst/>
          </a:prstGeom>
          <a:noFill/>
        </p:spPr>
        <p:txBody>
          <a:bodyPr wrap="none" rtlCol="0">
            <a:spAutoFit/>
          </a:bodyPr>
          <a:lstStyle/>
          <a:p>
            <a:pPr lvl="0" algn="ctr"/>
            <a:r>
              <a:rPr lang="en-US" sz="2000" dirty="0">
                <a:effectLst>
                  <a:outerShdw blurRad="38100" dist="38100" dir="2700000" algn="tl">
                    <a:srgbClr val="000000">
                      <a:alpha val="43137"/>
                    </a:srgbClr>
                  </a:outerShdw>
                </a:effectLst>
              </a:rPr>
              <a:t>Communications &amp; Aesthetics/Perception</a:t>
            </a:r>
            <a:endParaRPr kumimoji="0" lang="en-US" sz="3600" b="0" i="0" u="none" strike="noStrike" cap="none" normalizeH="0" baseline="0" dirty="0">
              <a:ln>
                <a:noFill/>
              </a:ln>
              <a:solidFill>
                <a:schemeClr val="tx1"/>
              </a:solidFill>
              <a:effectLst/>
            </a:endParaRPr>
          </a:p>
          <a:p>
            <a:endParaRPr lang="en-US" sz="2000" dirty="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p:txBody>
      </p:sp>
      <p:pic>
        <p:nvPicPr>
          <p:cNvPr id="16" name="Picture 15" descr="Y:\Shared\PHOTOS\CAMPUS\Mitchell\exterior\2007_june_b.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1371600"/>
            <a:ext cx="2680964" cy="3495675"/>
          </a:xfrm>
          <a:prstGeom prst="rect">
            <a:avLst/>
          </a:prstGeom>
          <a:noFill/>
          <a:ln w="9525">
            <a:noFill/>
            <a:miter lim="800000"/>
            <a:headEnd/>
            <a:tailEnd/>
          </a:ln>
        </p:spPr>
      </p:pic>
      <p:pic>
        <p:nvPicPr>
          <p:cNvPr id="17" name="Picture 16" descr="Merrill Hall Natural Lawn Care (2).JPG"/>
          <p:cNvPicPr/>
          <p:nvPr/>
        </p:nvPicPr>
        <p:blipFill>
          <a:blip r:embed="rId5" cstate="screen">
            <a:extLst>
              <a:ext uri="{28A0092B-C50C-407E-A947-70E740481C1C}">
                <a14:useLocalDpi xmlns:a14="http://schemas.microsoft.com/office/drawing/2010/main"/>
              </a:ext>
            </a:extLst>
          </a:blip>
          <a:srcRect/>
          <a:stretch>
            <a:fillRect/>
          </a:stretch>
        </p:blipFill>
        <p:spPr>
          <a:xfrm>
            <a:off x="5181600" y="1371601"/>
            <a:ext cx="2819400" cy="3505199"/>
          </a:xfrm>
          <a:prstGeom prst="rect">
            <a:avLst/>
          </a:prstGeom>
        </p:spPr>
      </p:pic>
      <p:sp>
        <p:nvSpPr>
          <p:cNvPr id="18" name="TextBox 17"/>
          <p:cNvSpPr txBox="1"/>
          <p:nvPr/>
        </p:nvSpPr>
        <p:spPr>
          <a:xfrm>
            <a:off x="5029200" y="4953000"/>
            <a:ext cx="3200400" cy="307777"/>
          </a:xfrm>
          <a:prstGeom prst="rect">
            <a:avLst/>
          </a:prstGeom>
          <a:noFill/>
        </p:spPr>
        <p:txBody>
          <a:bodyPr wrap="square" rtlCol="0">
            <a:spAutoFit/>
          </a:bodyPr>
          <a:lstStyle/>
          <a:p>
            <a:r>
              <a:rPr lang="en-US" sz="1400" dirty="0">
                <a:latin typeface="Arial Narrow" pitchFamily="34" charset="0"/>
              </a:rPr>
              <a:t>Merrill Hall “horseshoe”- Under test 2009-2010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pic>
        <p:nvPicPr>
          <p:cNvPr id="13" name="Picture 12" descr="Milw_MSS_L_SR_11_Box_7_Carpet_of_Gold_33.tif"/>
          <p:cNvPicPr/>
          <p:nvPr/>
        </p:nvPicPr>
        <p:blipFill>
          <a:blip r:embed="rId4" cstate="screen">
            <a:extLst>
              <a:ext uri="{28A0092B-C50C-407E-A947-70E740481C1C}">
                <a14:useLocalDpi xmlns:a14="http://schemas.microsoft.com/office/drawing/2010/main"/>
              </a:ext>
            </a:extLst>
          </a:blip>
          <a:stretch>
            <a:fillRect/>
          </a:stretch>
        </p:blipFill>
        <p:spPr>
          <a:xfrm>
            <a:off x="1447800" y="381000"/>
            <a:ext cx="6096000" cy="4343400"/>
          </a:xfrm>
          <a:prstGeom prst="rect">
            <a:avLst/>
          </a:prstGeom>
        </p:spPr>
      </p:pic>
      <p:sp>
        <p:nvSpPr>
          <p:cNvPr id="14" name="Rectangle 13"/>
          <p:cNvSpPr/>
          <p:nvPr/>
        </p:nvSpPr>
        <p:spPr>
          <a:xfrm>
            <a:off x="1905000" y="4724400"/>
            <a:ext cx="5257800" cy="369332"/>
          </a:xfrm>
          <a:prstGeom prst="rect">
            <a:avLst/>
          </a:prstGeom>
        </p:spPr>
        <p:txBody>
          <a:bodyPr wrap="square">
            <a:spAutoFit/>
          </a:bodyPr>
          <a:lstStyle/>
          <a:p>
            <a:r>
              <a:rPr lang="en-US" dirty="0">
                <a:latin typeface="Arial Narrow" pitchFamily="34" charset="0"/>
              </a:rPr>
              <a:t>“Carpet of Gold” (as labeled)- Downer College,  ~1910-1930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pPr algn="ctr"/>
            <a:r>
              <a:rPr lang="en-US" sz="4400" dirty="0"/>
              <a:t>Current RESOURCES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sp>
        <p:nvSpPr>
          <p:cNvPr id="14" name="TextBox 13"/>
          <p:cNvSpPr txBox="1"/>
          <p:nvPr/>
        </p:nvSpPr>
        <p:spPr>
          <a:xfrm>
            <a:off x="457200" y="1600200"/>
            <a:ext cx="8077200" cy="2308324"/>
          </a:xfrm>
          <a:prstGeom prst="rect">
            <a:avLst/>
          </a:prstGeom>
          <a:noFill/>
        </p:spPr>
        <p:txBody>
          <a:bodyPr wrap="square" rtlCol="0">
            <a:spAutoFit/>
          </a:bodyPr>
          <a:lstStyle/>
          <a:p>
            <a:r>
              <a:rPr lang="en-US" b="1" dirty="0"/>
              <a:t>Grounds Crew</a:t>
            </a:r>
          </a:p>
          <a:p>
            <a:r>
              <a:rPr lang="en-US" b="1" dirty="0"/>
              <a:t>	Staff- </a:t>
            </a:r>
            <a:r>
              <a:rPr lang="en-US" dirty="0"/>
              <a:t>2 Supervisors, 4 Full Time Staff, ~8 Summer Students</a:t>
            </a:r>
          </a:p>
          <a:p>
            <a:r>
              <a:rPr lang="en-US" b="1" dirty="0"/>
              <a:t>	Coverage- </a:t>
            </a:r>
            <a:r>
              <a:rPr lang="en-US" dirty="0"/>
              <a:t>~110 Acres, 23 Acres of Lawn</a:t>
            </a:r>
          </a:p>
          <a:p>
            <a:pPr>
              <a:lnSpc>
                <a:spcPct val="200000"/>
              </a:lnSpc>
            </a:pPr>
            <a:r>
              <a:rPr lang="en-US" b="1" dirty="0"/>
              <a:t>Soil- </a:t>
            </a:r>
            <a:r>
              <a:rPr lang="en-US" dirty="0"/>
              <a:t>Compacted, clay soils</a:t>
            </a:r>
          </a:p>
          <a:p>
            <a:pPr>
              <a:lnSpc>
                <a:spcPct val="200000"/>
              </a:lnSpc>
            </a:pPr>
            <a:r>
              <a:rPr lang="en-US" b="1" dirty="0"/>
              <a:t>Strained Budgets</a:t>
            </a:r>
          </a:p>
          <a:p>
            <a:endParaRPr lang="en-US" dirty="0"/>
          </a:p>
        </p:txBody>
      </p:sp>
      <p:pic>
        <p:nvPicPr>
          <p:cNvPr id="5122" name="Picture 2" descr="Snow Removal"/>
          <p:cNvPicPr>
            <a:picLocks noChangeAspect="1" noChangeArrowheads="1"/>
          </p:cNvPicPr>
          <p:nvPr/>
        </p:nvPicPr>
        <p:blipFill>
          <a:blip r:embed="rId4" cstate="print"/>
          <a:srcRect/>
          <a:stretch>
            <a:fillRect/>
          </a:stretch>
        </p:blipFill>
        <p:spPr bwMode="auto">
          <a:xfrm>
            <a:off x="5562600" y="2667000"/>
            <a:ext cx="2990850" cy="199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pPr algn="ctr"/>
            <a:r>
              <a:rPr lang="en-US" sz="4400" dirty="0"/>
              <a:t>PRE- 2014 practice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sp>
        <p:nvSpPr>
          <p:cNvPr id="8" name="TextBox 7"/>
          <p:cNvSpPr txBox="1"/>
          <p:nvPr/>
        </p:nvSpPr>
        <p:spPr>
          <a:xfrm>
            <a:off x="457200" y="3124200"/>
            <a:ext cx="8153400" cy="1938992"/>
          </a:xfrm>
          <a:prstGeom prst="rect">
            <a:avLst/>
          </a:prstGeom>
          <a:noFill/>
        </p:spPr>
        <p:txBody>
          <a:bodyPr wrap="square" rtlCol="0">
            <a:spAutoFit/>
          </a:bodyPr>
          <a:lstStyle/>
          <a:p>
            <a:r>
              <a:rPr lang="en-US" sz="1200" dirty="0"/>
              <a:t>Facility Services contracts for </a:t>
            </a:r>
            <a:r>
              <a:rPr lang="en-US" sz="1200" b="1" dirty="0"/>
              <a:t>three lawn chemical applications per year:</a:t>
            </a:r>
            <a:r>
              <a:rPr lang="en-US" sz="1200" dirty="0"/>
              <a:t/>
            </a:r>
            <a:br>
              <a:rPr lang="en-US" sz="1200" dirty="0"/>
            </a:br>
            <a:endParaRPr lang="en-US" sz="1200" dirty="0"/>
          </a:p>
          <a:p>
            <a:r>
              <a:rPr lang="en-US" sz="1200" b="1" dirty="0"/>
              <a:t>	Spring:</a:t>
            </a:r>
            <a:r>
              <a:rPr lang="en-US" sz="1200" dirty="0"/>
              <a:t> Chemical fertilizer [Nitrogen, Phosphorus, and Potassium (Potash)] combined with a broad leaf 	herbicide and a crabgrass herbicide is applied on a weekend morning.</a:t>
            </a:r>
            <a:br>
              <a:rPr lang="en-US" sz="1200" dirty="0"/>
            </a:br>
            <a:endParaRPr lang="en-US" sz="1200" dirty="0"/>
          </a:p>
          <a:p>
            <a:r>
              <a:rPr lang="en-US" sz="1200" b="1" dirty="0"/>
              <a:t>	Summer:</a:t>
            </a:r>
            <a:r>
              <a:rPr lang="en-US" sz="1200" dirty="0"/>
              <a:t> Chemical fertilizer only is applied. "Spot" applications of broadleaf and crabgrass herbicides are 	used where weed growth is prolific. Again, applications are made early on weekend mornings when campus 	population density is low.</a:t>
            </a:r>
            <a:br>
              <a:rPr lang="en-US" sz="1200" dirty="0"/>
            </a:br>
            <a:endParaRPr lang="en-US" sz="1200" dirty="0"/>
          </a:p>
          <a:p>
            <a:r>
              <a:rPr lang="en-US" sz="1200" b="1" dirty="0"/>
              <a:t>	Fall:</a:t>
            </a:r>
            <a:r>
              <a:rPr lang="en-US" sz="1200" dirty="0"/>
              <a:t> Chemical fertilizer only is applied. No herbicides are used. Applications are made on a weekend morning.</a:t>
            </a:r>
          </a:p>
        </p:txBody>
      </p:sp>
      <p:sp>
        <p:nvSpPr>
          <p:cNvPr id="14" name="TextBox 13"/>
          <p:cNvSpPr txBox="1"/>
          <p:nvPr/>
        </p:nvSpPr>
        <p:spPr>
          <a:xfrm>
            <a:off x="457200" y="1590675"/>
            <a:ext cx="8077200" cy="1323439"/>
          </a:xfrm>
          <a:prstGeom prst="rect">
            <a:avLst/>
          </a:prstGeom>
          <a:noFill/>
        </p:spPr>
        <p:txBody>
          <a:bodyPr wrap="square" rtlCol="0">
            <a:spAutoFit/>
          </a:bodyPr>
          <a:lstStyle/>
          <a:p>
            <a:r>
              <a:rPr lang="en-US" b="1" dirty="0"/>
              <a:t>A Response</a:t>
            </a:r>
            <a:r>
              <a:rPr lang="en-US" dirty="0"/>
              <a:t> to unwanted weeds through chemical application</a:t>
            </a:r>
          </a:p>
          <a:p>
            <a:endParaRPr lang="en-US" sz="800" dirty="0"/>
          </a:p>
          <a:p>
            <a:r>
              <a:rPr lang="en-US" b="1" dirty="0"/>
              <a:t>Description: </a:t>
            </a:r>
            <a:r>
              <a:rPr lang="en-US" dirty="0"/>
              <a:t>Maintain a monoculture turf grass at about 2-4 inches, through chemical applications of synthetic fertilizer and pesticides (herbicides, insecticides, and fungicides)</a:t>
            </a:r>
          </a:p>
        </p:txBody>
      </p:sp>
      <p:pic>
        <p:nvPicPr>
          <p:cNvPr id="30722" name="Picture 2" descr="https://encrypted-tbn3.gstatic.com/images?q=tbn:ANd9GcRFbIXu1HBFmNqQZegjhhLVa6Z5jSDIcS2FeFL0T4Iu-Dsa8n9KU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86737" y="5115078"/>
            <a:ext cx="695325" cy="6953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pPr algn="ctr"/>
            <a:r>
              <a:rPr lang="en-US" b="1" dirty="0"/>
              <a:t>POST 2014 - Natural lawn care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sp>
        <p:nvSpPr>
          <p:cNvPr id="9" name="TextBox 8"/>
          <p:cNvSpPr txBox="1"/>
          <p:nvPr/>
        </p:nvSpPr>
        <p:spPr>
          <a:xfrm>
            <a:off x="457200" y="1658484"/>
            <a:ext cx="8077200" cy="1323439"/>
          </a:xfrm>
          <a:prstGeom prst="rect">
            <a:avLst/>
          </a:prstGeom>
          <a:noFill/>
        </p:spPr>
        <p:txBody>
          <a:bodyPr wrap="square" rtlCol="0">
            <a:spAutoFit/>
          </a:bodyPr>
          <a:lstStyle/>
          <a:p>
            <a:r>
              <a:rPr lang="en-US" b="1" dirty="0"/>
              <a:t>A Proactive prevention</a:t>
            </a:r>
            <a:r>
              <a:rPr lang="en-US" dirty="0"/>
              <a:t> of unwanted weeds through building thick turf and healthy soils</a:t>
            </a:r>
          </a:p>
          <a:p>
            <a:endParaRPr lang="en-US" sz="800" dirty="0"/>
          </a:p>
          <a:p>
            <a:r>
              <a:rPr lang="en-US" b="1" dirty="0"/>
              <a:t>Description: </a:t>
            </a:r>
            <a:r>
              <a:rPr lang="en-US" dirty="0"/>
              <a:t>Build a thick turf environment where “weeds” are crowded out.  Building healthy soils are critical to this type of treatment</a:t>
            </a:r>
          </a:p>
        </p:txBody>
      </p:sp>
      <p:sp>
        <p:nvSpPr>
          <p:cNvPr id="10" name="TextBox 9"/>
          <p:cNvSpPr txBox="1"/>
          <p:nvPr/>
        </p:nvSpPr>
        <p:spPr>
          <a:xfrm>
            <a:off x="457200" y="3352800"/>
            <a:ext cx="8305800" cy="1815882"/>
          </a:xfrm>
          <a:prstGeom prst="rect">
            <a:avLst/>
          </a:prstGeom>
          <a:noFill/>
        </p:spPr>
        <p:txBody>
          <a:bodyPr wrap="square" rtlCol="0">
            <a:spAutoFit/>
          </a:bodyPr>
          <a:lstStyle/>
          <a:p>
            <a:r>
              <a:rPr lang="en-US" sz="1400" dirty="0"/>
              <a:t>-</a:t>
            </a:r>
            <a:r>
              <a:rPr lang="en-US" sz="1400" b="1" dirty="0"/>
              <a:t>Aerate</a:t>
            </a:r>
            <a:r>
              <a:rPr lang="en-US" sz="1400" dirty="0"/>
              <a:t> the lawn 2-3 times/ season.  This provides oxygen to the microbial bacteria in the soils.  Compacted soil, like that of UWM, requires this.</a:t>
            </a:r>
          </a:p>
          <a:p>
            <a:endParaRPr lang="en-US" sz="1400" dirty="0"/>
          </a:p>
          <a:p>
            <a:r>
              <a:rPr lang="en-US" sz="1400" dirty="0"/>
              <a:t>-Build healthy soils through </a:t>
            </a:r>
            <a:r>
              <a:rPr lang="en-US" sz="1400" b="1" dirty="0"/>
              <a:t>compost</a:t>
            </a:r>
            <a:r>
              <a:rPr lang="en-US" sz="1400" dirty="0"/>
              <a:t> or compost tea applications</a:t>
            </a:r>
          </a:p>
          <a:p>
            <a:endParaRPr lang="en-US" sz="1400" dirty="0"/>
          </a:p>
          <a:p>
            <a:r>
              <a:rPr lang="en-US" sz="1400" dirty="0"/>
              <a:t>-</a:t>
            </a:r>
            <a:r>
              <a:rPr lang="en-US" sz="1400" b="1" dirty="0"/>
              <a:t>Over seed </a:t>
            </a:r>
            <a:r>
              <a:rPr lang="en-US" sz="1400" dirty="0"/>
              <a:t>to grow healthy, thick turf</a:t>
            </a:r>
          </a:p>
          <a:p>
            <a:endParaRPr lang="en-US" sz="1400" dirty="0"/>
          </a:p>
          <a:p>
            <a:r>
              <a:rPr lang="en-US" sz="1400" dirty="0"/>
              <a:t>-Not a guarantee of no “weeds”; Dandelions arise to aerate and clover fixes nitrogen in the soil, culture shift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336A7-8486-48F7-9AF0-7EC8695CC14D}"/>
              </a:ext>
            </a:extLst>
          </p:cNvPr>
          <p:cNvSpPr>
            <a:spLocks noGrp="1"/>
          </p:cNvSpPr>
          <p:nvPr>
            <p:ph type="title"/>
          </p:nvPr>
        </p:nvSpPr>
        <p:spPr/>
        <p:txBody>
          <a:bodyPr/>
          <a:lstStyle/>
          <a:p>
            <a:pPr algn="ctr"/>
            <a:r>
              <a:rPr lang="en-US" dirty="0"/>
              <a:t>POST 2014 EXPERIENCE</a:t>
            </a:r>
          </a:p>
        </p:txBody>
      </p:sp>
      <p:sp>
        <p:nvSpPr>
          <p:cNvPr id="3" name="Content Placeholder 2">
            <a:extLst>
              <a:ext uri="{FF2B5EF4-FFF2-40B4-BE49-F238E27FC236}">
                <a16:creationId xmlns:a16="http://schemas.microsoft.com/office/drawing/2014/main" xmlns="" id="{5DFDA0C6-E428-4E0B-A1AB-0FA03969FED7}"/>
              </a:ext>
            </a:extLst>
          </p:cNvPr>
          <p:cNvSpPr>
            <a:spLocks noGrp="1"/>
          </p:cNvSpPr>
          <p:nvPr>
            <p:ph idx="1"/>
          </p:nvPr>
        </p:nvSpPr>
        <p:spPr/>
        <p:txBody>
          <a:bodyPr/>
          <a:lstStyle/>
          <a:p>
            <a:r>
              <a:rPr lang="en-US" dirty="0"/>
              <a:t>1 application of herbicide (Spring 2018)</a:t>
            </a:r>
          </a:p>
          <a:p>
            <a:pPr lvl="1"/>
            <a:r>
              <a:rPr lang="en-US" dirty="0"/>
              <a:t>3 applications avoided</a:t>
            </a:r>
          </a:p>
          <a:p>
            <a:r>
              <a:rPr lang="en-US" dirty="0"/>
              <a:t>0 applications of chemical fertilizer</a:t>
            </a:r>
          </a:p>
          <a:p>
            <a:pPr lvl="1"/>
            <a:r>
              <a:rPr lang="en-US" dirty="0"/>
              <a:t>9 applications avoided</a:t>
            </a:r>
          </a:p>
          <a:p>
            <a:r>
              <a:rPr lang="en-US" dirty="0"/>
              <a:t>Have not fertilized or aerated as much as planned</a:t>
            </a:r>
          </a:p>
          <a:p>
            <a:pPr lvl="1"/>
            <a:r>
              <a:rPr lang="en-US" dirty="0"/>
              <a:t>Budget reductions</a:t>
            </a:r>
          </a:p>
          <a:p>
            <a:pPr lvl="1"/>
            <a:endParaRPr lang="en-US" dirty="0"/>
          </a:p>
        </p:txBody>
      </p:sp>
    </p:spTree>
    <p:extLst>
      <p:ext uri="{BB962C8B-B14F-4D97-AF65-F5344CB8AC3E}">
        <p14:creationId xmlns:p14="http://schemas.microsoft.com/office/powerpoint/2010/main" val="334619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6B7CF-22B8-4464-9ECB-54002D197BE4}"/>
              </a:ext>
            </a:extLst>
          </p:cNvPr>
          <p:cNvSpPr>
            <a:spLocks noGrp="1"/>
          </p:cNvSpPr>
          <p:nvPr>
            <p:ph type="title"/>
          </p:nvPr>
        </p:nvSpPr>
        <p:spPr/>
        <p:txBody>
          <a:bodyPr/>
          <a:lstStyle/>
          <a:p>
            <a:pPr algn="ctr"/>
            <a:r>
              <a:rPr lang="en-US" dirty="0"/>
              <a:t>POST 2018 PLAN OF IMPLEMENTATION</a:t>
            </a:r>
          </a:p>
        </p:txBody>
      </p:sp>
      <p:sp>
        <p:nvSpPr>
          <p:cNvPr id="3" name="Content Placeholder 2">
            <a:extLst>
              <a:ext uri="{FF2B5EF4-FFF2-40B4-BE49-F238E27FC236}">
                <a16:creationId xmlns:a16="http://schemas.microsoft.com/office/drawing/2014/main" xmlns="" id="{1E29DE25-D3D5-4CD2-9F66-2FA586D48683}"/>
              </a:ext>
            </a:extLst>
          </p:cNvPr>
          <p:cNvSpPr>
            <a:spLocks noGrp="1"/>
          </p:cNvSpPr>
          <p:nvPr>
            <p:ph idx="1"/>
          </p:nvPr>
        </p:nvSpPr>
        <p:spPr/>
        <p:txBody>
          <a:bodyPr/>
          <a:lstStyle/>
          <a:p>
            <a:r>
              <a:rPr lang="en-US" dirty="0"/>
              <a:t>Natural lawn care a campus and departmental priority. </a:t>
            </a:r>
          </a:p>
          <a:p>
            <a:pPr lvl="1"/>
            <a:r>
              <a:rPr lang="en-US" dirty="0"/>
              <a:t>Other Grounds items may have to be deferred</a:t>
            </a:r>
          </a:p>
          <a:p>
            <a:r>
              <a:rPr lang="en-US" dirty="0"/>
              <a:t>Spot applications of herbicide will, occasionally, need to be applied</a:t>
            </a:r>
          </a:p>
        </p:txBody>
      </p:sp>
    </p:spTree>
    <p:extLst>
      <p:ext uri="{BB962C8B-B14F-4D97-AF65-F5344CB8AC3E}">
        <p14:creationId xmlns:p14="http://schemas.microsoft.com/office/powerpoint/2010/main" val="95009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2E301-8415-4802-9559-94947485B1AD}"/>
              </a:ext>
            </a:extLst>
          </p:cNvPr>
          <p:cNvSpPr>
            <a:spLocks noGrp="1"/>
          </p:cNvSpPr>
          <p:nvPr>
            <p:ph type="title"/>
          </p:nvPr>
        </p:nvSpPr>
        <p:spPr/>
        <p:txBody>
          <a:bodyPr/>
          <a:lstStyle/>
          <a:p>
            <a:pPr algn="ctr"/>
            <a:r>
              <a:rPr lang="en-US" dirty="0"/>
              <a:t>IMPACTS</a:t>
            </a:r>
          </a:p>
        </p:txBody>
      </p:sp>
      <p:sp>
        <p:nvSpPr>
          <p:cNvPr id="3" name="Content Placeholder 2">
            <a:extLst>
              <a:ext uri="{FF2B5EF4-FFF2-40B4-BE49-F238E27FC236}">
                <a16:creationId xmlns:a16="http://schemas.microsoft.com/office/drawing/2014/main" xmlns="" id="{447F9FB4-98E0-4900-8E55-39AD6C0E4CEE}"/>
              </a:ext>
            </a:extLst>
          </p:cNvPr>
          <p:cNvSpPr>
            <a:spLocks noGrp="1"/>
          </p:cNvSpPr>
          <p:nvPr>
            <p:ph idx="1"/>
          </p:nvPr>
        </p:nvSpPr>
        <p:spPr/>
        <p:txBody>
          <a:bodyPr/>
          <a:lstStyle/>
          <a:p>
            <a:r>
              <a:rPr lang="en-US" dirty="0"/>
              <a:t>Let’s review the ones presented PEC in 2014</a:t>
            </a:r>
          </a:p>
        </p:txBody>
      </p:sp>
    </p:spTree>
    <p:extLst>
      <p:ext uri="{BB962C8B-B14F-4D97-AF65-F5344CB8AC3E}">
        <p14:creationId xmlns:p14="http://schemas.microsoft.com/office/powerpoint/2010/main" val="37972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ctr"/>
            <a:r>
              <a:rPr lang="en-US" dirty="0"/>
              <a:t>PRE-2014                    CURRENT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sp>
        <p:nvSpPr>
          <p:cNvPr id="8" name="TextBox 7"/>
          <p:cNvSpPr txBox="1"/>
          <p:nvPr/>
        </p:nvSpPr>
        <p:spPr>
          <a:xfrm>
            <a:off x="2971800" y="685800"/>
            <a:ext cx="2548711" cy="400110"/>
          </a:xfrm>
          <a:prstGeom prst="rect">
            <a:avLst/>
          </a:prstGeom>
          <a:noFill/>
        </p:spPr>
        <p:txBody>
          <a:bodyPr wrap="none" rtlCol="0">
            <a:spAutoFit/>
          </a:bodyPr>
          <a:lstStyle/>
          <a:p>
            <a:r>
              <a:rPr lang="en-US" sz="2000" dirty="0">
                <a:effectLst>
                  <a:outerShdw blurRad="38100" dist="38100" dir="2700000" algn="tl">
                    <a:srgbClr val="000000">
                      <a:alpha val="43137"/>
                    </a:srgbClr>
                  </a:outerShdw>
                </a:effectLst>
              </a:rPr>
              <a:t>Environmental Affects</a:t>
            </a:r>
          </a:p>
        </p:txBody>
      </p:sp>
      <p:graphicFrame>
        <p:nvGraphicFramePr>
          <p:cNvPr id="13" name="Table 12"/>
          <p:cNvGraphicFramePr>
            <a:graphicFrameLocks noGrp="1"/>
          </p:cNvGraphicFramePr>
          <p:nvPr>
            <p:extLst>
              <p:ext uri="{D42A27DB-BD31-4B8C-83A1-F6EECF244321}">
                <p14:modId xmlns:p14="http://schemas.microsoft.com/office/powerpoint/2010/main" val="1875850701"/>
              </p:ext>
            </p:extLst>
          </p:nvPr>
        </p:nvGraphicFramePr>
        <p:xfrm>
          <a:off x="228600" y="1143000"/>
          <a:ext cx="4114800" cy="4416551"/>
        </p:xfrm>
        <a:graphic>
          <a:graphicData uri="http://schemas.openxmlformats.org/drawingml/2006/table">
            <a:tbl>
              <a:tblPr/>
              <a:tblGrid>
                <a:gridCol w="4114800">
                  <a:extLst>
                    <a:ext uri="{9D8B030D-6E8A-4147-A177-3AD203B41FA5}">
                      <a16:colId xmlns:a16="http://schemas.microsoft.com/office/drawing/2014/main" xmlns="" val="20000"/>
                    </a:ext>
                  </a:extLst>
                </a:gridCol>
              </a:tblGrid>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Human Health</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-Potential poisoning through touch, inhalation, eyes, or mouth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r h="0">
                <a:tc>
                  <a:txBody>
                    <a:bodyPr/>
                    <a:lstStyle/>
                    <a:p>
                      <a:pPr marL="0" marR="0" algn="l">
                        <a:lnSpc>
                          <a:spcPct val="115000"/>
                        </a:lnSpc>
                        <a:spcBef>
                          <a:spcPts val="0"/>
                        </a:spcBef>
                        <a:spcAft>
                          <a:spcPts val="0"/>
                        </a:spcAft>
                      </a:pPr>
                      <a:r>
                        <a:rPr lang="en-US" sz="1100" dirty="0">
                          <a:latin typeface="Arial Narrow" pitchFamily="34" charset="0"/>
                          <a:ea typeface="Calibri"/>
                          <a:cs typeface="Times New Roman"/>
                        </a:rPr>
                        <a:t>     -Range from mild irritation, nausea, to death depending on the   </a:t>
                      </a:r>
                    </a:p>
                    <a:p>
                      <a:pPr marL="0" marR="0" algn="l">
                        <a:lnSpc>
                          <a:spcPct val="115000"/>
                        </a:lnSpc>
                        <a:spcBef>
                          <a:spcPts val="0"/>
                        </a:spcBef>
                        <a:spcAft>
                          <a:spcPts val="0"/>
                        </a:spcAft>
                      </a:pPr>
                      <a:r>
                        <a:rPr lang="en-US" sz="1100" dirty="0">
                          <a:latin typeface="Arial Narrow" pitchFamily="34" charset="0"/>
                          <a:ea typeface="Calibri"/>
                          <a:cs typeface="Times New Roman"/>
                        </a:rPr>
                        <a:t>     chemical, amount, and contact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-Delayed affects or chronic exposure over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3"/>
                  </a:ext>
                </a:extLst>
              </a:tr>
              <a:tr h="0">
                <a:tc>
                  <a:txBody>
                    <a:bodyPr/>
                    <a:lstStyle/>
                    <a:p>
                      <a:pPr marL="0" marR="0" algn="l">
                        <a:lnSpc>
                          <a:spcPct val="115000"/>
                        </a:lnSpc>
                        <a:spcBef>
                          <a:spcPts val="0"/>
                        </a:spcBef>
                        <a:spcAft>
                          <a:spcPts val="0"/>
                        </a:spcAft>
                      </a:pPr>
                      <a:r>
                        <a:rPr lang="en-US" sz="1100" dirty="0">
                          <a:latin typeface="Arial Narrow" pitchFamily="34" charset="0"/>
                          <a:ea typeface="Calibri"/>
                          <a:cs typeface="Times New Roman"/>
                        </a:rPr>
                        <a:t>     -Affects are neurological, birth defects, fetal deaths, and  </a:t>
                      </a:r>
                    </a:p>
                    <a:p>
                      <a:pPr marL="0" marR="0" algn="l">
                        <a:lnSpc>
                          <a:spcPct val="115000"/>
                        </a:lnSpc>
                        <a:spcBef>
                          <a:spcPts val="0"/>
                        </a:spcBef>
                        <a:spcAft>
                          <a:spcPts val="0"/>
                        </a:spcAft>
                      </a:pPr>
                      <a:r>
                        <a:rPr lang="en-US" sz="1100" dirty="0">
                          <a:latin typeface="Arial Narrow" pitchFamily="34" charset="0"/>
                          <a:ea typeface="Calibri"/>
                          <a:cs typeface="Times New Roman"/>
                        </a:rPr>
                        <a:t>     neurodevelopmental disorder, as well as asthma, cancer, non- </a:t>
                      </a:r>
                    </a:p>
                    <a:p>
                      <a:pPr marL="0" marR="0" algn="l">
                        <a:lnSpc>
                          <a:spcPct val="115000"/>
                        </a:lnSpc>
                        <a:spcBef>
                          <a:spcPts val="0"/>
                        </a:spcBef>
                        <a:spcAft>
                          <a:spcPts val="0"/>
                        </a:spcAft>
                      </a:pPr>
                      <a:r>
                        <a:rPr lang="en-US" sz="1100" dirty="0">
                          <a:latin typeface="Arial Narrow" pitchFamily="34" charset="0"/>
                          <a:ea typeface="Calibri"/>
                          <a:cs typeface="Times New Roman"/>
                        </a:rPr>
                        <a:t>     Hodgkin lymphoma, leukemia, hormone disruption, etc</a:t>
                      </a:r>
                      <a:r>
                        <a:rPr lang="en-US" sz="1200" dirty="0">
                          <a:latin typeface="Arial Narrow" pitchFamily="34"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Animal Health</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5"/>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-Exposure affects fauna in a similar fashion, but it also impacts the insects that birds eat, the bees that pollinate, the microbes that the soil needs, and reduces biodiversity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CBAD"/>
                    </a:solidFill>
                  </a:tcPr>
                </a:tc>
                <a:extLst>
                  <a:ext uri="{0D108BD9-81ED-4DB2-BD59-A6C34878D82A}">
                    <a16:rowId xmlns:a16="http://schemas.microsoft.com/office/drawing/2014/main" xmlns="" val="10006"/>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Water Impact</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7"/>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-A large portion of lawn chemical never makes it to the intended target.  The air, soil, and water resources absorb a great deal of the chemicals.  This affects human drinking water, toxicity to aquatic organisms, as well as eutrophication in our waterways from excessive fertilizer runoff.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8"/>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Fossil Fuel Inputs</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9"/>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-Synthetic fertilizers and pesticides require fuel to manufacture and transport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CBAD"/>
                    </a:solidFill>
                  </a:tcPr>
                </a:tc>
                <a:extLst>
                  <a:ext uri="{0D108BD9-81ED-4DB2-BD59-A6C34878D82A}">
                    <a16:rowId xmlns:a16="http://schemas.microsoft.com/office/drawing/2014/main" xmlns="" val="1001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34514735"/>
              </p:ext>
            </p:extLst>
          </p:nvPr>
        </p:nvGraphicFramePr>
        <p:xfrm>
          <a:off x="4572000" y="1143000"/>
          <a:ext cx="4343400" cy="2663952"/>
        </p:xfrm>
        <a:graphic>
          <a:graphicData uri="http://schemas.openxmlformats.org/drawingml/2006/table">
            <a:tbl>
              <a:tblPr/>
              <a:tblGrid>
                <a:gridCol w="4343400">
                  <a:extLst>
                    <a:ext uri="{9D8B030D-6E8A-4147-A177-3AD203B41FA5}">
                      <a16:colId xmlns:a16="http://schemas.microsoft.com/office/drawing/2014/main" xmlns="" val="20000"/>
                    </a:ext>
                  </a:extLst>
                </a:gridCol>
              </a:tblGrid>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Human Health</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-Improved air quality and little to no potential for acute or chronic poisoning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Animal Health</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2"/>
                  </a:ext>
                </a:extLst>
              </a:tr>
              <a:tr h="0">
                <a:tc>
                  <a:txBody>
                    <a:bodyPr/>
                    <a:lstStyle/>
                    <a:p>
                      <a:pPr marL="0" marR="0" algn="l">
                        <a:lnSpc>
                          <a:spcPct val="115000"/>
                        </a:lnSpc>
                        <a:spcBef>
                          <a:spcPts val="0"/>
                        </a:spcBef>
                        <a:spcAft>
                          <a:spcPts val="0"/>
                        </a:spcAft>
                      </a:pPr>
                      <a:r>
                        <a:rPr lang="en-US" sz="1200" b="1" dirty="0">
                          <a:latin typeface="Arial Narrow" pitchFamily="34" charset="0"/>
                          <a:ea typeface="Calibri"/>
                          <a:cs typeface="Times New Roman"/>
                        </a:rPr>
                        <a:t>- </a:t>
                      </a:r>
                      <a:r>
                        <a:rPr lang="en-US" sz="1200" dirty="0">
                          <a:latin typeface="Arial Narrow" pitchFamily="34" charset="0"/>
                          <a:ea typeface="Calibri"/>
                          <a:cs typeface="Times New Roman"/>
                        </a:rPr>
                        <a:t>Improved wildlife, bird, and insect habitat and food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CBAD"/>
                    </a:solidFill>
                  </a:tcPr>
                </a:tc>
                <a:extLst>
                  <a:ext uri="{0D108BD9-81ED-4DB2-BD59-A6C34878D82A}">
                    <a16:rowId xmlns:a16="http://schemas.microsoft.com/office/drawing/2014/main" xmlns="" val="10003"/>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Water Impact</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r h="0">
                <a:tc>
                  <a:txBody>
                    <a:bodyPr/>
                    <a:lstStyle/>
                    <a:p>
                      <a:pPr marL="0" marR="0" algn="l">
                        <a:lnSpc>
                          <a:spcPct val="115000"/>
                        </a:lnSpc>
                        <a:spcBef>
                          <a:spcPts val="0"/>
                        </a:spcBef>
                        <a:spcAft>
                          <a:spcPts val="0"/>
                        </a:spcAft>
                      </a:pPr>
                      <a:r>
                        <a:rPr lang="en-US" sz="1600" dirty="0">
                          <a:latin typeface="Arial Narrow" pitchFamily="34" charset="0"/>
                          <a:ea typeface="Calibri"/>
                          <a:cs typeface="Times New Roman"/>
                        </a:rPr>
                        <a:t>-</a:t>
                      </a:r>
                      <a:r>
                        <a:rPr lang="en-US" sz="1200" dirty="0">
                          <a:latin typeface="Arial Narrow" pitchFamily="34" charset="0"/>
                          <a:ea typeface="Calibri"/>
                          <a:cs typeface="Times New Roman"/>
                        </a:rPr>
                        <a:t>Improved water retention (longer roots).  Organic nitrogen sources are more easily absorbed (less runoff), but it still depends upon the available amount of carbon in the compost and when or how it is applied.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5"/>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Fossil Fuel Inputs</a:t>
                      </a:r>
                      <a:endParaRPr lang="en-US" sz="16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6"/>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-Compost is utilized locally.  It could potentially be made on site from yard and kitchen scraps.  This would also reduce the load on landfills.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CBAD"/>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ctr"/>
            <a:r>
              <a:rPr lang="en-US" dirty="0"/>
              <a:t>PRE-2014                    CURRENT </a:t>
            </a:r>
          </a:p>
        </p:txBody>
      </p:sp>
      <p:sp>
        <p:nvSpPr>
          <p:cNvPr id="4" name="Subtitle 2"/>
          <p:cNvSpPr txBox="1">
            <a:spLocks/>
          </p:cNvSpPr>
          <p:nvPr/>
        </p:nvSpPr>
        <p:spPr>
          <a:xfrm>
            <a:off x="5562600" y="1905000"/>
            <a:ext cx="3200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office_of_sustainability.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5943600"/>
            <a:ext cx="1888210" cy="390525"/>
          </a:xfrm>
          <a:prstGeom prst="rect">
            <a:avLst/>
          </a:prstGeom>
        </p:spPr>
      </p:pic>
      <p:pic>
        <p:nvPicPr>
          <p:cNvPr id="12" name="Picture 11" descr="preferred 4clr 1235.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844395"/>
            <a:ext cx="2286000" cy="671244"/>
          </a:xfrm>
          <a:prstGeom prst="rect">
            <a:avLst/>
          </a:prstGeom>
        </p:spPr>
      </p:pic>
      <p:sp>
        <p:nvSpPr>
          <p:cNvPr id="8" name="TextBox 7"/>
          <p:cNvSpPr txBox="1"/>
          <p:nvPr/>
        </p:nvSpPr>
        <p:spPr>
          <a:xfrm>
            <a:off x="2590800" y="685800"/>
            <a:ext cx="3286029" cy="1323439"/>
          </a:xfrm>
          <a:prstGeom prst="rect">
            <a:avLst/>
          </a:prstGeom>
          <a:noFill/>
        </p:spPr>
        <p:txBody>
          <a:bodyPr wrap="none" rtlCol="0">
            <a:spAutoFit/>
          </a:bodyPr>
          <a:lstStyle/>
          <a:p>
            <a:pPr lvl="0" algn="ctr"/>
            <a:r>
              <a:rPr lang="en-US" sz="2000" dirty="0">
                <a:effectLst>
                  <a:outerShdw blurRad="38100" dist="38100" dir="2700000" algn="tl">
                    <a:srgbClr val="000000">
                      <a:alpha val="43137"/>
                    </a:srgbClr>
                  </a:outerShdw>
                </a:effectLst>
              </a:rPr>
              <a:t>Economic/Budget</a:t>
            </a:r>
          </a:p>
          <a:p>
            <a:pPr lvl="0" algn="ctr"/>
            <a:r>
              <a:rPr kumimoji="0" lang="en-US" sz="2000" b="1" i="0" u="none" strike="noStrike" cap="none" normalizeH="0" baseline="0" dirty="0">
                <a:ln>
                  <a:noFill/>
                </a:ln>
                <a:solidFill>
                  <a:schemeClr val="tx1"/>
                </a:solidFill>
                <a:effectLst/>
                <a:ea typeface="Calibri" pitchFamily="34" charset="0"/>
                <a:cs typeface="Times New Roman" pitchFamily="18" charset="0"/>
              </a:rPr>
              <a:t>UWM Site Specific, 23 Acres</a:t>
            </a:r>
            <a:endParaRPr kumimoji="0" lang="en-US" sz="3600" b="0" i="0" u="none" strike="noStrike" cap="none" normalizeH="0" baseline="0" dirty="0">
              <a:ln>
                <a:noFill/>
              </a:ln>
              <a:solidFill>
                <a:schemeClr val="tx1"/>
              </a:solidFill>
              <a:effectLst/>
            </a:endParaRPr>
          </a:p>
          <a:p>
            <a:endParaRPr lang="en-US" sz="2000" dirty="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3832677891"/>
              </p:ext>
            </p:extLst>
          </p:nvPr>
        </p:nvGraphicFramePr>
        <p:xfrm>
          <a:off x="304800" y="1600200"/>
          <a:ext cx="3581400" cy="1086612"/>
        </p:xfrm>
        <a:graphic>
          <a:graphicData uri="http://schemas.openxmlformats.org/drawingml/2006/table">
            <a:tbl>
              <a:tblPr/>
              <a:tblGrid>
                <a:gridCol w="3581400">
                  <a:extLst>
                    <a:ext uri="{9D8B030D-6E8A-4147-A177-3AD203B41FA5}">
                      <a16:colId xmlns:a16="http://schemas.microsoft.com/office/drawing/2014/main" xmlns="" val="20000"/>
                    </a:ext>
                  </a:extLst>
                </a:gridCol>
              </a:tblGrid>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Mowing-</a:t>
                      </a:r>
                      <a:r>
                        <a:rPr lang="en-US" sz="1100" dirty="0">
                          <a:latin typeface="Arial Narrow" pitchFamily="34" charset="0"/>
                          <a:ea typeface="Calibri"/>
                          <a:cs typeface="Times New Roman"/>
                        </a:rPr>
                        <a:t> </a:t>
                      </a:r>
                      <a:r>
                        <a:rPr lang="en-US" sz="1200" dirty="0">
                          <a:latin typeface="Arial Narrow" pitchFamily="34" charset="0"/>
                          <a:ea typeface="Calibri"/>
                          <a:cs typeface="Times New Roman"/>
                        </a:rPr>
                        <a:t>Labor costs to mow 23 </a:t>
                      </a:r>
                      <a:r>
                        <a:rPr lang="en-US" sz="1200">
                          <a:latin typeface="Arial Narrow" pitchFamily="34" charset="0"/>
                          <a:ea typeface="Calibri"/>
                          <a:cs typeface="Times New Roman"/>
                        </a:rPr>
                        <a:t>acres 4 </a:t>
                      </a:r>
                      <a:r>
                        <a:rPr lang="en-US" sz="1200" dirty="0">
                          <a:latin typeface="Arial Narrow" pitchFamily="34" charset="0"/>
                          <a:ea typeface="Calibri"/>
                          <a:cs typeface="Times New Roman"/>
                        </a:rPr>
                        <a:t>times/month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Contracted Application </a:t>
                      </a:r>
                      <a:r>
                        <a:rPr lang="en-US" sz="1400" b="1" dirty="0">
                          <a:latin typeface="Arial Narrow" pitchFamily="34" charset="0"/>
                          <a:ea typeface="Calibri"/>
                          <a:cs typeface="Times New Roman"/>
                        </a:rPr>
                        <a:t>(synthetic</a:t>
                      </a:r>
                      <a:r>
                        <a:rPr lang="en-US" sz="1400" b="1" baseline="0" dirty="0">
                          <a:latin typeface="Arial Narrow" pitchFamily="34" charset="0"/>
                          <a:ea typeface="Calibri"/>
                          <a:cs typeface="Times New Roman"/>
                        </a:rPr>
                        <a:t> fertilizer, </a:t>
                      </a:r>
                      <a:r>
                        <a:rPr lang="en-US" sz="1400" b="1" dirty="0">
                          <a:latin typeface="Arial Narrow" pitchFamily="34" charset="0"/>
                          <a:ea typeface="Calibri"/>
                          <a:cs typeface="Times New Roman"/>
                        </a:rPr>
                        <a:t>pesticide,</a:t>
                      </a:r>
                      <a:r>
                        <a:rPr lang="en-US" sz="1400" b="1" baseline="0" dirty="0">
                          <a:latin typeface="Arial Narrow" pitchFamily="34" charset="0"/>
                          <a:ea typeface="Calibri"/>
                          <a:cs typeface="Times New Roman"/>
                        </a:rPr>
                        <a:t> </a:t>
                      </a:r>
                      <a:r>
                        <a:rPr lang="en-US" sz="1400" b="1" dirty="0">
                          <a:latin typeface="Arial Narrow" pitchFamily="34" charset="0"/>
                          <a:ea typeface="Calibri"/>
                          <a:cs typeface="Times New Roman"/>
                        </a:rPr>
                        <a:t>insecticide, herbicide, and fungicide)-</a:t>
                      </a:r>
                      <a:r>
                        <a:rPr lang="en-US" sz="1400" dirty="0">
                          <a:latin typeface="Arial Narrow" pitchFamily="34"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AE80"/>
                    </a:solidFill>
                  </a:tcPr>
                </a:tc>
                <a:extLst>
                  <a:ext uri="{0D108BD9-81ED-4DB2-BD59-A6C34878D82A}">
                    <a16:rowId xmlns:a16="http://schemas.microsoft.com/office/drawing/2014/main" xmlns="" val="10001"/>
                  </a:ext>
                </a:extLst>
              </a:tr>
              <a:tr h="0">
                <a:tc>
                  <a:txBody>
                    <a:bodyPr/>
                    <a:lstStyle/>
                    <a:p>
                      <a:pPr marL="0" marR="0" algn="l">
                        <a:lnSpc>
                          <a:spcPct val="115000"/>
                        </a:lnSpc>
                        <a:spcBef>
                          <a:spcPts val="0"/>
                        </a:spcBef>
                        <a:spcAft>
                          <a:spcPts val="0"/>
                        </a:spcAft>
                      </a:pPr>
                      <a:r>
                        <a:rPr lang="en-US" sz="1200" dirty="0">
                          <a:latin typeface="Arial Narrow" pitchFamily="34" charset="0"/>
                          <a:ea typeface="Calibri"/>
                          <a:cs typeface="Times New Roman"/>
                        </a:rPr>
                        <a:t>3 applications/year= </a:t>
                      </a:r>
                      <a:r>
                        <a:rPr lang="en-US" sz="160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~$7,000/year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34744440"/>
              </p:ext>
            </p:extLst>
          </p:nvPr>
        </p:nvGraphicFramePr>
        <p:xfrm>
          <a:off x="4343400" y="1600200"/>
          <a:ext cx="4480560" cy="4030979"/>
        </p:xfrm>
        <a:graphic>
          <a:graphicData uri="http://schemas.openxmlformats.org/drawingml/2006/table">
            <a:tbl>
              <a:tblPr/>
              <a:tblGrid>
                <a:gridCol w="4480560">
                  <a:extLst>
                    <a:ext uri="{9D8B030D-6E8A-4147-A177-3AD203B41FA5}">
                      <a16:colId xmlns:a16="http://schemas.microsoft.com/office/drawing/2014/main" xmlns="" val="20000"/>
                    </a:ext>
                  </a:extLst>
                </a:gridCol>
              </a:tblGrid>
              <a:tr h="280416">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Mowing-</a:t>
                      </a:r>
                      <a:r>
                        <a:rPr lang="en-US" sz="1100" dirty="0">
                          <a:latin typeface="Arial Narrow" pitchFamily="34" charset="0"/>
                          <a:ea typeface="Calibri"/>
                          <a:cs typeface="Times New Roman"/>
                        </a:rPr>
                        <a:t> </a:t>
                      </a:r>
                      <a:r>
                        <a:rPr lang="en-US" sz="1200" dirty="0">
                          <a:latin typeface="Arial Narrow" pitchFamily="34" charset="0"/>
                          <a:ea typeface="Calibri"/>
                          <a:cs typeface="Times New Roman"/>
                        </a:rPr>
                        <a:t>Labor costs to mow 23 acres 2-3 times/month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US" sz="1600" b="1" dirty="0">
                          <a:latin typeface="Arial Narrow" pitchFamily="34" charset="0"/>
                          <a:ea typeface="Calibri"/>
                          <a:cs typeface="Times New Roman"/>
                        </a:rPr>
                        <a:t>In-House natural lawn care: </a:t>
                      </a:r>
                      <a:r>
                        <a:rPr lang="en-US" sz="1600" dirty="0">
                          <a:latin typeface="Arial Narrow" pitchFamily="34" charset="0"/>
                          <a:ea typeface="Calibri"/>
                          <a:cs typeface="Times New Roman"/>
                        </a:rPr>
                        <a:t>(could also be contracted 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AE80"/>
                    </a:solidFill>
                  </a:tcPr>
                </a:tc>
                <a:extLst>
                  <a:ext uri="{0D108BD9-81ED-4DB2-BD59-A6C34878D82A}">
                    <a16:rowId xmlns:a16="http://schemas.microsoft.com/office/drawing/2014/main" xmlns="" val="10001"/>
                  </a:ext>
                </a:extLst>
              </a:tr>
              <a:tr h="0">
                <a:tc>
                  <a:txBody>
                    <a:bodyPr/>
                    <a:lstStyle/>
                    <a:p>
                      <a:pPr marL="0" marR="0" algn="l">
                        <a:lnSpc>
                          <a:spcPct val="115000"/>
                        </a:lnSpc>
                        <a:spcBef>
                          <a:spcPts val="0"/>
                        </a:spcBef>
                        <a:spcAft>
                          <a:spcPts val="0"/>
                        </a:spcAft>
                      </a:pPr>
                      <a:r>
                        <a:rPr lang="en-US" sz="1200" b="1" dirty="0">
                          <a:latin typeface="Arial Narrow" pitchFamily="34" charset="0"/>
                          <a:ea typeface="Calibri"/>
                          <a:cs typeface="Times New Roman"/>
                        </a:rPr>
                        <a:t>Aeration- </a:t>
                      </a:r>
                      <a:r>
                        <a:rPr lang="en-US" sz="1200" dirty="0">
                          <a:latin typeface="Arial Narrow" pitchFamily="34" charset="0"/>
                          <a:ea typeface="Calibri"/>
                          <a:cs typeface="Times New Roman"/>
                        </a:rPr>
                        <a:t>Labor costs to aerate 23 acres 2 times/year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CBAD"/>
                    </a:solidFill>
                  </a:tcPr>
                </a:tc>
                <a:extLst>
                  <a:ext uri="{0D108BD9-81ED-4DB2-BD59-A6C34878D82A}">
                    <a16:rowId xmlns:a16="http://schemas.microsoft.com/office/drawing/2014/main" xmlns="" val="10002"/>
                  </a:ext>
                </a:extLst>
              </a:tr>
              <a:tr h="0">
                <a:tc>
                  <a:txBody>
                    <a:bodyPr/>
                    <a:lstStyle/>
                    <a:p>
                      <a:pPr marL="0" marR="0" algn="l">
                        <a:lnSpc>
                          <a:spcPct val="115000"/>
                        </a:lnSpc>
                        <a:spcBef>
                          <a:spcPts val="0"/>
                        </a:spcBef>
                        <a:spcAft>
                          <a:spcPts val="0"/>
                        </a:spcAft>
                      </a:pPr>
                      <a:r>
                        <a:rPr lang="en-US" sz="1200" b="1" dirty="0" err="1">
                          <a:latin typeface="Arial Narrow" pitchFamily="34" charset="0"/>
                          <a:ea typeface="Calibri"/>
                          <a:cs typeface="Times New Roman"/>
                        </a:rPr>
                        <a:t>Overseed</a:t>
                      </a:r>
                      <a:r>
                        <a:rPr lang="en-US" sz="1200" b="1" dirty="0">
                          <a:latin typeface="Arial Narrow" pitchFamily="34" charset="0"/>
                          <a:ea typeface="Calibri"/>
                          <a:cs typeface="Times New Roman"/>
                        </a:rPr>
                        <a:t>- </a:t>
                      </a:r>
                      <a:r>
                        <a:rPr lang="en-US" sz="1200" dirty="0">
                          <a:latin typeface="Arial Narrow" pitchFamily="34" charset="0"/>
                          <a:ea typeface="Calibri"/>
                          <a:cs typeface="Times New Roman"/>
                        </a:rPr>
                        <a:t>2 applications/year= </a:t>
                      </a:r>
                      <a:r>
                        <a:rPr lang="en-US" sz="160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$12,144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CBAD"/>
                    </a:solidFill>
                  </a:tcPr>
                </a:tc>
                <a:extLst>
                  <a:ext uri="{0D108BD9-81ED-4DB2-BD59-A6C34878D82A}">
                    <a16:rowId xmlns:a16="http://schemas.microsoft.com/office/drawing/2014/main" xmlns="" val="10003"/>
                  </a:ext>
                </a:extLst>
              </a:tr>
              <a:tr h="0">
                <a:tc>
                  <a:txBody>
                    <a:bodyPr/>
                    <a:lstStyle/>
                    <a:p>
                      <a:pPr marL="0" marR="0" algn="l">
                        <a:lnSpc>
                          <a:spcPct val="115000"/>
                        </a:lnSpc>
                        <a:spcBef>
                          <a:spcPts val="0"/>
                        </a:spcBef>
                        <a:spcAft>
                          <a:spcPts val="0"/>
                        </a:spcAft>
                      </a:pPr>
                      <a:r>
                        <a:rPr lang="en-US" sz="1200" b="1" dirty="0">
                          <a:latin typeface="Arial Narrow" pitchFamily="34" charset="0"/>
                          <a:ea typeface="Calibri"/>
                          <a:cs typeface="Times New Roman"/>
                        </a:rPr>
                        <a:t>Compost-</a:t>
                      </a:r>
                      <a:r>
                        <a:rPr lang="en-US" sz="1200" dirty="0">
                          <a:latin typeface="Arial Narrow" pitchFamily="34" charset="0"/>
                          <a:ea typeface="Calibri"/>
                          <a:cs typeface="Times New Roman"/>
                        </a:rPr>
                        <a:t> 2 applications/year=</a:t>
                      </a:r>
                      <a:r>
                        <a:rPr lang="en-US" sz="160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$23,184 </a:t>
                      </a:r>
                      <a:r>
                        <a:rPr lang="en-US" sz="1200" dirty="0">
                          <a:latin typeface="Arial Narrow" pitchFamily="34" charset="0"/>
                          <a:ea typeface="Calibri"/>
                          <a:cs typeface="Times New Roman"/>
                        </a:rPr>
                        <a:t>(Including delivery.  If we made our own, this would be greatly reduced but require start up costs and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D6C0"/>
                    </a:solidFill>
                  </a:tcPr>
                </a:tc>
                <a:extLst>
                  <a:ext uri="{0D108BD9-81ED-4DB2-BD59-A6C34878D82A}">
                    <a16:rowId xmlns:a16="http://schemas.microsoft.com/office/drawing/2014/main" xmlns="" val="10004"/>
                  </a:ext>
                </a:extLst>
              </a:tr>
              <a:tr h="0">
                <a:tc>
                  <a:txBody>
                    <a:bodyPr/>
                    <a:lstStyle/>
                    <a:p>
                      <a:pPr marL="0" marR="0" algn="ctr">
                        <a:lnSpc>
                          <a:spcPct val="115000"/>
                        </a:lnSpc>
                        <a:spcBef>
                          <a:spcPts val="0"/>
                        </a:spcBef>
                        <a:spcAft>
                          <a:spcPts val="0"/>
                        </a:spcAft>
                      </a:pPr>
                      <a:r>
                        <a:rPr lang="en-US" sz="1200" dirty="0">
                          <a:latin typeface="Arial Narrow" pitchFamily="34" charset="0"/>
                          <a:ea typeface="Calibri"/>
                          <a:cs typeface="Times New Roman"/>
                        </a:rPr>
                        <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5"/>
                  </a:ext>
                </a:extLst>
              </a:tr>
              <a:tr h="0">
                <a:tc>
                  <a:txBody>
                    <a:bodyPr/>
                    <a:lstStyle/>
                    <a:p>
                      <a:pPr marL="0" marR="0" algn="l">
                        <a:lnSpc>
                          <a:spcPct val="115000"/>
                        </a:lnSpc>
                        <a:spcBef>
                          <a:spcPts val="0"/>
                        </a:spcBef>
                        <a:spcAft>
                          <a:spcPts val="0"/>
                        </a:spcAft>
                      </a:pPr>
                      <a:r>
                        <a:rPr lang="en-US" sz="1200" b="1" dirty="0">
                          <a:latin typeface="Arial Narrow" pitchFamily="34" charset="0"/>
                          <a:ea typeface="Calibri"/>
                          <a:cs typeface="Times New Roman"/>
                        </a:rPr>
                        <a:t>Compost tea-</a:t>
                      </a:r>
                      <a:r>
                        <a:rPr lang="en-US" sz="1200" dirty="0">
                          <a:latin typeface="Arial Narrow" pitchFamily="34" charset="0"/>
                          <a:ea typeface="Calibri"/>
                          <a:cs typeface="Times New Roman"/>
                        </a:rPr>
                        <a:t>2-3 applications/year </a:t>
                      </a:r>
                      <a:r>
                        <a:rPr lang="en-US" sz="160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$1,072</a:t>
                      </a:r>
                      <a:r>
                        <a:rPr lang="en-US" sz="1600" baseline="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 </a:t>
                      </a:r>
                      <a:r>
                        <a:rPr lang="en-US" sz="1200" baseline="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per </a:t>
                      </a:r>
                      <a:r>
                        <a:rPr lang="en-US" sz="120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year</a:t>
                      </a:r>
                      <a:r>
                        <a:rPr lang="en-US" sz="1200" dirty="0">
                          <a:solidFill>
                            <a:schemeClr val="bg1"/>
                          </a:solidFill>
                          <a:latin typeface="Arial Narrow" pitchFamily="34" charset="0"/>
                          <a:ea typeface="Calibri"/>
                          <a:cs typeface="Times New Roman"/>
                        </a:rPr>
                        <a:t>, </a:t>
                      </a:r>
                      <a:r>
                        <a:rPr lang="en-US" sz="1200" dirty="0">
                          <a:latin typeface="Arial Narrow" pitchFamily="34" charset="0"/>
                          <a:ea typeface="Calibri"/>
                          <a:cs typeface="Times New Roman"/>
                        </a:rPr>
                        <a:t>+upfront cost of the compost tea machine, </a:t>
                      </a:r>
                      <a:r>
                        <a:rPr lang="en-US" sz="1600" dirty="0">
                          <a:solidFill>
                            <a:schemeClr val="bg1"/>
                          </a:solidFill>
                          <a:effectLst>
                            <a:outerShdw blurRad="38100" dist="38100" dir="2700000" algn="tl">
                              <a:srgbClr val="000000">
                                <a:alpha val="43137"/>
                              </a:srgbClr>
                            </a:outerShdw>
                          </a:effectLst>
                          <a:latin typeface="Arial Narrow" pitchFamily="34" charset="0"/>
                          <a:ea typeface="Calibri"/>
                          <a:cs typeface="Times New Roman"/>
                        </a:rPr>
                        <a:t>$4,100 one time </a:t>
                      </a:r>
                      <a:r>
                        <a:rPr lang="en-US" sz="1200" dirty="0">
                          <a:latin typeface="Arial Narrow" pitchFamily="34" charset="0"/>
                          <a:ea typeface="Calibri"/>
                          <a:cs typeface="Times New Roman"/>
                        </a:rPr>
                        <a:t>and labor to manage 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D6C0"/>
                    </a:solidFill>
                  </a:tcPr>
                </a:tc>
                <a:extLst>
                  <a:ext uri="{0D108BD9-81ED-4DB2-BD59-A6C34878D82A}">
                    <a16:rowId xmlns:a16="http://schemas.microsoft.com/office/drawing/2014/main" xmlns="" val="10006"/>
                  </a:ext>
                </a:extLst>
              </a:tr>
              <a:tr h="0">
                <a:tc>
                  <a:txBody>
                    <a:bodyPr/>
                    <a:lstStyle/>
                    <a:p>
                      <a:pPr marL="0" marR="0" algn="ctr">
                        <a:lnSpc>
                          <a:spcPct val="115000"/>
                        </a:lnSpc>
                        <a:spcBef>
                          <a:spcPts val="0"/>
                        </a:spcBef>
                        <a:spcAft>
                          <a:spcPts val="0"/>
                        </a:spcAft>
                      </a:pPr>
                      <a:r>
                        <a:rPr lang="en-US" sz="1200" dirty="0">
                          <a:latin typeface="Arial Narrow" pitchFamily="34" charset="0"/>
                          <a:ea typeface="Calibri"/>
                          <a:cs typeface="Times New Roman"/>
                        </a:rPr>
                        <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7"/>
                  </a:ext>
                </a:extLst>
              </a:tr>
              <a:tr h="0">
                <a:tc>
                  <a:txBody>
                    <a:bodyPr/>
                    <a:lstStyle/>
                    <a:p>
                      <a:pPr marL="0" marR="0" algn="l">
                        <a:lnSpc>
                          <a:spcPct val="115000"/>
                        </a:lnSpc>
                        <a:spcBef>
                          <a:spcPts val="0"/>
                        </a:spcBef>
                        <a:spcAft>
                          <a:spcPts val="0"/>
                        </a:spcAft>
                      </a:pPr>
                      <a:r>
                        <a:rPr lang="en-US" sz="1200" b="1" dirty="0" err="1">
                          <a:latin typeface="Arial Narrow" pitchFamily="34" charset="0"/>
                          <a:ea typeface="Calibri"/>
                          <a:cs typeface="Times New Roman"/>
                        </a:rPr>
                        <a:t>Milorganite</a:t>
                      </a:r>
                      <a:r>
                        <a:rPr lang="en-US" sz="1200" dirty="0">
                          <a:latin typeface="Arial Narrow" pitchFamily="34" charset="0"/>
                          <a:ea typeface="Calibri"/>
                          <a:cs typeface="Times New Roman"/>
                        </a:rPr>
                        <a:t>- A by-product of the waste water treatment process at the Milwaukee Metropolitan Sewerage District.  </a:t>
                      </a:r>
                      <a:r>
                        <a:rPr lang="en-US" sz="1200" dirty="0" err="1">
                          <a:latin typeface="Arial Narrow" pitchFamily="34" charset="0"/>
                          <a:ea typeface="Calibri"/>
                          <a:cs typeface="Times New Roman"/>
                        </a:rPr>
                        <a:t>Milorganite</a:t>
                      </a:r>
                      <a:r>
                        <a:rPr lang="en-US" sz="1200" dirty="0">
                          <a:latin typeface="Arial Narrow" pitchFamily="34" charset="0"/>
                          <a:ea typeface="Calibri"/>
                          <a:cs typeface="Times New Roman"/>
                        </a:rPr>
                        <a:t> is a natural fertilizer. </a:t>
                      </a:r>
                      <a:r>
                        <a:rPr kumimoji="0" lang="en-US" sz="1200" kern="1200" dirty="0">
                          <a:solidFill>
                            <a:schemeClr val="tx1"/>
                          </a:solidFill>
                          <a:latin typeface="Arial Narrow" pitchFamily="34" charset="0"/>
                          <a:ea typeface="+mn-ea"/>
                          <a:cs typeface="+mn-cs"/>
                        </a:rPr>
                        <a:t>2 applications/year=</a:t>
                      </a:r>
                      <a:r>
                        <a:rPr kumimoji="0" lang="en-US" sz="1200" kern="1200" dirty="0">
                          <a:solidFill>
                            <a:schemeClr val="tx1"/>
                          </a:solidFill>
                          <a:effectLst>
                            <a:outerShdw blurRad="38100" dist="38100" dir="2700000" algn="tl">
                              <a:srgbClr val="000000">
                                <a:alpha val="43137"/>
                              </a:srgbClr>
                            </a:outerShdw>
                          </a:effectLst>
                          <a:latin typeface="Arial Narrow" pitchFamily="34" charset="0"/>
                          <a:ea typeface="+mn-ea"/>
                          <a:cs typeface="+mn-cs"/>
                        </a:rPr>
                        <a:t> </a:t>
                      </a:r>
                      <a:r>
                        <a:rPr kumimoji="0" lang="en-US" sz="1600" kern="1200" dirty="0">
                          <a:solidFill>
                            <a:schemeClr val="bg1"/>
                          </a:solidFill>
                          <a:effectLst>
                            <a:outerShdw blurRad="38100" dist="38100" dir="2700000" algn="tl">
                              <a:srgbClr val="000000">
                                <a:alpha val="43137"/>
                              </a:srgbClr>
                            </a:outerShdw>
                          </a:effectLst>
                          <a:latin typeface="Arial Narrow" pitchFamily="34" charset="0"/>
                          <a:ea typeface="+mn-ea"/>
                          <a:cs typeface="+mn-cs"/>
                        </a:rPr>
                        <a:t>$1,840</a:t>
                      </a:r>
                      <a:endParaRPr lang="en-US" sz="1600" dirty="0">
                        <a:solidFill>
                          <a:schemeClr val="bg1"/>
                        </a:solidFill>
                        <a:effectLst>
                          <a:outerShdw blurRad="38100" dist="38100" dir="2700000" algn="tl">
                            <a:srgbClr val="000000">
                              <a:alpha val="43137"/>
                            </a:srgbClr>
                          </a:outerShdw>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D6C0"/>
                    </a:solidFill>
                  </a:tcPr>
                </a:tc>
                <a:extLst>
                  <a:ext uri="{0D108BD9-81ED-4DB2-BD59-A6C34878D82A}">
                    <a16:rowId xmlns:a16="http://schemas.microsoft.com/office/drawing/2014/main" xmlns="" val="10008"/>
                  </a:ext>
                </a:extLst>
              </a:tr>
              <a:tr h="0">
                <a:tc>
                  <a:txBody>
                    <a:bodyPr/>
                    <a:lstStyle/>
                    <a:p>
                      <a:pPr marL="0" marR="0" algn="l">
                        <a:lnSpc>
                          <a:spcPct val="115000"/>
                        </a:lnSpc>
                        <a:spcBef>
                          <a:spcPts val="0"/>
                        </a:spcBef>
                        <a:spcAft>
                          <a:spcPts val="0"/>
                        </a:spcAft>
                      </a:pPr>
                      <a:r>
                        <a:rPr lang="en-US" sz="1600" b="1" dirty="0">
                          <a:solidFill>
                            <a:schemeClr val="tx1"/>
                          </a:solidFill>
                          <a:effectLst/>
                          <a:latin typeface="Arial Narrow" pitchFamily="34" charset="0"/>
                          <a:ea typeface="Calibri"/>
                          <a:cs typeface="Times New Roman"/>
                        </a:rPr>
                        <a:t>Training-</a:t>
                      </a:r>
                      <a:r>
                        <a:rPr lang="en-US" sz="1600" dirty="0">
                          <a:solidFill>
                            <a:schemeClr val="tx1"/>
                          </a:solidFill>
                          <a:effectLst/>
                          <a:latin typeface="Arial Narrow" pitchFamily="34" charset="0"/>
                          <a:ea typeface="Calibri"/>
                          <a:cs typeface="Times New Roman"/>
                        </a:rPr>
                        <a:t> </a:t>
                      </a:r>
                      <a:r>
                        <a:rPr lang="en-US" sz="1400" dirty="0">
                          <a:solidFill>
                            <a:schemeClr val="tx1"/>
                          </a:solidFill>
                          <a:effectLst/>
                          <a:latin typeface="Arial Narrow" pitchFamily="34" charset="0"/>
                          <a:ea typeface="Calibri"/>
                          <a:cs typeface="Times New Roman"/>
                        </a:rPr>
                        <a:t>New strategies,</a:t>
                      </a:r>
                      <a:r>
                        <a:rPr lang="en-US" sz="1400" baseline="0" dirty="0">
                          <a:solidFill>
                            <a:schemeClr val="tx1"/>
                          </a:solidFill>
                          <a:effectLst/>
                          <a:latin typeface="Arial Narrow" pitchFamily="34" charset="0"/>
                          <a:ea typeface="Calibri"/>
                          <a:cs typeface="Times New Roman"/>
                        </a:rPr>
                        <a:t> increase knowledge of staff on proactive &amp; organic responses</a:t>
                      </a:r>
                      <a:endParaRPr lang="en-US" sz="1400" dirty="0">
                        <a:solidFill>
                          <a:schemeClr val="tx1"/>
                        </a:solidFill>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9"/>
                  </a:ext>
                </a:extLst>
              </a:tr>
            </a:tbl>
          </a:graphicData>
        </a:graphic>
      </p:graphicFrame>
      <p:pic>
        <p:nvPicPr>
          <p:cNvPr id="1027" name="Picture 3" descr="http://servicemasterinterns.files.wordpress.com/2010/07/truck-1.jpg"/>
          <p:cNvPicPr>
            <a:picLocks noChangeAspect="1" noChangeArrowheads="1"/>
          </p:cNvPicPr>
          <p:nvPr/>
        </p:nvPicPr>
        <p:blipFill>
          <a:blip r:embed="rId4" cstate="print"/>
          <a:srcRect/>
          <a:stretch>
            <a:fillRect/>
          </a:stretch>
        </p:blipFill>
        <p:spPr bwMode="auto">
          <a:xfrm>
            <a:off x="685800" y="2895600"/>
            <a:ext cx="2914650" cy="1971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7866</TotalTime>
  <Words>959</Words>
  <Application>Microsoft Macintosh PowerPoint</Application>
  <PresentationFormat>On-screen Show (4:3)</PresentationFormat>
  <Paragraphs>96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UW-Milwaukee Lawn care </vt:lpstr>
      <vt:lpstr>Current RESOURCES </vt:lpstr>
      <vt:lpstr>PRE- 2014 practice </vt:lpstr>
      <vt:lpstr>POST 2014 - Natural lawn care </vt:lpstr>
      <vt:lpstr>POST 2014 EXPERIENCE</vt:lpstr>
      <vt:lpstr>POST 2018 PLAN OF IMPLEMENTATION</vt:lpstr>
      <vt:lpstr>IMPACTS</vt:lpstr>
      <vt:lpstr>PRE-2014                    CURRENT </vt:lpstr>
      <vt:lpstr>PRE-2014                    CURRENT </vt:lpstr>
      <vt:lpstr>PRE-2014                    CURRENT </vt:lpstr>
      <vt:lpstr>PRE-2014                    CURRENT </vt:lpstr>
      <vt:lpstr>PowerPoint Presentation</vt:lpstr>
    </vt:vector>
  </TitlesOfParts>
  <Company>UW-Milwaukee, Finance &amp; Administrative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profile</dc:creator>
  <cp:lastModifiedBy>TAMMY HOWARD</cp:lastModifiedBy>
  <cp:revision>62</cp:revision>
  <dcterms:created xsi:type="dcterms:W3CDTF">2013-12-11T18:04:01Z</dcterms:created>
  <dcterms:modified xsi:type="dcterms:W3CDTF">2019-02-08T21:56:12Z</dcterms:modified>
</cp:coreProperties>
</file>