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4" r:id="rId1"/>
  </p:sldMasterIdLst>
  <p:notesMasterIdLst>
    <p:notesMasterId r:id="rId29"/>
  </p:notesMasterIdLst>
  <p:handoutMasterIdLst>
    <p:handoutMasterId r:id="rId30"/>
  </p:handoutMasterIdLst>
  <p:sldIdLst>
    <p:sldId id="256" r:id="rId2"/>
    <p:sldId id="268" r:id="rId3"/>
    <p:sldId id="257" r:id="rId4"/>
    <p:sldId id="290" r:id="rId5"/>
    <p:sldId id="292" r:id="rId6"/>
    <p:sldId id="293" r:id="rId7"/>
    <p:sldId id="287" r:id="rId8"/>
    <p:sldId id="288" r:id="rId9"/>
    <p:sldId id="259" r:id="rId10"/>
    <p:sldId id="258" r:id="rId11"/>
    <p:sldId id="284" r:id="rId12"/>
    <p:sldId id="285" r:id="rId13"/>
    <p:sldId id="260" r:id="rId14"/>
    <p:sldId id="279" r:id="rId15"/>
    <p:sldId id="267" r:id="rId16"/>
    <p:sldId id="283" r:id="rId17"/>
    <p:sldId id="261" r:id="rId18"/>
    <p:sldId id="282" r:id="rId19"/>
    <p:sldId id="262" r:id="rId20"/>
    <p:sldId id="265" r:id="rId21"/>
    <p:sldId id="266" r:id="rId22"/>
    <p:sldId id="269" r:id="rId23"/>
    <p:sldId id="286" r:id="rId24"/>
    <p:sldId id="281" r:id="rId25"/>
    <p:sldId id="272" r:id="rId26"/>
    <p:sldId id="294" r:id="rId27"/>
    <p:sldId id="277"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99CC"/>
    <a:srgbClr val="0099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35" autoAdjust="0"/>
    <p:restoredTop sz="94660"/>
  </p:normalViewPr>
  <p:slideViewPr>
    <p:cSldViewPr snapToGrid="0">
      <p:cViewPr varScale="1">
        <p:scale>
          <a:sx n="84" d="100"/>
          <a:sy n="84" d="100"/>
        </p:scale>
        <p:origin x="96" y="6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3BCB05-0FBF-47D9-84BE-035B8B0D776E}" type="doc">
      <dgm:prSet loTypeId="urn:microsoft.com/office/officeart/2005/8/layout/process2" loCatId="process" qsTypeId="urn:microsoft.com/office/officeart/2005/8/quickstyle/simple1" qsCatId="simple" csTypeId="urn:microsoft.com/office/officeart/2005/8/colors/colorful1" csCatId="colorful" phldr="1"/>
      <dgm:spPr/>
    </dgm:pt>
    <dgm:pt modelId="{4FF50497-23A3-4D64-A931-27C59F905245}">
      <dgm:prSet phldrT="[Text]" custT="1"/>
      <dgm:spPr/>
      <dgm:t>
        <a:bodyPr/>
        <a:lstStyle/>
        <a:p>
          <a:r>
            <a:rPr lang="en-US" sz="2000" b="1" dirty="0" smtClean="0"/>
            <a:t>UW </a:t>
          </a:r>
          <a:r>
            <a:rPr lang="en-US" sz="2000" b="1" dirty="0" smtClean="0">
              <a:solidFill>
                <a:schemeClr val="tx2"/>
              </a:solidFill>
            </a:rPr>
            <a:t>System</a:t>
          </a:r>
          <a:r>
            <a:rPr lang="en-US" sz="2000" b="1" dirty="0" smtClean="0"/>
            <a:t> Shared Learning Goals (SLGs)</a:t>
          </a:r>
          <a:endParaRPr lang="en-US" sz="2000" b="1" dirty="0"/>
        </a:p>
      </dgm:t>
    </dgm:pt>
    <dgm:pt modelId="{F4A9EB03-5987-4B93-BFA8-8AB17E5265D6}" type="parTrans" cxnId="{B8EB2CCA-9065-4EAE-AACC-D8561EE7C8BE}">
      <dgm:prSet/>
      <dgm:spPr/>
      <dgm:t>
        <a:bodyPr/>
        <a:lstStyle/>
        <a:p>
          <a:endParaRPr lang="en-US"/>
        </a:p>
      </dgm:t>
    </dgm:pt>
    <dgm:pt modelId="{DD729A58-C5B4-4696-8384-1A1BB0C32802}" type="sibTrans" cxnId="{B8EB2CCA-9065-4EAE-AACC-D8561EE7C8BE}">
      <dgm:prSet/>
      <dgm:spPr/>
      <dgm:t>
        <a:bodyPr/>
        <a:lstStyle/>
        <a:p>
          <a:endParaRPr lang="en-US" dirty="0"/>
        </a:p>
      </dgm:t>
    </dgm:pt>
    <dgm:pt modelId="{9BCB35A9-5415-4D24-8485-A17EBB7CE772}">
      <dgm:prSet phldrT="[Text]" custT="1"/>
      <dgm:spPr/>
      <dgm:t>
        <a:bodyPr/>
        <a:lstStyle/>
        <a:p>
          <a:r>
            <a:rPr lang="en-US" sz="1300" baseline="0" dirty="0" smtClean="0"/>
            <a:t> </a:t>
          </a:r>
        </a:p>
        <a:p>
          <a:r>
            <a:rPr lang="en-US" sz="2000" b="1" baseline="0" dirty="0" smtClean="0"/>
            <a:t>Each Student Affairs </a:t>
          </a:r>
          <a:r>
            <a:rPr lang="en-US" sz="2000" b="1" baseline="0" dirty="0" smtClean="0">
              <a:solidFill>
                <a:srgbClr val="009999"/>
              </a:solidFill>
            </a:rPr>
            <a:t>Unit</a:t>
          </a:r>
          <a:r>
            <a:rPr lang="en-US" sz="2000" b="1" baseline="0" dirty="0" smtClean="0"/>
            <a:t> Aligns with SLGs </a:t>
          </a:r>
        </a:p>
        <a:p>
          <a:r>
            <a:rPr lang="en-US" sz="2000" b="1" baseline="0" dirty="0" smtClean="0"/>
            <a:t>DRAFTs UNIT LGs</a:t>
          </a:r>
        </a:p>
        <a:p>
          <a:endParaRPr lang="en-US" sz="1600" b="1" dirty="0"/>
        </a:p>
      </dgm:t>
    </dgm:pt>
    <dgm:pt modelId="{74C095D8-CFDD-485A-AFAD-0D57771FBAE3}" type="parTrans" cxnId="{8657099B-BA55-43AA-A550-B3490D61A40E}">
      <dgm:prSet/>
      <dgm:spPr/>
      <dgm:t>
        <a:bodyPr/>
        <a:lstStyle/>
        <a:p>
          <a:endParaRPr lang="en-US"/>
        </a:p>
      </dgm:t>
    </dgm:pt>
    <dgm:pt modelId="{D9CB509E-4EF4-46B0-AFC0-ABC10513C945}" type="sibTrans" cxnId="{8657099B-BA55-43AA-A550-B3490D61A40E}">
      <dgm:prSet/>
      <dgm:spPr/>
      <dgm:t>
        <a:bodyPr/>
        <a:lstStyle/>
        <a:p>
          <a:endParaRPr lang="en-US" dirty="0"/>
        </a:p>
      </dgm:t>
    </dgm:pt>
    <dgm:pt modelId="{925757B5-7292-482C-BFDA-1CFC109F5389}">
      <dgm:prSet phldrT="[Text]" custT="1"/>
      <dgm:spPr/>
      <dgm:t>
        <a:bodyPr/>
        <a:lstStyle/>
        <a:p>
          <a:r>
            <a:rPr lang="en-US" sz="2000" b="1" dirty="0" smtClean="0">
              <a:solidFill>
                <a:srgbClr val="7030A0"/>
              </a:solidFill>
            </a:rPr>
            <a:t>Programs</a:t>
          </a:r>
          <a:r>
            <a:rPr lang="en-US" sz="2000" b="1" dirty="0" smtClean="0"/>
            <a:t> w/in Units write Program/Event LGs-Match to Unit L</a:t>
          </a:r>
          <a:r>
            <a:rPr lang="en-US" sz="1800" b="1" dirty="0" smtClean="0"/>
            <a:t>Gs</a:t>
          </a:r>
          <a:endParaRPr lang="en-US" sz="1800" b="1" dirty="0"/>
        </a:p>
      </dgm:t>
    </dgm:pt>
    <dgm:pt modelId="{B03F647E-0F6C-498F-B59D-83D540464929}" type="parTrans" cxnId="{93EC9881-5052-4EE3-9A2D-726CAC2D2484}">
      <dgm:prSet/>
      <dgm:spPr/>
      <dgm:t>
        <a:bodyPr/>
        <a:lstStyle/>
        <a:p>
          <a:endParaRPr lang="en-US"/>
        </a:p>
      </dgm:t>
    </dgm:pt>
    <dgm:pt modelId="{60CD3B0A-E344-4D6C-A266-F4C47B3E83C6}" type="sibTrans" cxnId="{93EC9881-5052-4EE3-9A2D-726CAC2D2484}">
      <dgm:prSet/>
      <dgm:spPr/>
      <dgm:t>
        <a:bodyPr/>
        <a:lstStyle/>
        <a:p>
          <a:endParaRPr lang="en-US" dirty="0"/>
        </a:p>
      </dgm:t>
    </dgm:pt>
    <dgm:pt modelId="{0B26216A-6CDB-4B17-88D4-91A392603E1B}">
      <dgm:prSet custT="1"/>
      <dgm:spPr/>
      <dgm:t>
        <a:bodyPr/>
        <a:lstStyle/>
        <a:p>
          <a:r>
            <a:rPr lang="en-US" sz="2000" b="1" dirty="0" smtClean="0">
              <a:solidFill>
                <a:srgbClr val="009999"/>
              </a:solidFill>
            </a:rPr>
            <a:t>Units</a:t>
          </a:r>
          <a:r>
            <a:rPr lang="en-US" sz="2000" b="1" dirty="0" smtClean="0"/>
            <a:t> Revise Unit LGs</a:t>
          </a:r>
          <a:endParaRPr lang="en-US" sz="2000" b="1" dirty="0"/>
        </a:p>
      </dgm:t>
    </dgm:pt>
    <dgm:pt modelId="{39ECE477-45DA-42AC-8948-97E9EFC8F402}" type="parTrans" cxnId="{15C5752F-DF6C-4EB6-BEF2-6F152032F674}">
      <dgm:prSet/>
      <dgm:spPr/>
      <dgm:t>
        <a:bodyPr/>
        <a:lstStyle/>
        <a:p>
          <a:endParaRPr lang="en-US"/>
        </a:p>
      </dgm:t>
    </dgm:pt>
    <dgm:pt modelId="{99521CAB-C6A3-4FE7-96FB-417202F736BD}" type="sibTrans" cxnId="{15C5752F-DF6C-4EB6-BEF2-6F152032F674}">
      <dgm:prSet/>
      <dgm:spPr/>
      <dgm:t>
        <a:bodyPr/>
        <a:lstStyle/>
        <a:p>
          <a:endParaRPr lang="en-US"/>
        </a:p>
      </dgm:t>
    </dgm:pt>
    <dgm:pt modelId="{7B2CD226-DE38-4594-9868-03CEF3E4FC6A}" type="pres">
      <dgm:prSet presAssocID="{463BCB05-0FBF-47D9-84BE-035B8B0D776E}" presName="linearFlow" presStyleCnt="0">
        <dgm:presLayoutVars>
          <dgm:resizeHandles val="exact"/>
        </dgm:presLayoutVars>
      </dgm:prSet>
      <dgm:spPr/>
    </dgm:pt>
    <dgm:pt modelId="{D6EDFF89-56DB-4B64-87A6-D5E7D570B2CB}" type="pres">
      <dgm:prSet presAssocID="{4FF50497-23A3-4D64-A931-27C59F905245}" presName="node" presStyleLbl="node1" presStyleIdx="0" presStyleCnt="4" custScaleX="118153" custScaleY="36816">
        <dgm:presLayoutVars>
          <dgm:bulletEnabled val="1"/>
        </dgm:presLayoutVars>
      </dgm:prSet>
      <dgm:spPr/>
      <dgm:t>
        <a:bodyPr/>
        <a:lstStyle/>
        <a:p>
          <a:endParaRPr lang="en-US"/>
        </a:p>
      </dgm:t>
    </dgm:pt>
    <dgm:pt modelId="{72EF188C-5FF1-469C-BB2B-EC4F3A1BD610}" type="pres">
      <dgm:prSet presAssocID="{DD729A58-C5B4-4696-8384-1A1BB0C32802}" presName="sibTrans" presStyleLbl="sibTrans2D1" presStyleIdx="0" presStyleCnt="3"/>
      <dgm:spPr/>
      <dgm:t>
        <a:bodyPr/>
        <a:lstStyle/>
        <a:p>
          <a:endParaRPr lang="en-US"/>
        </a:p>
      </dgm:t>
    </dgm:pt>
    <dgm:pt modelId="{ECF14348-C68E-45DF-9674-A5D57964CA8B}" type="pres">
      <dgm:prSet presAssocID="{DD729A58-C5B4-4696-8384-1A1BB0C32802}" presName="connectorText" presStyleLbl="sibTrans2D1" presStyleIdx="0" presStyleCnt="3"/>
      <dgm:spPr/>
      <dgm:t>
        <a:bodyPr/>
        <a:lstStyle/>
        <a:p>
          <a:endParaRPr lang="en-US"/>
        </a:p>
      </dgm:t>
    </dgm:pt>
    <dgm:pt modelId="{7F309CF7-D461-4C02-A23C-B558B6C1B37E}" type="pres">
      <dgm:prSet presAssocID="{9BCB35A9-5415-4D24-8485-A17EBB7CE772}" presName="node" presStyleLbl="node1" presStyleIdx="1" presStyleCnt="4" custScaleX="108387" custScaleY="51552" custLinFactNeighborY="-1330">
        <dgm:presLayoutVars>
          <dgm:bulletEnabled val="1"/>
        </dgm:presLayoutVars>
      </dgm:prSet>
      <dgm:spPr/>
      <dgm:t>
        <a:bodyPr/>
        <a:lstStyle/>
        <a:p>
          <a:endParaRPr lang="en-US"/>
        </a:p>
      </dgm:t>
    </dgm:pt>
    <dgm:pt modelId="{9E276830-EFDA-453A-AF1B-6708874F05E3}" type="pres">
      <dgm:prSet presAssocID="{D9CB509E-4EF4-46B0-AFC0-ABC10513C945}" presName="sibTrans" presStyleLbl="sibTrans2D1" presStyleIdx="1" presStyleCnt="3"/>
      <dgm:spPr/>
      <dgm:t>
        <a:bodyPr/>
        <a:lstStyle/>
        <a:p>
          <a:endParaRPr lang="en-US"/>
        </a:p>
      </dgm:t>
    </dgm:pt>
    <dgm:pt modelId="{AB65389F-4934-477B-81A4-BEDE0B2443BA}" type="pres">
      <dgm:prSet presAssocID="{D9CB509E-4EF4-46B0-AFC0-ABC10513C945}" presName="connectorText" presStyleLbl="sibTrans2D1" presStyleIdx="1" presStyleCnt="3"/>
      <dgm:spPr/>
      <dgm:t>
        <a:bodyPr/>
        <a:lstStyle/>
        <a:p>
          <a:endParaRPr lang="en-US"/>
        </a:p>
      </dgm:t>
    </dgm:pt>
    <dgm:pt modelId="{46A45DBB-0BD1-420B-AE70-C3628C0366BB}" type="pres">
      <dgm:prSet presAssocID="{925757B5-7292-482C-BFDA-1CFC109F5389}" presName="node" presStyleLbl="node1" presStyleIdx="2" presStyleCnt="4" custScaleX="97389" custScaleY="32609" custLinFactNeighborX="-399">
        <dgm:presLayoutVars>
          <dgm:bulletEnabled val="1"/>
        </dgm:presLayoutVars>
      </dgm:prSet>
      <dgm:spPr/>
      <dgm:t>
        <a:bodyPr/>
        <a:lstStyle/>
        <a:p>
          <a:endParaRPr lang="en-US"/>
        </a:p>
      </dgm:t>
    </dgm:pt>
    <dgm:pt modelId="{80D5FF62-3B34-4CE5-95A5-D54657A2FBEA}" type="pres">
      <dgm:prSet presAssocID="{60CD3B0A-E344-4D6C-A266-F4C47B3E83C6}" presName="sibTrans" presStyleLbl="sibTrans2D1" presStyleIdx="2" presStyleCnt="3"/>
      <dgm:spPr/>
      <dgm:t>
        <a:bodyPr/>
        <a:lstStyle/>
        <a:p>
          <a:endParaRPr lang="en-US"/>
        </a:p>
      </dgm:t>
    </dgm:pt>
    <dgm:pt modelId="{802357F8-483E-4DA1-B4C1-0941ABD1D79A}" type="pres">
      <dgm:prSet presAssocID="{60CD3B0A-E344-4D6C-A266-F4C47B3E83C6}" presName="connectorText" presStyleLbl="sibTrans2D1" presStyleIdx="2" presStyleCnt="3"/>
      <dgm:spPr/>
      <dgm:t>
        <a:bodyPr/>
        <a:lstStyle/>
        <a:p>
          <a:endParaRPr lang="en-US"/>
        </a:p>
      </dgm:t>
    </dgm:pt>
    <dgm:pt modelId="{4FB8AC3A-0E0D-4DF6-90A4-946493A3F397}" type="pres">
      <dgm:prSet presAssocID="{0B26216A-6CDB-4B17-88D4-91A392603E1B}" presName="node" presStyleLbl="node1" presStyleIdx="3" presStyleCnt="4" custScaleX="73232" custScaleY="25128">
        <dgm:presLayoutVars>
          <dgm:bulletEnabled val="1"/>
        </dgm:presLayoutVars>
      </dgm:prSet>
      <dgm:spPr/>
      <dgm:t>
        <a:bodyPr/>
        <a:lstStyle/>
        <a:p>
          <a:endParaRPr lang="en-US"/>
        </a:p>
      </dgm:t>
    </dgm:pt>
  </dgm:ptLst>
  <dgm:cxnLst>
    <dgm:cxn modelId="{230D7CB0-61B4-4E1B-A44C-B76C2B5F4608}" type="presOf" srcId="{DD729A58-C5B4-4696-8384-1A1BB0C32802}" destId="{ECF14348-C68E-45DF-9674-A5D57964CA8B}" srcOrd="1" destOrd="0" presId="urn:microsoft.com/office/officeart/2005/8/layout/process2"/>
    <dgm:cxn modelId="{163E130C-DC2D-459B-AD7D-1ADB4675430F}" type="presOf" srcId="{D9CB509E-4EF4-46B0-AFC0-ABC10513C945}" destId="{9E276830-EFDA-453A-AF1B-6708874F05E3}" srcOrd="0" destOrd="0" presId="urn:microsoft.com/office/officeart/2005/8/layout/process2"/>
    <dgm:cxn modelId="{15C5752F-DF6C-4EB6-BEF2-6F152032F674}" srcId="{463BCB05-0FBF-47D9-84BE-035B8B0D776E}" destId="{0B26216A-6CDB-4B17-88D4-91A392603E1B}" srcOrd="3" destOrd="0" parTransId="{39ECE477-45DA-42AC-8948-97E9EFC8F402}" sibTransId="{99521CAB-C6A3-4FE7-96FB-417202F736BD}"/>
    <dgm:cxn modelId="{D1BD2D16-144D-4279-907F-E988370E15F0}" type="presOf" srcId="{463BCB05-0FBF-47D9-84BE-035B8B0D776E}" destId="{7B2CD226-DE38-4594-9868-03CEF3E4FC6A}" srcOrd="0" destOrd="0" presId="urn:microsoft.com/office/officeart/2005/8/layout/process2"/>
    <dgm:cxn modelId="{491F2F00-076B-44E0-877F-E7AF6BE303C0}" type="presOf" srcId="{925757B5-7292-482C-BFDA-1CFC109F5389}" destId="{46A45DBB-0BD1-420B-AE70-C3628C0366BB}" srcOrd="0" destOrd="0" presId="urn:microsoft.com/office/officeart/2005/8/layout/process2"/>
    <dgm:cxn modelId="{2EC8EFB7-6564-4185-AB22-88EB84712A5F}" type="presOf" srcId="{9BCB35A9-5415-4D24-8485-A17EBB7CE772}" destId="{7F309CF7-D461-4C02-A23C-B558B6C1B37E}" srcOrd="0" destOrd="0" presId="urn:microsoft.com/office/officeart/2005/8/layout/process2"/>
    <dgm:cxn modelId="{92C5A7A6-EDF0-439A-B9F1-7BE01E16D82E}" type="presOf" srcId="{DD729A58-C5B4-4696-8384-1A1BB0C32802}" destId="{72EF188C-5FF1-469C-BB2B-EC4F3A1BD610}" srcOrd="0" destOrd="0" presId="urn:microsoft.com/office/officeart/2005/8/layout/process2"/>
    <dgm:cxn modelId="{B8EB2CCA-9065-4EAE-AACC-D8561EE7C8BE}" srcId="{463BCB05-0FBF-47D9-84BE-035B8B0D776E}" destId="{4FF50497-23A3-4D64-A931-27C59F905245}" srcOrd="0" destOrd="0" parTransId="{F4A9EB03-5987-4B93-BFA8-8AB17E5265D6}" sibTransId="{DD729A58-C5B4-4696-8384-1A1BB0C32802}"/>
    <dgm:cxn modelId="{8657099B-BA55-43AA-A550-B3490D61A40E}" srcId="{463BCB05-0FBF-47D9-84BE-035B8B0D776E}" destId="{9BCB35A9-5415-4D24-8485-A17EBB7CE772}" srcOrd="1" destOrd="0" parTransId="{74C095D8-CFDD-485A-AFAD-0D57771FBAE3}" sibTransId="{D9CB509E-4EF4-46B0-AFC0-ABC10513C945}"/>
    <dgm:cxn modelId="{51445B11-BD18-4678-8C24-F8B4AB0FC7B2}" type="presOf" srcId="{60CD3B0A-E344-4D6C-A266-F4C47B3E83C6}" destId="{80D5FF62-3B34-4CE5-95A5-D54657A2FBEA}" srcOrd="0" destOrd="0" presId="urn:microsoft.com/office/officeart/2005/8/layout/process2"/>
    <dgm:cxn modelId="{938DFFF1-22FA-491A-A4FA-99B619014B3F}" type="presOf" srcId="{4FF50497-23A3-4D64-A931-27C59F905245}" destId="{D6EDFF89-56DB-4B64-87A6-D5E7D570B2CB}" srcOrd="0" destOrd="0" presId="urn:microsoft.com/office/officeart/2005/8/layout/process2"/>
    <dgm:cxn modelId="{93EC9881-5052-4EE3-9A2D-726CAC2D2484}" srcId="{463BCB05-0FBF-47D9-84BE-035B8B0D776E}" destId="{925757B5-7292-482C-BFDA-1CFC109F5389}" srcOrd="2" destOrd="0" parTransId="{B03F647E-0F6C-498F-B59D-83D540464929}" sibTransId="{60CD3B0A-E344-4D6C-A266-F4C47B3E83C6}"/>
    <dgm:cxn modelId="{E842AFCB-E3F7-496B-B1DD-FBF920C5B960}" type="presOf" srcId="{0B26216A-6CDB-4B17-88D4-91A392603E1B}" destId="{4FB8AC3A-0E0D-4DF6-90A4-946493A3F397}" srcOrd="0" destOrd="0" presId="urn:microsoft.com/office/officeart/2005/8/layout/process2"/>
    <dgm:cxn modelId="{DBDF6F20-0B7D-40F1-B7E1-8F909637ECE2}" type="presOf" srcId="{60CD3B0A-E344-4D6C-A266-F4C47B3E83C6}" destId="{802357F8-483E-4DA1-B4C1-0941ABD1D79A}" srcOrd="1" destOrd="0" presId="urn:microsoft.com/office/officeart/2005/8/layout/process2"/>
    <dgm:cxn modelId="{0EAECBF0-55F0-49A8-A55F-D3739B440D0D}" type="presOf" srcId="{D9CB509E-4EF4-46B0-AFC0-ABC10513C945}" destId="{AB65389F-4934-477B-81A4-BEDE0B2443BA}" srcOrd="1" destOrd="0" presId="urn:microsoft.com/office/officeart/2005/8/layout/process2"/>
    <dgm:cxn modelId="{03B23168-49CE-45D8-800C-ADB46786060D}" type="presParOf" srcId="{7B2CD226-DE38-4594-9868-03CEF3E4FC6A}" destId="{D6EDFF89-56DB-4B64-87A6-D5E7D570B2CB}" srcOrd="0" destOrd="0" presId="urn:microsoft.com/office/officeart/2005/8/layout/process2"/>
    <dgm:cxn modelId="{A6B254D4-8065-4A6D-AEF7-801A73A7C68D}" type="presParOf" srcId="{7B2CD226-DE38-4594-9868-03CEF3E4FC6A}" destId="{72EF188C-5FF1-469C-BB2B-EC4F3A1BD610}" srcOrd="1" destOrd="0" presId="urn:microsoft.com/office/officeart/2005/8/layout/process2"/>
    <dgm:cxn modelId="{BAA7C5D2-887A-4839-A455-58FCD81B93F9}" type="presParOf" srcId="{72EF188C-5FF1-469C-BB2B-EC4F3A1BD610}" destId="{ECF14348-C68E-45DF-9674-A5D57964CA8B}" srcOrd="0" destOrd="0" presId="urn:microsoft.com/office/officeart/2005/8/layout/process2"/>
    <dgm:cxn modelId="{7B91C452-5CF4-4B6B-A782-A0015E558A3B}" type="presParOf" srcId="{7B2CD226-DE38-4594-9868-03CEF3E4FC6A}" destId="{7F309CF7-D461-4C02-A23C-B558B6C1B37E}" srcOrd="2" destOrd="0" presId="urn:microsoft.com/office/officeart/2005/8/layout/process2"/>
    <dgm:cxn modelId="{1D14DE72-6FFD-4D1F-ABC2-97D327BA10CF}" type="presParOf" srcId="{7B2CD226-DE38-4594-9868-03CEF3E4FC6A}" destId="{9E276830-EFDA-453A-AF1B-6708874F05E3}" srcOrd="3" destOrd="0" presId="urn:microsoft.com/office/officeart/2005/8/layout/process2"/>
    <dgm:cxn modelId="{37F812E2-219F-40C8-94EE-54969761C174}" type="presParOf" srcId="{9E276830-EFDA-453A-AF1B-6708874F05E3}" destId="{AB65389F-4934-477B-81A4-BEDE0B2443BA}" srcOrd="0" destOrd="0" presId="urn:microsoft.com/office/officeart/2005/8/layout/process2"/>
    <dgm:cxn modelId="{5ADFA72F-AD32-4BE6-B5EF-5E8F636D113B}" type="presParOf" srcId="{7B2CD226-DE38-4594-9868-03CEF3E4FC6A}" destId="{46A45DBB-0BD1-420B-AE70-C3628C0366BB}" srcOrd="4" destOrd="0" presId="urn:microsoft.com/office/officeart/2005/8/layout/process2"/>
    <dgm:cxn modelId="{96DCE750-DAAD-4B2C-ABDD-BC765CC558BC}" type="presParOf" srcId="{7B2CD226-DE38-4594-9868-03CEF3E4FC6A}" destId="{80D5FF62-3B34-4CE5-95A5-D54657A2FBEA}" srcOrd="5" destOrd="0" presId="urn:microsoft.com/office/officeart/2005/8/layout/process2"/>
    <dgm:cxn modelId="{A3EAB1F0-395E-4F3E-A163-194856FDAD99}" type="presParOf" srcId="{80D5FF62-3B34-4CE5-95A5-D54657A2FBEA}" destId="{802357F8-483E-4DA1-B4C1-0941ABD1D79A}" srcOrd="0" destOrd="0" presId="urn:microsoft.com/office/officeart/2005/8/layout/process2"/>
    <dgm:cxn modelId="{DBBFB86E-D502-4429-B729-F5373302B0BF}" type="presParOf" srcId="{7B2CD226-DE38-4594-9868-03CEF3E4FC6A}" destId="{4FB8AC3A-0E0D-4DF6-90A4-946493A3F397}"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4256B19-2310-4A4B-BFDC-38B81F1715E4}" type="datetimeFigureOut">
              <a:rPr lang="en-US" smtClean="0"/>
              <a:t>2/15/2016</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65521CE-72D1-432E-B5C8-9251094C99E6}" type="slidenum">
              <a:rPr lang="en-US" smtClean="0"/>
              <a:t>‹#›</a:t>
            </a:fld>
            <a:endParaRPr lang="en-US" dirty="0"/>
          </a:p>
        </p:txBody>
      </p:sp>
    </p:spTree>
    <p:extLst>
      <p:ext uri="{BB962C8B-B14F-4D97-AF65-F5344CB8AC3E}">
        <p14:creationId xmlns:p14="http://schemas.microsoft.com/office/powerpoint/2010/main" val="800890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9924F98-17CA-4261-B6CE-1F1642374E3A}" type="datetimeFigureOut">
              <a:rPr lang="en-US" smtClean="0"/>
              <a:t>2/15/2016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01A143D-7313-470C-868E-AC23C5749BF8}" type="slidenum">
              <a:rPr lang="en-US" smtClean="0"/>
              <a:t>‹#›</a:t>
            </a:fld>
            <a:endParaRPr lang="en-US" dirty="0"/>
          </a:p>
        </p:txBody>
      </p:sp>
    </p:spTree>
    <p:extLst>
      <p:ext uri="{BB962C8B-B14F-4D97-AF65-F5344CB8AC3E}">
        <p14:creationId xmlns:p14="http://schemas.microsoft.com/office/powerpoint/2010/main" val="4232565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You can see how I used VERBS from multiple levels of learning, from either Fink or Bloom.</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AE31B49E-B712-4464-892B-3A5F878F0750}" type="slidenum">
              <a:rPr lang="en-US" altLang="en-US" smtClean="0">
                <a:latin typeface="Times New Roman" panose="02020603050405020304" pitchFamily="18" charset="0"/>
              </a:rPr>
              <a:pPr/>
              <a:t>2</a:t>
            </a:fld>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56101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I’ve created a rubric for you to use to analyze your course learning outcomes once you’ve written them all at home.</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C337A283-5E47-406C-B114-BB1B20A73806}" type="slidenum">
              <a:rPr lang="en-US" altLang="en-US" smtClean="0">
                <a:latin typeface="Times New Roman" panose="02020603050405020304" pitchFamily="18" charset="0"/>
              </a:rPr>
              <a:pPr/>
              <a:t>25</a:t>
            </a:fld>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903853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Employers are looking for institutions to be intentional about learning knowledge and skills, as are accreditors.</a:t>
            </a: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BAF7554E-628C-48BC-A4A2-D4962AF9146D}" type="slidenum">
              <a:rPr lang="en-US" altLang="en-US" smtClean="0">
                <a:latin typeface="Times New Roman" panose="02020603050405020304" pitchFamily="18" charset="0"/>
              </a:rPr>
              <a:pPr/>
              <a:t>27</a:t>
            </a:fld>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413864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Tools that help us write intentional and transparent course learning outcomes are taxonomies of learning.</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80A95924-2F56-4B1D-98E2-E2B33071BBBE}" type="slidenum">
              <a:rPr lang="en-US" altLang="en-US" smtClean="0">
                <a:latin typeface="Times New Roman" panose="02020603050405020304" pitchFamily="18" charset="0"/>
              </a:rPr>
              <a:pPr/>
              <a:t>9</a:t>
            </a:fld>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4219861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63F8E9E8-584E-4B0B-9291-86EE96C6A3D1}" type="slidenum">
              <a:rPr lang="en-US" altLang="en-US" smtClean="0">
                <a:latin typeface="Times New Roman" panose="02020603050405020304" pitchFamily="18" charset="0"/>
              </a:rPr>
              <a:pPr/>
              <a:t>10</a:t>
            </a:fld>
            <a:endParaRPr lang="en-US" altLang="en-US" dirty="0" smtClean="0">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000" dirty="0"/>
              <a:t>Another way to imagine this, is to visualize a big arch over your course/design…you determine your learning goals and start with them, and end with them, and they are the overall purpose or arch from which everything else drops down, or emerges.  If it doesn’t fit with your learning goals, it probably shouldn’t happen.</a:t>
            </a:r>
          </a:p>
          <a:p>
            <a:pPr eaLnBrk="1" hangingPunct="1">
              <a:lnSpc>
                <a:spcPct val="80000"/>
              </a:lnSpc>
            </a:pPr>
            <a:endParaRPr lang="en-US" altLang="en-US" sz="1000" dirty="0"/>
          </a:p>
          <a:p>
            <a:pPr eaLnBrk="1" hangingPunct="1">
              <a:lnSpc>
                <a:spcPct val="80000"/>
              </a:lnSpc>
            </a:pPr>
            <a:r>
              <a:rPr lang="en-US" altLang="en-US" sz="1000" dirty="0"/>
              <a:t>Next, based on your learning goals, select the major or key assignments, learning activities in which students will demonstrate and learn the main objectives of the course.  Place them in the course when it makes sense.  </a:t>
            </a:r>
          </a:p>
          <a:p>
            <a:pPr eaLnBrk="1" hangingPunct="1">
              <a:lnSpc>
                <a:spcPct val="80000"/>
              </a:lnSpc>
            </a:pPr>
            <a:endParaRPr lang="en-US" altLang="en-US" sz="1000" dirty="0"/>
          </a:p>
          <a:p>
            <a:pPr eaLnBrk="1" hangingPunct="1">
              <a:lnSpc>
                <a:spcPct val="80000"/>
              </a:lnSpc>
            </a:pPr>
            <a:r>
              <a:rPr lang="en-US" altLang="en-US" sz="1000" dirty="0"/>
              <a:t>Based on the these major learning events, build in the smaller assignments that will prepare students for the key assignments.  What will they need to do, practice, in order to be able to perform the large, important learning activities?  This is called scaffolding…compare, compare and contrast, compare, contrast and evaluate.  This is where  you integrate the material or content, so that the content becomes a means to and end, not an end in itself, and the learning determines the pace.</a:t>
            </a:r>
          </a:p>
          <a:p>
            <a:pPr eaLnBrk="1" hangingPunct="1">
              <a:lnSpc>
                <a:spcPct val="80000"/>
              </a:lnSpc>
            </a:pPr>
            <a:endParaRPr lang="en-US" altLang="en-US" sz="1000" dirty="0"/>
          </a:p>
          <a:p>
            <a:pPr eaLnBrk="1" hangingPunct="1">
              <a:lnSpc>
                <a:spcPct val="80000"/>
              </a:lnSpc>
            </a:pPr>
            <a:r>
              <a:rPr lang="en-US" altLang="en-US" sz="1000" dirty="0"/>
              <a:t>Now, based on the learning goals and key assignments, I have to still choose, create, design HOW I’m going to teach.  Getting students prepared to compare and contrast might mean I chose to have a service learning component, or a research component, or small groups, or lectures followed by discussion…how can I best teach to the learning objectives?</a:t>
            </a:r>
          </a:p>
          <a:p>
            <a:pPr eaLnBrk="1" hangingPunct="1">
              <a:lnSpc>
                <a:spcPct val="80000"/>
              </a:lnSpc>
            </a:pPr>
            <a:endParaRPr lang="en-US" altLang="en-US" sz="1000" dirty="0"/>
          </a:p>
          <a:p>
            <a:pPr eaLnBrk="1" hangingPunct="1">
              <a:lnSpc>
                <a:spcPct val="80000"/>
              </a:lnSpc>
            </a:pPr>
            <a:r>
              <a:rPr lang="en-US" altLang="en-US" sz="1000" dirty="0"/>
              <a:t>Now, I can place the Assessment both formative and evaluative with confidence, and with learning in mind.  It would make sense to assess formatively prior to a graded (summative assessment) – that way I know if they are getting it.</a:t>
            </a:r>
          </a:p>
          <a:p>
            <a:pPr eaLnBrk="1" hangingPunct="1">
              <a:lnSpc>
                <a:spcPct val="80000"/>
              </a:lnSpc>
            </a:pPr>
            <a:endParaRPr lang="en-US" altLang="en-US" sz="1000" dirty="0"/>
          </a:p>
          <a:p>
            <a:pPr eaLnBrk="1" hangingPunct="1">
              <a:lnSpc>
                <a:spcPct val="80000"/>
              </a:lnSpc>
            </a:pPr>
            <a:r>
              <a:rPr lang="en-US" altLang="en-US" sz="1000" dirty="0"/>
              <a:t>I must also pay attention to the learning environment all along-how will it work physically if I do groups? How will I manage the space, the respect? </a:t>
            </a:r>
          </a:p>
          <a:p>
            <a:pPr eaLnBrk="1" hangingPunct="1">
              <a:lnSpc>
                <a:spcPct val="80000"/>
              </a:lnSpc>
            </a:pPr>
            <a:endParaRPr lang="en-US" altLang="en-US" sz="1000" dirty="0"/>
          </a:p>
          <a:p>
            <a:pPr eaLnBrk="1" hangingPunct="1">
              <a:lnSpc>
                <a:spcPct val="80000"/>
              </a:lnSpc>
            </a:pPr>
            <a:endParaRPr lang="en-US" altLang="en-US" sz="1000" dirty="0"/>
          </a:p>
        </p:txBody>
      </p:sp>
    </p:spTree>
    <p:extLst>
      <p:ext uri="{BB962C8B-B14F-4D97-AF65-F5344CB8AC3E}">
        <p14:creationId xmlns:p14="http://schemas.microsoft.com/office/powerpoint/2010/main" val="286015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278908A7-A165-42CD-AA81-CD52476414EF}" type="slidenum">
              <a:rPr lang="en-US" altLang="en-US" smtClean="0">
                <a:latin typeface="Times New Roman" panose="02020603050405020304" pitchFamily="18" charset="0"/>
              </a:rPr>
              <a:pPr/>
              <a:t>13</a:t>
            </a:fld>
            <a:endParaRPr lang="en-US" altLang="en-US" dirty="0" smtClean="0">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717268" y="4490033"/>
            <a:ext cx="5731651" cy="42511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Bloom’s Taxonomy, around since the l950’s, unpacked learning into six levels, beginning with the lowest level, what we might call memory, facts, and students being able to just identify terms, formulas, etc. If we take the lovely words of knowing, understanding, learn, and become more specific, we help ourselves design more intentionally and help students see what our expectations are more transparently. Knowing, for you, might mean compare, or understanding for me might mean understand well enough to argue or support…let’s write outcomes that say what we mean…</a:t>
            </a:r>
          </a:p>
        </p:txBody>
      </p:sp>
    </p:spTree>
    <p:extLst>
      <p:ext uri="{BB962C8B-B14F-4D97-AF65-F5344CB8AC3E}">
        <p14:creationId xmlns:p14="http://schemas.microsoft.com/office/powerpoint/2010/main" val="3798325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13ED4AD8-56A1-4F52-BCE0-9552A22263C8}" type="slidenum">
              <a:rPr lang="en-US" altLang="en-US" smtClean="0">
                <a:latin typeface="Times New Roman" panose="02020603050405020304" pitchFamily="18" charset="0"/>
              </a:rPr>
              <a:pPr/>
              <a:t>15</a:t>
            </a:fld>
            <a:endParaRPr lang="en-US" altLang="en-US" dirty="0" smtClean="0">
              <a:latin typeface="Times New Roman" panose="02020603050405020304"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Creating learner-centered course goals is MUCH easier if you use active verbs and start with phrases that put students as the subject of the statement.  </a:t>
            </a:r>
          </a:p>
          <a:p>
            <a:pPr eaLnBrk="1" hangingPunct="1"/>
            <a:endParaRPr lang="en-US" altLang="en-US" dirty="0" smtClean="0"/>
          </a:p>
          <a:p>
            <a:pPr eaLnBrk="1" hangingPunct="1"/>
            <a:r>
              <a:rPr lang="en-US" altLang="en-US" dirty="0" smtClean="0"/>
              <a:t>Bloom’s Taxonomy –</a:t>
            </a:r>
          </a:p>
          <a:p>
            <a:pPr eaLnBrk="1" hangingPunct="1"/>
            <a:r>
              <a:rPr lang="en-US" altLang="en-US" dirty="0" smtClean="0"/>
              <a:t>Bad words:  “Learn”   “know” or even understand…to vague!! </a:t>
            </a:r>
          </a:p>
          <a:p>
            <a:pPr eaLnBrk="1" hangingPunct="1"/>
            <a:r>
              <a:rPr lang="en-US" altLang="en-US" dirty="0" smtClean="0"/>
              <a:t>Tease apart what we mean by learn…so we know, AND they know…</a:t>
            </a:r>
          </a:p>
          <a:p>
            <a:pPr eaLnBrk="1" hangingPunct="1"/>
            <a:r>
              <a:rPr lang="en-US" altLang="en-US" dirty="0" smtClean="0"/>
              <a:t>Bloom’s taxonomy will help us tease apart the complexity in learning and what we hope will happen.</a:t>
            </a:r>
          </a:p>
          <a:p>
            <a:pPr eaLnBrk="1" hangingPunct="1"/>
            <a:r>
              <a:rPr lang="en-US" altLang="en-US" dirty="0" smtClean="0"/>
              <a:t>Story:  facts, figures in health care, really wanted students to think critically about the health care system, economics, politics, and inequalities, access….can’t throw in critical thinking like an afterthought on an exam…the coherence isn’t there, students feel tricked, and probably under challenged, you’re frustrated, “Why can’t they think!!!???”  You have to move them toward these ends by designing learning process that has in mind at all times, their learning, and specific learning.</a:t>
            </a:r>
          </a:p>
        </p:txBody>
      </p:sp>
    </p:spTree>
    <p:extLst>
      <p:ext uri="{BB962C8B-B14F-4D97-AF65-F5344CB8AC3E}">
        <p14:creationId xmlns:p14="http://schemas.microsoft.com/office/powerpoint/2010/main" val="3662424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Fink’s taxonomy</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52EC0239-74FE-4DFC-B6FE-E54232C85E69}" type="slidenum">
              <a:rPr lang="en-US" altLang="en-US" smtClean="0">
                <a:latin typeface="Times New Roman" panose="02020603050405020304" pitchFamily="18" charset="0"/>
              </a:rPr>
              <a:pPr/>
              <a:t>17</a:t>
            </a:fld>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67950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B214113B-40BC-495B-B3B2-7FB7121D66C7}" type="slidenum">
              <a:rPr lang="en-US" altLang="en-US" smtClean="0">
                <a:latin typeface="Times New Roman" panose="02020603050405020304" pitchFamily="18" charset="0"/>
              </a:rPr>
              <a:pPr/>
              <a:t>20</a:t>
            </a:fld>
            <a:endParaRPr lang="en-US" altLang="en-US" dirty="0" smtClean="0">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Instead, if we frame the learning outcome – often called “backwards design” by what STUDENTS’ will be able to do by the END of the course, and when they leave and take other courses, live in the world, go to graduate classes, we select Very</a:t>
            </a:r>
          </a:p>
        </p:txBody>
      </p:sp>
    </p:spTree>
    <p:extLst>
      <p:ext uri="{BB962C8B-B14F-4D97-AF65-F5344CB8AC3E}">
        <p14:creationId xmlns:p14="http://schemas.microsoft.com/office/powerpoint/2010/main" val="1647847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EA96C38F-B81B-4478-A472-E04E0491FBAD}" type="slidenum">
              <a:rPr lang="en-US" altLang="en-US" smtClean="0">
                <a:latin typeface="Times New Roman" panose="02020603050405020304" pitchFamily="18" charset="0"/>
              </a:rPr>
              <a:pPr/>
              <a:t>21</a:t>
            </a:fld>
            <a:endParaRPr lang="en-US" altLang="en-US" dirty="0" smtClean="0">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Let me start by showing you what it is not…what it doesn’t look like…</a:t>
            </a:r>
          </a:p>
          <a:p>
            <a:pPr eaLnBrk="1" hangingPunct="1"/>
            <a:r>
              <a:rPr lang="en-US" altLang="en-US" b="1" u="sng" dirty="0" smtClean="0"/>
              <a:t>Content-Centered</a:t>
            </a:r>
          </a:p>
          <a:p>
            <a:pPr eaLnBrk="1" hangingPunct="1"/>
            <a:r>
              <a:rPr lang="en-US" altLang="en-US" dirty="0" smtClean="0"/>
              <a:t>In the first statement the goal is to “cover” But, who is doing the covering? The instructor? The student?  The student isn’t really very apparent in the goal, and it isn’t very learner-centered, but rather, content centered.  What will the students have to do with all that content?  We don’t know, do we? </a:t>
            </a:r>
          </a:p>
          <a:p>
            <a:pPr eaLnBrk="1" hangingPunct="1"/>
            <a:r>
              <a:rPr lang="en-US" altLang="en-US" dirty="0" smtClean="0"/>
              <a:t>Students assume the instructor will “cover” the content and tell them about the topics – encourages passive learning; they might also assume they don’t need to read, because the syllabus outlines what is going to be “covered” each day. </a:t>
            </a:r>
          </a:p>
          <a:p>
            <a:pPr eaLnBrk="1" hangingPunct="1"/>
            <a:r>
              <a:rPr lang="en-US" altLang="en-US" dirty="0" smtClean="0"/>
              <a:t>P. Palmer, to cover, imagines a field of grass, being covered by a tarp, everything under it dies, no one can see under it, and nothing new can grow…ugh….</a:t>
            </a:r>
          </a:p>
          <a:p>
            <a:pPr eaLnBrk="1" hangingPunct="1"/>
            <a:endParaRPr lang="en-US" altLang="en-US" dirty="0" smtClean="0"/>
          </a:p>
          <a:p>
            <a:pPr eaLnBrk="1" hangingPunct="1"/>
            <a:r>
              <a:rPr lang="en-US" altLang="en-US" dirty="0" smtClean="0"/>
              <a:t>The second goal actually identifies the course as the subject of the action…”the </a:t>
            </a:r>
            <a:r>
              <a:rPr lang="en-US" altLang="en-US" i="1" dirty="0" smtClean="0"/>
              <a:t>course</a:t>
            </a:r>
            <a:r>
              <a:rPr lang="en-US" altLang="en-US" dirty="0" smtClean="0"/>
              <a:t> will examine…” Who is the course?</a:t>
            </a:r>
          </a:p>
          <a:p>
            <a:pPr eaLnBrk="1" hangingPunct="1"/>
            <a:endParaRPr lang="en-US" altLang="en-US" dirty="0" smtClean="0"/>
          </a:p>
          <a:p>
            <a:pPr eaLnBrk="1" hangingPunct="1"/>
            <a:r>
              <a:rPr lang="en-US" altLang="en-US" b="1" i="1" dirty="0" smtClean="0"/>
              <a:t>Can anyone tell what the students are going to learn?</a:t>
            </a:r>
            <a:r>
              <a:rPr lang="en-US" altLang="en-US" dirty="0" smtClean="0"/>
              <a:t> You can’t tell for sure?</a:t>
            </a:r>
          </a:p>
        </p:txBody>
      </p:sp>
    </p:spTree>
    <p:extLst>
      <p:ext uri="{BB962C8B-B14F-4D97-AF65-F5344CB8AC3E}">
        <p14:creationId xmlns:p14="http://schemas.microsoft.com/office/powerpoint/2010/main" val="3372567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One important distinction, the course learning outcomes often become confused with the course assignments. The learning outcomes are often hiding behind the assignment – why do you want students to perform the assignment? What do you hope to see?</a:t>
            </a: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7066" indent="-291179">
              <a:defRPr>
                <a:solidFill>
                  <a:schemeClr val="tx1"/>
                </a:solidFill>
                <a:latin typeface="Verdana" panose="020B0604030504040204" pitchFamily="34" charset="0"/>
              </a:defRPr>
            </a:lvl2pPr>
            <a:lvl3pPr marL="1164717" indent="-232943">
              <a:defRPr>
                <a:solidFill>
                  <a:schemeClr val="tx1"/>
                </a:solidFill>
                <a:latin typeface="Verdana" panose="020B0604030504040204" pitchFamily="34" charset="0"/>
              </a:defRPr>
            </a:lvl3pPr>
            <a:lvl4pPr marL="1630604" indent="-232943">
              <a:defRPr>
                <a:solidFill>
                  <a:schemeClr val="tx1"/>
                </a:solidFill>
                <a:latin typeface="Verdana" panose="020B0604030504040204" pitchFamily="34" charset="0"/>
              </a:defRPr>
            </a:lvl4pPr>
            <a:lvl5pPr marL="2096491" indent="-232943">
              <a:defRPr>
                <a:solidFill>
                  <a:schemeClr val="tx1"/>
                </a:solidFill>
                <a:latin typeface="Verdana" panose="020B060403050404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defRPr>
            </a:lvl9pPr>
          </a:lstStyle>
          <a:p>
            <a:fld id="{27983539-2CA4-4E5F-A51B-25243FAC7EE8}" type="slidenum">
              <a:rPr lang="en-US" altLang="en-US" smtClean="0">
                <a:latin typeface="Times New Roman" panose="02020603050405020304" pitchFamily="18" charset="0"/>
              </a:rPr>
              <a:pPr/>
              <a:t>22</a:t>
            </a:fld>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411854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6DFF08F-DC6B-4601-B491-B0F83F6DD2DA}" type="datetimeFigureOut">
              <a:rPr lang="en-US" smtClean="0"/>
              <a:pPr/>
              <a:t>2/15/2016</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2573581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76713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96DFF08F-DC6B-4601-B491-B0F83F6DD2DA}" type="datetimeFigureOut">
              <a:rPr lang="en-US" smtClean="0"/>
              <a:t>2/15/2016</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77918701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20717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6DFF08F-DC6B-4601-B491-B0F83F6DD2DA}" type="datetimeFigureOut">
              <a:rPr lang="en-US" smtClean="0"/>
              <a:pPr/>
              <a:t>2/15/2016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0227096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895607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2/15/2016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7010093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2/15/2016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35740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2/15/2016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56921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6DFF08F-DC6B-4601-B491-B0F83F6DD2DA}" type="datetimeFigureOut">
              <a:rPr lang="en-US" smtClean="0"/>
              <a:t>2/15/2016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81980139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94019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6DFF08F-DC6B-4601-B491-B0F83F6DD2DA}" type="datetimeFigureOut">
              <a:rPr lang="en-US" smtClean="0"/>
              <a:pPr/>
              <a:t>2/15/2016</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FAB73BC-B049-4115-A692-8D63A059BFB8}"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61305424"/>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hyperlink" Target="http://www.aacu.org/leap/documents/EssentialOutcomes_Chart.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562" y="378824"/>
            <a:ext cx="10993549" cy="1475013"/>
          </a:xfrm>
        </p:spPr>
        <p:txBody>
          <a:bodyPr>
            <a:normAutofit/>
          </a:bodyPr>
          <a:lstStyle/>
          <a:p>
            <a:r>
              <a:rPr lang="en-US" dirty="0" smtClean="0">
                <a:solidFill>
                  <a:schemeClr val="tx2"/>
                </a:solidFill>
              </a:rPr>
              <a:t>Shared Learning Outcomes: </a:t>
            </a:r>
            <a:br>
              <a:rPr lang="en-US" dirty="0" smtClean="0">
                <a:solidFill>
                  <a:schemeClr val="tx2"/>
                </a:solidFill>
              </a:rPr>
            </a:br>
            <a:r>
              <a:rPr lang="en-US" dirty="0" smtClean="0">
                <a:solidFill>
                  <a:schemeClr val="tx2"/>
                </a:solidFill>
              </a:rPr>
              <a:t>Writing Learning Outcomes</a:t>
            </a:r>
            <a:endParaRPr lang="en-US" dirty="0">
              <a:solidFill>
                <a:schemeClr val="tx2"/>
              </a:solidFill>
            </a:endParaRPr>
          </a:p>
        </p:txBody>
      </p:sp>
      <p:sp>
        <p:nvSpPr>
          <p:cNvPr id="3" name="Subtitle 2"/>
          <p:cNvSpPr>
            <a:spLocks noGrp="1"/>
          </p:cNvSpPr>
          <p:nvPr>
            <p:ph type="subTitle" idx="1"/>
          </p:nvPr>
        </p:nvSpPr>
        <p:spPr/>
        <p:txBody>
          <a:bodyPr>
            <a:normAutofit/>
          </a:bodyPr>
          <a:lstStyle/>
          <a:p>
            <a:r>
              <a:rPr lang="en-US" sz="2800" b="1" dirty="0" smtClean="0"/>
              <a:t>UWM Student Affairs</a:t>
            </a:r>
            <a:endParaRPr lang="en-US" sz="2800" b="1" dirty="0"/>
          </a:p>
        </p:txBody>
      </p:sp>
      <p:pic>
        <p:nvPicPr>
          <p:cNvPr id="4" name="Picture 6" descr="http://drkaplan.co.uk/new2012/wp-content/uploads/2014/11/WholeMedicineSliderBG_retina0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162" y="1280159"/>
            <a:ext cx="5107577" cy="5107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323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WordArt 22"/>
          <p:cNvSpPr>
            <a:spLocks noChangeArrowheads="1" noChangeShapeType="1" noTextEdit="1"/>
          </p:cNvSpPr>
          <p:nvPr/>
        </p:nvSpPr>
        <p:spPr bwMode="auto">
          <a:xfrm>
            <a:off x="2195513" y="1087438"/>
            <a:ext cx="7696200" cy="962025"/>
          </a:xfrm>
          <a:prstGeom prst="rect">
            <a:avLst/>
          </a:prstGeom>
          <a:ln>
            <a:solidFill>
              <a:schemeClr val="accent4"/>
            </a:solidFill>
          </a:ln>
        </p:spPr>
        <p:txBody>
          <a:bodyPr spcFirstLastPara="1" wrap="none" fromWordArt="1">
            <a:prstTxWarp prst="textArchUp">
              <a:avLst>
                <a:gd name="adj" fmla="val 10598138"/>
              </a:avLst>
            </a:prstTxWarp>
          </a:bodyPr>
          <a:lstStyle/>
          <a:p>
            <a:pPr algn="ctr"/>
            <a:r>
              <a:rPr lang="en-US" sz="4400" kern="10" dirty="0">
                <a:ln w="9525">
                  <a:solidFill>
                    <a:srgbClr val="FF3300"/>
                  </a:solidFill>
                  <a:round/>
                  <a:headEnd/>
                  <a:tailEnd/>
                </a:ln>
                <a:solidFill>
                  <a:schemeClr val="accent4"/>
                </a:solidFill>
                <a:latin typeface="Arial Black" panose="020B0A04020102020204" pitchFamily="34" charset="0"/>
              </a:rPr>
              <a:t>Learning Outcomes</a:t>
            </a:r>
          </a:p>
        </p:txBody>
      </p:sp>
      <p:sp>
        <p:nvSpPr>
          <p:cNvPr id="72707" name="Rectangle 56"/>
          <p:cNvSpPr>
            <a:spLocks noChangeArrowheads="1"/>
          </p:cNvSpPr>
          <p:nvPr/>
        </p:nvSpPr>
        <p:spPr bwMode="auto">
          <a:xfrm>
            <a:off x="1524000" y="3467100"/>
            <a:ext cx="9144000" cy="190500"/>
          </a:xfrm>
          <a:prstGeom prst="rect">
            <a:avLst/>
          </a:prstGeom>
          <a:solidFill>
            <a:schemeClr val="accent1"/>
          </a:solidFill>
          <a:ln w="9525">
            <a:solidFill>
              <a:srgbClr val="FF3300"/>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endParaRPr lang="en-US" altLang="en-US" dirty="0">
              <a:solidFill>
                <a:srgbClr val="FF6600"/>
              </a:solidFill>
            </a:endParaRPr>
          </a:p>
        </p:txBody>
      </p:sp>
      <p:pic>
        <p:nvPicPr>
          <p:cNvPr id="72708" name="Picture 57" descr="MPj031396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6576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Line 60"/>
          <p:cNvSpPr>
            <a:spLocks noChangeShapeType="1"/>
          </p:cNvSpPr>
          <p:nvPr/>
        </p:nvSpPr>
        <p:spPr bwMode="auto">
          <a:xfrm>
            <a:off x="3581400" y="3276600"/>
            <a:ext cx="0" cy="609600"/>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10" name="Line 61"/>
          <p:cNvSpPr>
            <a:spLocks noChangeShapeType="1"/>
          </p:cNvSpPr>
          <p:nvPr/>
        </p:nvSpPr>
        <p:spPr bwMode="auto">
          <a:xfrm>
            <a:off x="4038600" y="3276600"/>
            <a:ext cx="0" cy="609600"/>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11" name="Line 62"/>
          <p:cNvSpPr>
            <a:spLocks noChangeShapeType="1"/>
          </p:cNvSpPr>
          <p:nvPr/>
        </p:nvSpPr>
        <p:spPr bwMode="auto">
          <a:xfrm>
            <a:off x="8077200" y="3276600"/>
            <a:ext cx="0" cy="609600"/>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12" name="Line 63"/>
          <p:cNvSpPr>
            <a:spLocks noChangeShapeType="1"/>
          </p:cNvSpPr>
          <p:nvPr/>
        </p:nvSpPr>
        <p:spPr bwMode="auto">
          <a:xfrm>
            <a:off x="4495800" y="3276600"/>
            <a:ext cx="0" cy="609600"/>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13" name="Line 64"/>
          <p:cNvSpPr>
            <a:spLocks noChangeShapeType="1"/>
          </p:cNvSpPr>
          <p:nvPr/>
        </p:nvSpPr>
        <p:spPr bwMode="auto">
          <a:xfrm>
            <a:off x="6096000" y="3048000"/>
            <a:ext cx="0" cy="838200"/>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14" name="Line 65"/>
          <p:cNvSpPr>
            <a:spLocks noChangeShapeType="1"/>
          </p:cNvSpPr>
          <p:nvPr/>
        </p:nvSpPr>
        <p:spPr bwMode="auto">
          <a:xfrm>
            <a:off x="8839200" y="3276600"/>
            <a:ext cx="0" cy="609600"/>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15" name="Line 66"/>
          <p:cNvSpPr>
            <a:spLocks noChangeShapeType="1"/>
          </p:cNvSpPr>
          <p:nvPr/>
        </p:nvSpPr>
        <p:spPr bwMode="auto">
          <a:xfrm>
            <a:off x="8458200" y="3276600"/>
            <a:ext cx="0" cy="609600"/>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16" name="Line 67"/>
          <p:cNvSpPr>
            <a:spLocks noChangeShapeType="1"/>
          </p:cNvSpPr>
          <p:nvPr/>
        </p:nvSpPr>
        <p:spPr bwMode="auto">
          <a:xfrm>
            <a:off x="7315200" y="3276600"/>
            <a:ext cx="0" cy="609600"/>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17" name="Line 68"/>
          <p:cNvSpPr>
            <a:spLocks noChangeShapeType="1"/>
          </p:cNvSpPr>
          <p:nvPr/>
        </p:nvSpPr>
        <p:spPr bwMode="auto">
          <a:xfrm>
            <a:off x="5257800" y="3276600"/>
            <a:ext cx="0" cy="609600"/>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18" name="Line 69"/>
          <p:cNvSpPr>
            <a:spLocks noChangeShapeType="1"/>
          </p:cNvSpPr>
          <p:nvPr/>
        </p:nvSpPr>
        <p:spPr bwMode="auto">
          <a:xfrm>
            <a:off x="4876800" y="3276600"/>
            <a:ext cx="0" cy="609600"/>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19" name="Line 70"/>
          <p:cNvSpPr>
            <a:spLocks noChangeShapeType="1"/>
          </p:cNvSpPr>
          <p:nvPr/>
        </p:nvSpPr>
        <p:spPr bwMode="auto">
          <a:xfrm>
            <a:off x="7696200" y="3276600"/>
            <a:ext cx="0" cy="609600"/>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20" name="Line 71"/>
          <p:cNvSpPr>
            <a:spLocks noChangeShapeType="1"/>
          </p:cNvSpPr>
          <p:nvPr/>
        </p:nvSpPr>
        <p:spPr bwMode="auto">
          <a:xfrm>
            <a:off x="5715000" y="3276600"/>
            <a:ext cx="0" cy="609600"/>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21" name="Line 72"/>
          <p:cNvSpPr>
            <a:spLocks noChangeShapeType="1"/>
          </p:cNvSpPr>
          <p:nvPr/>
        </p:nvSpPr>
        <p:spPr bwMode="auto">
          <a:xfrm>
            <a:off x="6934200" y="3276600"/>
            <a:ext cx="0" cy="609600"/>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2722" name="Line 73"/>
          <p:cNvSpPr>
            <a:spLocks noChangeShapeType="1"/>
          </p:cNvSpPr>
          <p:nvPr/>
        </p:nvSpPr>
        <p:spPr bwMode="auto">
          <a:xfrm>
            <a:off x="6477000" y="3276600"/>
            <a:ext cx="0" cy="609600"/>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9654" name="Text Box 76"/>
          <p:cNvSpPr txBox="1">
            <a:spLocks noChangeArrowheads="1"/>
          </p:cNvSpPr>
          <p:nvPr/>
        </p:nvSpPr>
        <p:spPr bwMode="auto">
          <a:xfrm>
            <a:off x="2590800" y="3886200"/>
            <a:ext cx="7543800" cy="1200150"/>
          </a:xfrm>
          <a:prstGeom prst="rect">
            <a:avLst/>
          </a:prstGeom>
          <a:noFill/>
          <a:ln w="9525">
            <a:noFill/>
            <a:miter lim="800000"/>
            <a:headEnd/>
            <a:tailEnd/>
          </a:ln>
        </p:spPr>
        <p:txBody>
          <a:bodyPr>
            <a:spAutoFit/>
          </a:bodyPr>
          <a:lstStyle/>
          <a:p>
            <a:pPr algn="ctr">
              <a:spcBef>
                <a:spcPct val="50000"/>
              </a:spcBef>
              <a:defRPr/>
            </a:pPr>
            <a:endParaRPr lang="en-US" sz="2400" dirty="0">
              <a:solidFill>
                <a:srgbClr val="FF0000"/>
              </a:solidFill>
            </a:endParaRPr>
          </a:p>
          <a:p>
            <a:pPr algn="ctr">
              <a:spcBef>
                <a:spcPct val="50000"/>
              </a:spcBef>
              <a:defRPr/>
            </a:pPr>
            <a:r>
              <a:rPr lang="en-US" sz="3200" b="1" dirty="0">
                <a:solidFill>
                  <a:schemeClr val="bg1"/>
                </a:solidFill>
              </a:rPr>
              <a:t>Your </a:t>
            </a:r>
            <a:r>
              <a:rPr lang="en-US" sz="3200" b="1" dirty="0" smtClean="0">
                <a:solidFill>
                  <a:schemeClr val="bg1"/>
                </a:solidFill>
              </a:rPr>
              <a:t>Program Design </a:t>
            </a:r>
            <a:r>
              <a:rPr lang="en-US" sz="3200" b="1" dirty="0">
                <a:solidFill>
                  <a:schemeClr val="bg1"/>
                </a:solidFill>
              </a:rPr>
              <a:t>Blueprin</a:t>
            </a:r>
            <a:r>
              <a:rPr lang="en-US" sz="3200" b="1" dirty="0">
                <a:solidFill>
                  <a:schemeClr val="accent3">
                    <a:lumMod val="60000"/>
                    <a:lumOff val="40000"/>
                  </a:schemeClr>
                </a:solidFill>
              </a:rPr>
              <a:t>t</a:t>
            </a:r>
          </a:p>
        </p:txBody>
      </p:sp>
      <p:sp>
        <p:nvSpPr>
          <p:cNvPr id="72724" name="TextBox 27"/>
          <p:cNvSpPr txBox="1">
            <a:spLocks noChangeArrowheads="1"/>
          </p:cNvSpPr>
          <p:nvPr/>
        </p:nvSpPr>
        <p:spPr bwMode="auto">
          <a:xfrm>
            <a:off x="2286000" y="3657600"/>
            <a:ext cx="1219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b="1" dirty="0" smtClean="0">
                <a:solidFill>
                  <a:srgbClr val="FF6600"/>
                </a:solidFill>
              </a:rPr>
              <a:t>Week 1</a:t>
            </a:r>
          </a:p>
          <a:p>
            <a:r>
              <a:rPr lang="en-US" altLang="en-US" b="1" dirty="0" smtClean="0">
                <a:solidFill>
                  <a:srgbClr val="FF6600"/>
                </a:solidFill>
              </a:rPr>
              <a:t>Days</a:t>
            </a:r>
          </a:p>
          <a:p>
            <a:r>
              <a:rPr lang="en-US" altLang="en-US" b="1" dirty="0" smtClean="0">
                <a:solidFill>
                  <a:srgbClr val="FF6600"/>
                </a:solidFill>
              </a:rPr>
              <a:t>Minutes</a:t>
            </a:r>
            <a:endParaRPr lang="en-US" altLang="en-US" b="1" dirty="0">
              <a:solidFill>
                <a:srgbClr val="FF6600"/>
              </a:solidFill>
            </a:endParaRPr>
          </a:p>
        </p:txBody>
      </p:sp>
      <p:sp>
        <p:nvSpPr>
          <p:cNvPr id="72725" name="TextBox 24"/>
          <p:cNvSpPr txBox="1">
            <a:spLocks noChangeArrowheads="1"/>
          </p:cNvSpPr>
          <p:nvPr/>
        </p:nvSpPr>
        <p:spPr bwMode="auto">
          <a:xfrm>
            <a:off x="1752600" y="5287964"/>
            <a:ext cx="8915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2400" b="1" dirty="0" smtClean="0">
                <a:solidFill>
                  <a:schemeClr val="bg1"/>
                </a:solidFill>
              </a:rPr>
              <a:t>The </a:t>
            </a:r>
            <a:r>
              <a:rPr lang="en-US" altLang="en-US" sz="2400" b="1" dirty="0">
                <a:solidFill>
                  <a:schemeClr val="bg1"/>
                </a:solidFill>
              </a:rPr>
              <a:t>learning outcomes set the parameters for the content, </a:t>
            </a:r>
            <a:r>
              <a:rPr lang="en-US" altLang="en-US" sz="2400" b="1" dirty="0" smtClean="0">
                <a:solidFill>
                  <a:schemeClr val="bg1"/>
                </a:solidFill>
              </a:rPr>
              <a:t>activities, experiences. </a:t>
            </a:r>
            <a:r>
              <a:rPr lang="en-US" altLang="en-US" sz="2400" b="1" dirty="0">
                <a:solidFill>
                  <a:schemeClr val="bg1"/>
                </a:solidFill>
              </a:rPr>
              <a:t>They are the blueprint upon which you will ground the rest of the </a:t>
            </a:r>
            <a:r>
              <a:rPr lang="en-US" altLang="en-US" sz="2400" b="1" dirty="0" smtClean="0">
                <a:solidFill>
                  <a:schemeClr val="bg1"/>
                </a:solidFill>
              </a:rPr>
              <a:t>design </a:t>
            </a:r>
            <a:r>
              <a:rPr lang="en-US" altLang="en-US" sz="2400" b="1" dirty="0">
                <a:solidFill>
                  <a:schemeClr val="bg1"/>
                </a:solidFill>
              </a:rPr>
              <a:t>decisions.</a:t>
            </a:r>
          </a:p>
        </p:txBody>
      </p:sp>
      <p:sp>
        <p:nvSpPr>
          <p:cNvPr id="2" name="Rounded Rectangular Callout 1"/>
          <p:cNvSpPr/>
          <p:nvPr/>
        </p:nvSpPr>
        <p:spPr>
          <a:xfrm>
            <a:off x="7315200" y="1790700"/>
            <a:ext cx="3276600" cy="1333500"/>
          </a:xfrm>
          <a:prstGeom prst="wedgeRoundRectCallout">
            <a:avLst>
              <a:gd name="adj1" fmla="val 10417"/>
              <a:gd name="adj2" fmla="val 90623"/>
              <a:gd name="adj3" fmla="val 16667"/>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By the end of </a:t>
            </a:r>
            <a:r>
              <a:rPr lang="en-US" sz="2000" dirty="0" smtClean="0">
                <a:solidFill>
                  <a:schemeClr val="tx1"/>
                </a:solidFill>
              </a:rPr>
              <a:t>the program, </a:t>
            </a:r>
            <a:endParaRPr lang="en-US" sz="2000" dirty="0">
              <a:solidFill>
                <a:schemeClr val="tx1"/>
              </a:solidFill>
            </a:endParaRPr>
          </a:p>
          <a:p>
            <a:pPr algn="ctr">
              <a:defRPr/>
            </a:pPr>
            <a:r>
              <a:rPr lang="en-US" sz="2000" dirty="0">
                <a:solidFill>
                  <a:schemeClr val="tx1"/>
                </a:solidFill>
              </a:rPr>
              <a:t>what will students </a:t>
            </a:r>
          </a:p>
          <a:p>
            <a:pPr algn="ctr">
              <a:defRPr/>
            </a:pPr>
            <a:r>
              <a:rPr lang="en-US" sz="2000" dirty="0">
                <a:solidFill>
                  <a:schemeClr val="tx1"/>
                </a:solidFill>
              </a:rPr>
              <a:t>be able to do?</a:t>
            </a:r>
          </a:p>
        </p:txBody>
      </p:sp>
      <p:sp>
        <p:nvSpPr>
          <p:cNvPr id="3" name="Striped Right Arrow 2"/>
          <p:cNvSpPr/>
          <p:nvPr/>
        </p:nvSpPr>
        <p:spPr>
          <a:xfrm>
            <a:off x="9020810" y="3425825"/>
            <a:ext cx="2180590" cy="692150"/>
          </a:xfrm>
          <a:prstGeom prst="striped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Striped Right Arrow 3"/>
          <p:cNvSpPr/>
          <p:nvPr/>
        </p:nvSpPr>
        <p:spPr>
          <a:xfrm rot="5400000">
            <a:off x="5311775" y="1702296"/>
            <a:ext cx="977900" cy="485775"/>
          </a:xfrm>
          <a:prstGeom prst="striped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997438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796834" y="4045810"/>
            <a:ext cx="914400" cy="914400"/>
          </a:xfrm>
          <a:prstGeom prst="irregularSeal1">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xplosion 2 2"/>
          <p:cNvSpPr/>
          <p:nvPr/>
        </p:nvSpPr>
        <p:spPr>
          <a:xfrm>
            <a:off x="2171108" y="3792949"/>
            <a:ext cx="914400" cy="914400"/>
          </a:xfrm>
          <a:prstGeom prst="irregularSeal2">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Explosion 1 3"/>
          <p:cNvSpPr/>
          <p:nvPr/>
        </p:nvSpPr>
        <p:spPr>
          <a:xfrm>
            <a:off x="1854926" y="4950822"/>
            <a:ext cx="914400" cy="914400"/>
          </a:xfrm>
          <a:prstGeom prst="irregularSeal1">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rved Down Arrow 4"/>
          <p:cNvSpPr/>
          <p:nvPr/>
        </p:nvSpPr>
        <p:spPr>
          <a:xfrm rot="21064189">
            <a:off x="1327357" y="2327855"/>
            <a:ext cx="3459527" cy="121484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Bevel 5"/>
          <p:cNvSpPr/>
          <p:nvPr/>
        </p:nvSpPr>
        <p:spPr>
          <a:xfrm>
            <a:off x="5917474" y="4942480"/>
            <a:ext cx="1956204" cy="115787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988" name="Picture 4" descr="Stick Figure, Stickman, Blue, Man, Cartoon, Dra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1969" y="1809250"/>
            <a:ext cx="2528842" cy="298486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a:xfrm>
            <a:off x="542004" y="810944"/>
            <a:ext cx="11029616" cy="1013800"/>
          </a:xfrm>
        </p:spPr>
        <p:txBody>
          <a:bodyPr>
            <a:normAutofit fontScale="90000"/>
          </a:bodyPr>
          <a:lstStyle/>
          <a:p>
            <a:r>
              <a:rPr lang="en-US" b="1" dirty="0" smtClean="0">
                <a:solidFill>
                  <a:schemeClr val="tx2"/>
                </a:solidFill>
              </a:rPr>
              <a:t>Student affairs: </a:t>
            </a:r>
            <a:r>
              <a:rPr lang="en-US" b="1" dirty="0" smtClean="0"/>
              <a:t>Situate the outcome for what “comes out” of the event or program, not what is experienced during it.</a:t>
            </a:r>
            <a:endParaRPr lang="en-US" b="1" dirty="0"/>
          </a:p>
        </p:txBody>
      </p:sp>
      <p:cxnSp>
        <p:nvCxnSpPr>
          <p:cNvPr id="12" name="Straight Connector 11"/>
          <p:cNvCxnSpPr/>
          <p:nvPr/>
        </p:nvCxnSpPr>
        <p:spPr>
          <a:xfrm flipH="1">
            <a:off x="796834" y="3239589"/>
            <a:ext cx="2612572" cy="262563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008355" y="1957617"/>
            <a:ext cx="4016005" cy="4524315"/>
          </a:xfrm>
          <a:prstGeom prst="rect">
            <a:avLst/>
          </a:prstGeom>
          <a:noFill/>
        </p:spPr>
        <p:txBody>
          <a:bodyPr wrap="square" rtlCol="0">
            <a:spAutoFit/>
          </a:bodyPr>
          <a:lstStyle/>
          <a:p>
            <a:r>
              <a:rPr lang="en-US" sz="2400" b="1" i="1" dirty="0"/>
              <a:t>Example:</a:t>
            </a:r>
            <a:r>
              <a:rPr lang="en-US" sz="2400" dirty="0"/>
              <a:t>  </a:t>
            </a:r>
            <a:r>
              <a:rPr lang="en-US" sz="2400" i="1" dirty="0"/>
              <a:t>Class participants </a:t>
            </a:r>
            <a:r>
              <a:rPr lang="en-US" sz="2400" b="1" i="1" dirty="0"/>
              <a:t>(Audience)</a:t>
            </a:r>
            <a:r>
              <a:rPr lang="en-US" sz="2400" i="1" dirty="0"/>
              <a:t> </a:t>
            </a:r>
            <a:r>
              <a:rPr lang="en-US" sz="2400" dirty="0"/>
              <a:t>in the</a:t>
            </a:r>
            <a:r>
              <a:rPr lang="en-US" sz="2400" i="1" dirty="0"/>
              <a:t> Alcohol Awareness class </a:t>
            </a:r>
            <a:r>
              <a:rPr lang="en-US" sz="2400" b="1" i="1" dirty="0"/>
              <a:t>(Condition) </a:t>
            </a:r>
            <a:r>
              <a:rPr lang="en-US" sz="2400" dirty="0"/>
              <a:t>offered by Health Education will increase their </a:t>
            </a:r>
            <a:r>
              <a:rPr lang="en-US" sz="2400" i="1" dirty="0"/>
              <a:t>knowledge of alcohol dangers and safety strategies </a:t>
            </a:r>
            <a:r>
              <a:rPr lang="en-US" sz="2400" b="1" i="1" dirty="0"/>
              <a:t>(Behavior)</a:t>
            </a:r>
            <a:r>
              <a:rPr lang="en-US" sz="2400" dirty="0"/>
              <a:t> and be able to</a:t>
            </a:r>
            <a:r>
              <a:rPr lang="en-US" sz="2400" i="1" dirty="0"/>
              <a:t> state</a:t>
            </a:r>
            <a:r>
              <a:rPr lang="en-US" sz="2400" dirty="0"/>
              <a:t> </a:t>
            </a:r>
            <a:r>
              <a:rPr lang="en-US" sz="2400" i="1" dirty="0"/>
              <a:t>three warning signs of problem drinking</a:t>
            </a:r>
            <a:r>
              <a:rPr lang="en-US" sz="2400" dirty="0"/>
              <a:t> and </a:t>
            </a:r>
            <a:r>
              <a:rPr lang="en-US" sz="2400" i="1" dirty="0"/>
              <a:t>three strategies for avoiding alcohol abuse </a:t>
            </a:r>
            <a:r>
              <a:rPr lang="en-US" sz="2400" b="1" i="1" dirty="0"/>
              <a:t>(Demonstration) </a:t>
            </a:r>
            <a:r>
              <a:rPr lang="en-US" sz="2400" b="1" u="sng" dirty="0">
                <a:solidFill>
                  <a:srgbClr val="FF6600"/>
                </a:solidFill>
              </a:rPr>
              <a:t>after</a:t>
            </a:r>
            <a:r>
              <a:rPr lang="en-US" sz="2400" dirty="0"/>
              <a:t> attending the class.</a:t>
            </a:r>
          </a:p>
        </p:txBody>
      </p:sp>
    </p:spTree>
    <p:extLst>
      <p:ext uri="{BB962C8B-B14F-4D97-AF65-F5344CB8AC3E}">
        <p14:creationId xmlns:p14="http://schemas.microsoft.com/office/powerpoint/2010/main" val="4163897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tx2">
                    <a:lumMod val="75000"/>
                  </a:schemeClr>
                </a:solidFill>
              </a:rPr>
              <a:t>By the end of the program or event…</a:t>
            </a:r>
            <a:br>
              <a:rPr lang="en-US" dirty="0" smtClean="0">
                <a:solidFill>
                  <a:schemeClr val="tx2">
                    <a:lumMod val="75000"/>
                  </a:schemeClr>
                </a:solidFill>
              </a:rPr>
            </a:br>
            <a:r>
              <a:rPr lang="en-US" dirty="0" smtClean="0">
                <a:solidFill>
                  <a:schemeClr val="tx2">
                    <a:lumMod val="75000"/>
                  </a:schemeClr>
                </a:solidFill>
              </a:rPr>
              <a:t>students will be able to:</a:t>
            </a:r>
            <a:endParaRPr lang="en-US" dirty="0">
              <a:solidFill>
                <a:schemeClr val="tx2">
                  <a:lumMod val="75000"/>
                </a:schemeClr>
              </a:solidFill>
            </a:endParaRPr>
          </a:p>
        </p:txBody>
      </p:sp>
      <p:sp>
        <p:nvSpPr>
          <p:cNvPr id="8" name="Text Placeholder 7"/>
          <p:cNvSpPr>
            <a:spLocks noGrp="1"/>
          </p:cNvSpPr>
          <p:nvPr>
            <p:ph type="body" idx="1"/>
          </p:nvPr>
        </p:nvSpPr>
        <p:spPr/>
        <p:txBody>
          <a:bodyPr/>
          <a:lstStyle/>
          <a:p>
            <a:r>
              <a:rPr lang="en-US" sz="2800" dirty="0" smtClean="0"/>
              <a:t>During the event or program…</a:t>
            </a:r>
            <a:endParaRPr lang="en-US" sz="2800" dirty="0"/>
          </a:p>
        </p:txBody>
      </p:sp>
      <p:sp>
        <p:nvSpPr>
          <p:cNvPr id="5" name="Content Placeholder 4"/>
          <p:cNvSpPr>
            <a:spLocks noGrp="1"/>
          </p:cNvSpPr>
          <p:nvPr>
            <p:ph sz="half" idx="2"/>
          </p:nvPr>
        </p:nvSpPr>
        <p:spPr/>
        <p:txBody>
          <a:bodyPr>
            <a:normAutofit/>
          </a:bodyPr>
          <a:lstStyle/>
          <a:p>
            <a:r>
              <a:rPr lang="en-US" sz="2400" dirty="0" smtClean="0"/>
              <a:t>Meet a variety of students from other cultures.</a:t>
            </a:r>
            <a:endParaRPr lang="en-US" sz="2400" dirty="0"/>
          </a:p>
        </p:txBody>
      </p:sp>
      <p:sp>
        <p:nvSpPr>
          <p:cNvPr id="9" name="Text Placeholder 8"/>
          <p:cNvSpPr>
            <a:spLocks noGrp="1"/>
          </p:cNvSpPr>
          <p:nvPr>
            <p:ph type="body" sz="quarter" idx="3"/>
          </p:nvPr>
        </p:nvSpPr>
        <p:spPr/>
        <p:txBody>
          <a:bodyPr/>
          <a:lstStyle/>
          <a:p>
            <a:r>
              <a:rPr lang="en-US" sz="2800" dirty="0" smtClean="0"/>
              <a:t>After the event or program…</a:t>
            </a:r>
            <a:endParaRPr lang="en-US" sz="2800" dirty="0"/>
          </a:p>
        </p:txBody>
      </p:sp>
      <p:sp>
        <p:nvSpPr>
          <p:cNvPr id="6" name="Content Placeholder 5"/>
          <p:cNvSpPr>
            <a:spLocks noGrp="1"/>
          </p:cNvSpPr>
          <p:nvPr>
            <p:ph sz="quarter" idx="4"/>
          </p:nvPr>
        </p:nvSpPr>
        <p:spPr/>
        <p:txBody>
          <a:bodyPr>
            <a:normAutofit/>
          </a:bodyPr>
          <a:lstStyle/>
          <a:p>
            <a:r>
              <a:rPr lang="en-US" sz="2400" dirty="0" smtClean="0"/>
              <a:t>Initiate conversation and socialize with students from different cultures and who practice different cultural values.</a:t>
            </a:r>
            <a:endParaRPr lang="en-US" sz="2400" dirty="0"/>
          </a:p>
        </p:txBody>
      </p:sp>
    </p:spTree>
    <p:extLst>
      <p:ext uri="{BB962C8B-B14F-4D97-AF65-F5344CB8AC3E}">
        <p14:creationId xmlns:p14="http://schemas.microsoft.com/office/powerpoint/2010/main" val="419803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AutoShape 2"/>
          <p:cNvSpPr>
            <a:spLocks noChangeArrowheads="1"/>
          </p:cNvSpPr>
          <p:nvPr/>
        </p:nvSpPr>
        <p:spPr bwMode="auto">
          <a:xfrm>
            <a:off x="1981200" y="5334000"/>
            <a:ext cx="4724400" cy="914400"/>
          </a:xfrm>
          <a:prstGeom prst="roundRect">
            <a:avLst>
              <a:gd name="adj" fmla="val 16667"/>
            </a:avLst>
          </a:prstGeom>
          <a:solidFill>
            <a:srgbClr val="FF3300"/>
          </a:solidFill>
          <a:ln w="9525">
            <a:solidFill>
              <a:schemeClr val="bg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4400" b="1" dirty="0">
                <a:solidFill>
                  <a:srgbClr val="000066"/>
                </a:solidFill>
                <a:latin typeface="Arial" panose="020B0604020202020204" pitchFamily="34" charset="0"/>
                <a:cs typeface="Arial" panose="020B0604020202020204" pitchFamily="34" charset="0"/>
              </a:rPr>
              <a:t>Knowledge</a:t>
            </a:r>
          </a:p>
        </p:txBody>
      </p:sp>
      <p:sp>
        <p:nvSpPr>
          <p:cNvPr id="76803" name="AutoShape 3"/>
          <p:cNvSpPr>
            <a:spLocks noChangeArrowheads="1"/>
          </p:cNvSpPr>
          <p:nvPr/>
        </p:nvSpPr>
        <p:spPr bwMode="auto">
          <a:xfrm>
            <a:off x="1981200" y="4419600"/>
            <a:ext cx="4724400" cy="914400"/>
          </a:xfrm>
          <a:prstGeom prst="roundRect">
            <a:avLst>
              <a:gd name="adj" fmla="val 16667"/>
            </a:avLst>
          </a:prstGeom>
          <a:solidFill>
            <a:srgbClr val="FFFF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4400" b="1" dirty="0">
                <a:solidFill>
                  <a:srgbClr val="000066"/>
                </a:solidFill>
                <a:latin typeface="Arial" panose="020B0604020202020204" pitchFamily="34" charset="0"/>
                <a:cs typeface="Arial" panose="020B0604020202020204" pitchFamily="34" charset="0"/>
              </a:rPr>
              <a:t>Comprehension</a:t>
            </a:r>
          </a:p>
        </p:txBody>
      </p:sp>
      <p:sp>
        <p:nvSpPr>
          <p:cNvPr id="76804" name="AutoShape 4"/>
          <p:cNvSpPr>
            <a:spLocks noChangeArrowheads="1"/>
          </p:cNvSpPr>
          <p:nvPr/>
        </p:nvSpPr>
        <p:spPr bwMode="auto">
          <a:xfrm>
            <a:off x="1981200" y="3505200"/>
            <a:ext cx="4724400" cy="914400"/>
          </a:xfrm>
          <a:prstGeom prst="roundRect">
            <a:avLst>
              <a:gd name="adj" fmla="val 16667"/>
            </a:avLst>
          </a:prstGeom>
          <a:solidFill>
            <a:srgbClr val="FF99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4400" b="1" dirty="0">
                <a:solidFill>
                  <a:srgbClr val="000066"/>
                </a:solidFill>
                <a:latin typeface="Arial" panose="020B0604020202020204" pitchFamily="34" charset="0"/>
                <a:cs typeface="Arial" panose="020B0604020202020204" pitchFamily="34" charset="0"/>
              </a:rPr>
              <a:t>Application</a:t>
            </a:r>
          </a:p>
        </p:txBody>
      </p:sp>
      <p:sp>
        <p:nvSpPr>
          <p:cNvPr id="76805" name="AutoShape 5"/>
          <p:cNvSpPr>
            <a:spLocks noChangeArrowheads="1"/>
          </p:cNvSpPr>
          <p:nvPr/>
        </p:nvSpPr>
        <p:spPr bwMode="auto">
          <a:xfrm>
            <a:off x="1981200" y="2590800"/>
            <a:ext cx="4724400" cy="914400"/>
          </a:xfrm>
          <a:prstGeom prst="roundRect">
            <a:avLst>
              <a:gd name="adj" fmla="val 16667"/>
            </a:avLst>
          </a:prstGeom>
          <a:solidFill>
            <a:srgbClr val="0066FF"/>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4400" b="1" dirty="0">
                <a:solidFill>
                  <a:srgbClr val="000066"/>
                </a:solidFill>
                <a:latin typeface="Arial" panose="020B0604020202020204" pitchFamily="34" charset="0"/>
                <a:cs typeface="Arial" panose="020B0604020202020204" pitchFamily="34" charset="0"/>
              </a:rPr>
              <a:t>Analysis</a:t>
            </a:r>
          </a:p>
        </p:txBody>
      </p:sp>
      <p:sp>
        <p:nvSpPr>
          <p:cNvPr id="76806" name="AutoShape 6"/>
          <p:cNvSpPr>
            <a:spLocks noChangeArrowheads="1"/>
          </p:cNvSpPr>
          <p:nvPr/>
        </p:nvSpPr>
        <p:spPr bwMode="auto">
          <a:xfrm>
            <a:off x="1981200" y="1676400"/>
            <a:ext cx="4724400" cy="914400"/>
          </a:xfrm>
          <a:prstGeom prst="roundRect">
            <a:avLst>
              <a:gd name="adj" fmla="val 16667"/>
            </a:avLst>
          </a:prstGeom>
          <a:solidFill>
            <a:srgbClr val="FF33CC"/>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4400" b="1" dirty="0">
                <a:solidFill>
                  <a:srgbClr val="000066"/>
                </a:solidFill>
                <a:latin typeface="Arial" panose="020B0604020202020204" pitchFamily="34" charset="0"/>
                <a:cs typeface="Arial" panose="020B0604020202020204" pitchFamily="34" charset="0"/>
              </a:rPr>
              <a:t>Synthesis</a:t>
            </a:r>
          </a:p>
        </p:txBody>
      </p:sp>
      <p:sp>
        <p:nvSpPr>
          <p:cNvPr id="76807" name="AutoShape 7"/>
          <p:cNvSpPr>
            <a:spLocks noChangeArrowheads="1"/>
          </p:cNvSpPr>
          <p:nvPr/>
        </p:nvSpPr>
        <p:spPr bwMode="auto">
          <a:xfrm>
            <a:off x="1981200" y="762000"/>
            <a:ext cx="4724400" cy="914400"/>
          </a:xfrm>
          <a:prstGeom prst="roundRect">
            <a:avLst>
              <a:gd name="adj" fmla="val 16667"/>
            </a:avLst>
          </a:prstGeom>
          <a:solidFill>
            <a:srgbClr val="00FF99"/>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4400" b="1" dirty="0">
                <a:solidFill>
                  <a:srgbClr val="000066"/>
                </a:solidFill>
                <a:latin typeface="Arial" panose="020B0604020202020204" pitchFamily="34" charset="0"/>
                <a:cs typeface="Arial" panose="020B0604020202020204" pitchFamily="34" charset="0"/>
              </a:rPr>
              <a:t>Evaluation</a:t>
            </a:r>
          </a:p>
        </p:txBody>
      </p:sp>
      <p:sp>
        <p:nvSpPr>
          <p:cNvPr id="76808" name="AutoShape 8"/>
          <p:cNvSpPr>
            <a:spLocks noChangeArrowheads="1"/>
          </p:cNvSpPr>
          <p:nvPr/>
        </p:nvSpPr>
        <p:spPr bwMode="auto">
          <a:xfrm>
            <a:off x="6858000" y="838200"/>
            <a:ext cx="3505200" cy="914400"/>
          </a:xfrm>
          <a:prstGeom prst="roundRect">
            <a:avLst>
              <a:gd name="adj" fmla="val 16667"/>
            </a:avLst>
          </a:prstGeom>
          <a:solidFill>
            <a:srgbClr val="00FF99"/>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2400" b="1" dirty="0">
                <a:solidFill>
                  <a:srgbClr val="000066"/>
                </a:solidFill>
                <a:latin typeface="Arial" panose="020B0604020202020204" pitchFamily="34" charset="0"/>
                <a:cs typeface="Arial" panose="020B0604020202020204" pitchFamily="34" charset="0"/>
              </a:rPr>
              <a:t>judge, recommend,</a:t>
            </a:r>
          </a:p>
          <a:p>
            <a:pPr algn="ctr" eaLnBrk="1" hangingPunct="1"/>
            <a:r>
              <a:rPr lang="en-US" altLang="en-US" sz="2400" b="1" dirty="0">
                <a:solidFill>
                  <a:srgbClr val="000066"/>
                </a:solidFill>
                <a:latin typeface="Arial" panose="020B0604020202020204" pitchFamily="34" charset="0"/>
                <a:cs typeface="Arial" panose="020B0604020202020204" pitchFamily="34" charset="0"/>
              </a:rPr>
              <a:t>critique, justify</a:t>
            </a:r>
          </a:p>
        </p:txBody>
      </p:sp>
      <p:sp>
        <p:nvSpPr>
          <p:cNvPr id="76809" name="AutoShape 9"/>
          <p:cNvSpPr>
            <a:spLocks noChangeArrowheads="1"/>
          </p:cNvSpPr>
          <p:nvPr/>
        </p:nvSpPr>
        <p:spPr bwMode="auto">
          <a:xfrm>
            <a:off x="6858000" y="5410200"/>
            <a:ext cx="3505200" cy="914400"/>
          </a:xfrm>
          <a:prstGeom prst="roundRect">
            <a:avLst>
              <a:gd name="adj" fmla="val 16667"/>
            </a:avLst>
          </a:prstGeom>
          <a:solidFill>
            <a:srgbClr val="FF33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2400" b="1" dirty="0">
                <a:solidFill>
                  <a:srgbClr val="000066"/>
                </a:solidFill>
                <a:latin typeface="Arial" panose="020B0604020202020204" pitchFamily="34" charset="0"/>
                <a:cs typeface="Arial" panose="020B0604020202020204" pitchFamily="34" charset="0"/>
              </a:rPr>
              <a:t>write, list, label, name, </a:t>
            </a:r>
          </a:p>
          <a:p>
            <a:pPr algn="ctr" eaLnBrk="1" hangingPunct="1"/>
            <a:r>
              <a:rPr lang="en-US" altLang="en-US" sz="2400" b="1" dirty="0">
                <a:solidFill>
                  <a:srgbClr val="000066"/>
                </a:solidFill>
                <a:latin typeface="Arial" panose="020B0604020202020204" pitchFamily="34" charset="0"/>
                <a:cs typeface="Arial" panose="020B0604020202020204" pitchFamily="34" charset="0"/>
              </a:rPr>
              <a:t>state, define</a:t>
            </a:r>
          </a:p>
        </p:txBody>
      </p:sp>
      <p:sp>
        <p:nvSpPr>
          <p:cNvPr id="76810" name="AutoShape 10"/>
          <p:cNvSpPr>
            <a:spLocks noChangeArrowheads="1"/>
          </p:cNvSpPr>
          <p:nvPr/>
        </p:nvSpPr>
        <p:spPr bwMode="auto">
          <a:xfrm>
            <a:off x="6858000" y="4495800"/>
            <a:ext cx="3505200" cy="914400"/>
          </a:xfrm>
          <a:prstGeom prst="roundRect">
            <a:avLst>
              <a:gd name="adj" fmla="val 16667"/>
            </a:avLst>
          </a:prstGeom>
          <a:solidFill>
            <a:srgbClr val="FFFF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2400" b="1" dirty="0">
                <a:solidFill>
                  <a:srgbClr val="000066"/>
                </a:solidFill>
                <a:latin typeface="Arial" panose="020B0604020202020204" pitchFamily="34" charset="0"/>
                <a:cs typeface="Arial" panose="020B0604020202020204" pitchFamily="34" charset="0"/>
              </a:rPr>
              <a:t>explain, summarize, </a:t>
            </a:r>
          </a:p>
          <a:p>
            <a:pPr algn="ctr" eaLnBrk="1" hangingPunct="1"/>
            <a:r>
              <a:rPr lang="en-US" altLang="en-US" sz="2400" b="1" dirty="0">
                <a:solidFill>
                  <a:srgbClr val="000066"/>
                </a:solidFill>
                <a:latin typeface="Arial" panose="020B0604020202020204" pitchFamily="34" charset="0"/>
                <a:cs typeface="Arial" panose="020B0604020202020204" pitchFamily="34" charset="0"/>
              </a:rPr>
              <a:t>describe, illustrate</a:t>
            </a:r>
          </a:p>
        </p:txBody>
      </p:sp>
      <p:sp>
        <p:nvSpPr>
          <p:cNvPr id="76811" name="AutoShape 11"/>
          <p:cNvSpPr>
            <a:spLocks noChangeArrowheads="1"/>
          </p:cNvSpPr>
          <p:nvPr/>
        </p:nvSpPr>
        <p:spPr bwMode="auto">
          <a:xfrm>
            <a:off x="6858000" y="3581400"/>
            <a:ext cx="3505200" cy="914400"/>
          </a:xfrm>
          <a:prstGeom prst="roundRect">
            <a:avLst>
              <a:gd name="adj" fmla="val 16667"/>
            </a:avLst>
          </a:prstGeom>
          <a:solidFill>
            <a:srgbClr val="FF99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2400" b="1" dirty="0">
                <a:solidFill>
                  <a:srgbClr val="000066"/>
                </a:solidFill>
                <a:latin typeface="Arial" panose="020B0604020202020204" pitchFamily="34" charset="0"/>
                <a:cs typeface="Arial" panose="020B0604020202020204" pitchFamily="34" charset="0"/>
              </a:rPr>
              <a:t>use, compute, solve, </a:t>
            </a:r>
          </a:p>
          <a:p>
            <a:pPr algn="ctr" eaLnBrk="1" hangingPunct="1"/>
            <a:r>
              <a:rPr lang="en-US" altLang="en-US" sz="2400" b="1" dirty="0">
                <a:solidFill>
                  <a:srgbClr val="000066"/>
                </a:solidFill>
                <a:latin typeface="Arial" panose="020B0604020202020204" pitchFamily="34" charset="0"/>
                <a:cs typeface="Arial" panose="020B0604020202020204" pitchFamily="34" charset="0"/>
              </a:rPr>
              <a:t>apply, construct</a:t>
            </a:r>
            <a:r>
              <a:rPr lang="en-US" altLang="en-US" sz="2000" b="1" dirty="0">
                <a:solidFill>
                  <a:srgbClr val="000066"/>
                </a:solidFill>
                <a:latin typeface="Arial" panose="020B0604020202020204" pitchFamily="34" charset="0"/>
                <a:cs typeface="Arial" panose="020B0604020202020204" pitchFamily="34" charset="0"/>
              </a:rPr>
              <a:t> </a:t>
            </a:r>
          </a:p>
        </p:txBody>
      </p:sp>
      <p:sp>
        <p:nvSpPr>
          <p:cNvPr id="76812" name="AutoShape 12"/>
          <p:cNvSpPr>
            <a:spLocks noChangeArrowheads="1"/>
          </p:cNvSpPr>
          <p:nvPr/>
        </p:nvSpPr>
        <p:spPr bwMode="auto">
          <a:xfrm>
            <a:off x="6858000" y="2667000"/>
            <a:ext cx="3505200" cy="914400"/>
          </a:xfrm>
          <a:prstGeom prst="roundRect">
            <a:avLst>
              <a:gd name="adj" fmla="val 16667"/>
            </a:avLst>
          </a:prstGeom>
          <a:solidFill>
            <a:srgbClr val="0066FF"/>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lnSpc>
                <a:spcPct val="75000"/>
              </a:lnSpc>
            </a:pPr>
            <a:r>
              <a:rPr lang="en-US" altLang="en-US" sz="2400" b="1" dirty="0">
                <a:solidFill>
                  <a:srgbClr val="000066"/>
                </a:solidFill>
                <a:latin typeface="Arial" panose="020B0604020202020204" pitchFamily="34" charset="0"/>
                <a:cs typeface="Arial" panose="020B0604020202020204" pitchFamily="34" charset="0"/>
              </a:rPr>
              <a:t>categorize,</a:t>
            </a:r>
            <a:r>
              <a:rPr lang="en-US" altLang="en-US" dirty="0">
                <a:latin typeface="Arial" panose="020B0604020202020204" pitchFamily="34" charset="0"/>
                <a:cs typeface="Arial" panose="020B0604020202020204" pitchFamily="34" charset="0"/>
              </a:rPr>
              <a:t> </a:t>
            </a:r>
            <a:r>
              <a:rPr lang="en-US" altLang="en-US" sz="2400" b="1" dirty="0">
                <a:solidFill>
                  <a:srgbClr val="000066"/>
                </a:solidFill>
                <a:latin typeface="Arial" panose="020B0604020202020204" pitchFamily="34" charset="0"/>
                <a:cs typeface="Arial" panose="020B0604020202020204" pitchFamily="34" charset="0"/>
              </a:rPr>
              <a:t>compare, </a:t>
            </a:r>
          </a:p>
          <a:p>
            <a:pPr algn="ctr" eaLnBrk="1" hangingPunct="1">
              <a:lnSpc>
                <a:spcPct val="75000"/>
              </a:lnSpc>
            </a:pPr>
            <a:r>
              <a:rPr lang="en-US" altLang="en-US" sz="2400" b="1" dirty="0">
                <a:solidFill>
                  <a:srgbClr val="000066"/>
                </a:solidFill>
                <a:latin typeface="Arial" panose="020B0604020202020204" pitchFamily="34" charset="0"/>
                <a:cs typeface="Arial" panose="020B0604020202020204" pitchFamily="34" charset="0"/>
              </a:rPr>
              <a:t>contrast, analyze </a:t>
            </a:r>
          </a:p>
          <a:p>
            <a:pPr algn="ctr" eaLnBrk="1" hangingPunct="1">
              <a:lnSpc>
                <a:spcPct val="75000"/>
              </a:lnSpc>
            </a:pPr>
            <a:r>
              <a:rPr lang="en-US" altLang="en-US" sz="2400" b="1" dirty="0">
                <a:solidFill>
                  <a:srgbClr val="000066"/>
                </a:solidFill>
                <a:latin typeface="Arial" panose="020B0604020202020204" pitchFamily="34" charset="0"/>
                <a:cs typeface="Arial" panose="020B0604020202020204" pitchFamily="34" charset="0"/>
              </a:rPr>
              <a:t>separate</a:t>
            </a:r>
          </a:p>
        </p:txBody>
      </p:sp>
      <p:sp>
        <p:nvSpPr>
          <p:cNvPr id="76813" name="AutoShape 13"/>
          <p:cNvSpPr>
            <a:spLocks noChangeArrowheads="1"/>
          </p:cNvSpPr>
          <p:nvPr/>
        </p:nvSpPr>
        <p:spPr bwMode="auto">
          <a:xfrm>
            <a:off x="6858000" y="1752600"/>
            <a:ext cx="3505200" cy="914400"/>
          </a:xfrm>
          <a:prstGeom prst="roundRect">
            <a:avLst>
              <a:gd name="adj" fmla="val 16667"/>
            </a:avLst>
          </a:prstGeom>
          <a:solidFill>
            <a:srgbClr val="FF33CC"/>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2400" b="1" dirty="0">
                <a:solidFill>
                  <a:srgbClr val="000066"/>
                </a:solidFill>
                <a:latin typeface="Arial" panose="020B0604020202020204" pitchFamily="34" charset="0"/>
                <a:cs typeface="Arial" panose="020B0604020202020204" pitchFamily="34" charset="0"/>
              </a:rPr>
              <a:t>create, design, invent,</a:t>
            </a:r>
          </a:p>
          <a:p>
            <a:pPr algn="ctr" eaLnBrk="1" hangingPunct="1"/>
            <a:r>
              <a:rPr lang="en-US" altLang="en-US" sz="2400" b="1" dirty="0">
                <a:solidFill>
                  <a:srgbClr val="000066"/>
                </a:solidFill>
                <a:latin typeface="Arial" panose="020B0604020202020204" pitchFamily="34" charset="0"/>
                <a:cs typeface="Arial" panose="020B0604020202020204" pitchFamily="34" charset="0"/>
              </a:rPr>
              <a:t>hypothesize, develop</a:t>
            </a:r>
          </a:p>
        </p:txBody>
      </p:sp>
      <p:sp>
        <p:nvSpPr>
          <p:cNvPr id="76814" name="Text Box 15"/>
          <p:cNvSpPr txBox="1">
            <a:spLocks noChangeArrowheads="1"/>
          </p:cNvSpPr>
          <p:nvPr/>
        </p:nvSpPr>
        <p:spPr bwMode="auto">
          <a:xfrm>
            <a:off x="1905000" y="228601"/>
            <a:ext cx="876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400" b="1" dirty="0"/>
              <a:t>Unpacking learning</a:t>
            </a:r>
          </a:p>
        </p:txBody>
      </p:sp>
      <p:sp>
        <p:nvSpPr>
          <p:cNvPr id="76815" name="AutoShape 17"/>
          <p:cNvSpPr>
            <a:spLocks noChangeArrowheads="1"/>
          </p:cNvSpPr>
          <p:nvPr/>
        </p:nvSpPr>
        <p:spPr bwMode="auto">
          <a:xfrm>
            <a:off x="6096001" y="1143001"/>
            <a:ext cx="976313" cy="485775"/>
          </a:xfrm>
          <a:prstGeom prst="rightArrow">
            <a:avLst>
              <a:gd name="adj1" fmla="val 50000"/>
              <a:gd name="adj2" fmla="val 50245"/>
            </a:avLst>
          </a:prstGeom>
          <a:solidFill>
            <a:srgbClr val="000000"/>
          </a:solidFill>
          <a:ln w="28575">
            <a:solidFill>
              <a:srgbClr val="FF0000"/>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dirty="0"/>
          </a:p>
        </p:txBody>
      </p:sp>
      <p:sp>
        <p:nvSpPr>
          <p:cNvPr id="76816" name="AutoShape 18"/>
          <p:cNvSpPr>
            <a:spLocks noChangeArrowheads="1"/>
          </p:cNvSpPr>
          <p:nvPr/>
        </p:nvSpPr>
        <p:spPr bwMode="auto">
          <a:xfrm>
            <a:off x="6096001" y="2895601"/>
            <a:ext cx="976313" cy="485775"/>
          </a:xfrm>
          <a:prstGeom prst="rightArrow">
            <a:avLst>
              <a:gd name="adj1" fmla="val 50000"/>
              <a:gd name="adj2" fmla="val 50245"/>
            </a:avLst>
          </a:prstGeom>
          <a:solidFill>
            <a:schemeClr val="tx1"/>
          </a:solidFill>
          <a:ln w="9525">
            <a:solidFill>
              <a:srgbClr val="FF0000"/>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dirty="0"/>
          </a:p>
        </p:txBody>
      </p:sp>
      <p:sp>
        <p:nvSpPr>
          <p:cNvPr id="76817" name="AutoShape 19"/>
          <p:cNvSpPr>
            <a:spLocks noChangeArrowheads="1"/>
          </p:cNvSpPr>
          <p:nvPr/>
        </p:nvSpPr>
        <p:spPr bwMode="auto">
          <a:xfrm>
            <a:off x="6096001" y="3733801"/>
            <a:ext cx="976313" cy="485775"/>
          </a:xfrm>
          <a:prstGeom prst="rightArrow">
            <a:avLst>
              <a:gd name="adj1" fmla="val 50000"/>
              <a:gd name="adj2" fmla="val 50245"/>
            </a:avLst>
          </a:prstGeom>
          <a:solidFill>
            <a:schemeClr val="tx1"/>
          </a:solidFill>
          <a:ln w="9525">
            <a:solidFill>
              <a:srgbClr val="FF0000"/>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dirty="0"/>
          </a:p>
        </p:txBody>
      </p:sp>
      <p:sp>
        <p:nvSpPr>
          <p:cNvPr id="76818" name="AutoShape 20"/>
          <p:cNvSpPr>
            <a:spLocks noChangeArrowheads="1"/>
          </p:cNvSpPr>
          <p:nvPr/>
        </p:nvSpPr>
        <p:spPr bwMode="auto">
          <a:xfrm>
            <a:off x="6477001" y="4648201"/>
            <a:ext cx="671513" cy="485775"/>
          </a:xfrm>
          <a:prstGeom prst="rightArrow">
            <a:avLst>
              <a:gd name="adj1" fmla="val 50000"/>
              <a:gd name="adj2" fmla="val 34559"/>
            </a:avLst>
          </a:prstGeom>
          <a:solidFill>
            <a:schemeClr val="tx1"/>
          </a:solidFill>
          <a:ln w="9525">
            <a:solidFill>
              <a:srgbClr val="FF0000"/>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dirty="0"/>
          </a:p>
        </p:txBody>
      </p:sp>
      <p:sp>
        <p:nvSpPr>
          <p:cNvPr id="76819" name="AutoShape 21"/>
          <p:cNvSpPr>
            <a:spLocks noChangeArrowheads="1"/>
          </p:cNvSpPr>
          <p:nvPr/>
        </p:nvSpPr>
        <p:spPr bwMode="auto">
          <a:xfrm>
            <a:off x="6172201" y="5715001"/>
            <a:ext cx="976313" cy="485775"/>
          </a:xfrm>
          <a:prstGeom prst="rightArrow">
            <a:avLst>
              <a:gd name="adj1" fmla="val 50000"/>
              <a:gd name="adj2" fmla="val 50245"/>
            </a:avLst>
          </a:prstGeom>
          <a:solidFill>
            <a:schemeClr val="tx1"/>
          </a:solidFill>
          <a:ln w="9525">
            <a:solidFill>
              <a:srgbClr val="FF0000"/>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dirty="0"/>
          </a:p>
        </p:txBody>
      </p:sp>
      <p:sp>
        <p:nvSpPr>
          <p:cNvPr id="76820" name="AutoShape 22"/>
          <p:cNvSpPr>
            <a:spLocks noChangeArrowheads="1"/>
          </p:cNvSpPr>
          <p:nvPr/>
        </p:nvSpPr>
        <p:spPr bwMode="auto">
          <a:xfrm>
            <a:off x="6019801" y="1981201"/>
            <a:ext cx="976313" cy="485775"/>
          </a:xfrm>
          <a:prstGeom prst="rightArrow">
            <a:avLst>
              <a:gd name="adj1" fmla="val 50000"/>
              <a:gd name="adj2" fmla="val 50245"/>
            </a:avLst>
          </a:prstGeom>
          <a:solidFill>
            <a:srgbClr val="000000"/>
          </a:solidFill>
          <a:ln w="9525">
            <a:solidFill>
              <a:srgbClr val="FF0000"/>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dirty="0"/>
          </a:p>
        </p:txBody>
      </p:sp>
      <p:sp>
        <p:nvSpPr>
          <p:cNvPr id="76821" name="Text Box 23"/>
          <p:cNvSpPr txBox="1">
            <a:spLocks noChangeArrowheads="1"/>
          </p:cNvSpPr>
          <p:nvPr/>
        </p:nvSpPr>
        <p:spPr bwMode="auto">
          <a:xfrm>
            <a:off x="1733959" y="6295319"/>
            <a:ext cx="106767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800" b="1" dirty="0"/>
              <a:t>Bloom’s </a:t>
            </a:r>
            <a:r>
              <a:rPr lang="en-US" altLang="en-US" sz="2800" b="1" dirty="0" smtClean="0"/>
              <a:t>Taxonomy: Very cognition oriented</a:t>
            </a:r>
            <a:endParaRPr lang="en-US" altLang="en-US" sz="1200" b="1" dirty="0"/>
          </a:p>
        </p:txBody>
      </p:sp>
      <p:sp>
        <p:nvSpPr>
          <p:cNvPr id="23" name="Rounded Rectangle 22"/>
          <p:cNvSpPr/>
          <p:nvPr/>
        </p:nvSpPr>
        <p:spPr>
          <a:xfrm>
            <a:off x="10529450" y="116682"/>
            <a:ext cx="1549338" cy="685800"/>
          </a:xfrm>
          <a:prstGeom prst="roundRect">
            <a:avLst/>
          </a:prstGeom>
          <a:solidFill>
            <a:srgbClr val="0099CC"/>
          </a:solidFill>
          <a:scene3d>
            <a:camera prst="orthographicFront"/>
            <a:lightRig rig="threePt" dir="t"/>
          </a:scene3d>
          <a:sp3d>
            <a:bevelT w="114300" prst="hardEdge"/>
          </a:sp3d>
        </p:spPr>
        <p:style>
          <a:lnRef idx="3">
            <a:schemeClr val="lt1"/>
          </a:lnRef>
          <a:fillRef idx="1">
            <a:schemeClr val="accent3"/>
          </a:fillRef>
          <a:effectRef idx="1">
            <a:schemeClr val="accent3"/>
          </a:effectRef>
          <a:fontRef idx="minor">
            <a:schemeClr val="lt1"/>
          </a:fontRef>
        </p:style>
        <p:txBody>
          <a:bodyPr anchor="ctr"/>
          <a:lstStyle/>
          <a:p>
            <a:pPr algn="ctr">
              <a:defRPr/>
            </a:pPr>
            <a:r>
              <a:rPr lang="en-US" dirty="0"/>
              <a:t>Intentionality</a:t>
            </a:r>
          </a:p>
        </p:txBody>
      </p:sp>
      <p:sp>
        <p:nvSpPr>
          <p:cNvPr id="24" name="Rectangle 23"/>
          <p:cNvSpPr/>
          <p:nvPr/>
        </p:nvSpPr>
        <p:spPr>
          <a:xfrm>
            <a:off x="113212" y="1628776"/>
            <a:ext cx="1828800" cy="4247317"/>
          </a:xfrm>
          <a:prstGeom prst="rect">
            <a:avLst/>
          </a:prstGeom>
        </p:spPr>
        <p:txBody>
          <a:bodyPr wrap="square">
            <a:spAutoFit/>
          </a:bodyPr>
          <a:lstStyle/>
          <a:p>
            <a:r>
              <a:rPr lang="en-US" altLang="en-US" dirty="0">
                <a:latin typeface="Calibri" panose="020F0502020204030204" pitchFamily="34" charset="0"/>
              </a:rPr>
              <a:t>The verbs on the right are helpful for writing specific course learning outcomes. </a:t>
            </a:r>
            <a:endParaRPr lang="en-US" altLang="en-US" dirty="0" smtClean="0">
              <a:latin typeface="Calibri" panose="020F0502020204030204" pitchFamily="34" charset="0"/>
            </a:endParaRPr>
          </a:p>
          <a:p>
            <a:r>
              <a:rPr lang="en-US" altLang="en-US" dirty="0" smtClean="0">
                <a:latin typeface="Calibri" panose="020F0502020204030204" pitchFamily="34" charset="0"/>
              </a:rPr>
              <a:t>They </a:t>
            </a:r>
            <a:r>
              <a:rPr lang="en-US" altLang="en-US" dirty="0">
                <a:latin typeface="Calibri" panose="020F0502020204030204" pitchFamily="34" charset="0"/>
              </a:rPr>
              <a:t>can help you to determine specific learning outcomes for each program, activity, or event within your Unit or your Unit itself. </a:t>
            </a:r>
            <a:endParaRPr lang="en-US" dirty="0"/>
          </a:p>
        </p:txBody>
      </p:sp>
    </p:spTree>
    <p:extLst>
      <p:ext uri="{BB962C8B-B14F-4D97-AF65-F5344CB8AC3E}">
        <p14:creationId xmlns:p14="http://schemas.microsoft.com/office/powerpoint/2010/main" val="3164775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cap="none" dirty="0">
                <a:solidFill>
                  <a:schemeClr val="tx2"/>
                </a:solidFill>
                <a:latin typeface="Calibri" panose="020F0502020204030204" pitchFamily="34" charset="0"/>
              </a:rPr>
              <a:t>Bloom’s Taxonomy</a:t>
            </a:r>
            <a:endParaRPr lang="en-US" sz="3600" dirty="0">
              <a:solidFill>
                <a:schemeClr val="tx2"/>
              </a:solidFill>
            </a:endParaRPr>
          </a:p>
        </p:txBody>
      </p:sp>
      <p:sp>
        <p:nvSpPr>
          <p:cNvPr id="3" name="Content Placeholder 2"/>
          <p:cNvSpPr>
            <a:spLocks noGrp="1"/>
          </p:cNvSpPr>
          <p:nvPr>
            <p:ph idx="1"/>
          </p:nvPr>
        </p:nvSpPr>
        <p:spPr/>
        <p:txBody>
          <a:bodyPr/>
          <a:lstStyle/>
          <a:p>
            <a:endParaRPr lang="en-US" dirty="0"/>
          </a:p>
        </p:txBody>
      </p:sp>
      <p:sp>
        <p:nvSpPr>
          <p:cNvPr id="5" name="Text Box 3"/>
          <p:cNvSpPr txBox="1">
            <a:spLocks noChangeArrowheads="1"/>
          </p:cNvSpPr>
          <p:nvPr/>
        </p:nvSpPr>
        <p:spPr bwMode="auto">
          <a:xfrm>
            <a:off x="581192" y="2094963"/>
            <a:ext cx="11136191" cy="3913952"/>
          </a:xfrm>
          <a:prstGeom prst="rect">
            <a:avLst/>
          </a:prstGeom>
          <a:solidFill>
            <a:srgbClr val="FFFFFF"/>
          </a:solidFill>
          <a:ln w="38100" cmpd="dbl">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is one of many taxonomies of learning.  It can be a helpful tool in unpacking what we mean by “learning.” </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Bloom separates learning into six levels of increasing cognitive complexity – starting with the lowest level – knowledge, or what we commonly think of as memorization or rote learning.  </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rPr>
              <a:t>The better we are able to articulate what it is we want students to be able to do by the end of the program, event, or experience, the easier it is to select specific programs, identify partners within the unit and across units, and determine methods to assess the student learning.</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1736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1524000" y="457201"/>
            <a:ext cx="71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en-US" altLang="en-US" sz="2400" dirty="0">
              <a:latin typeface="Times New Roman" panose="02020603050405020304" pitchFamily="18" charset="0"/>
            </a:endParaRPr>
          </a:p>
        </p:txBody>
      </p:sp>
      <p:sp>
        <p:nvSpPr>
          <p:cNvPr id="90115" name="Text Box 3"/>
          <p:cNvSpPr txBox="1">
            <a:spLocks noChangeArrowheads="1"/>
          </p:cNvSpPr>
          <p:nvPr/>
        </p:nvSpPr>
        <p:spPr bwMode="auto">
          <a:xfrm>
            <a:off x="1027610" y="457201"/>
            <a:ext cx="10376263"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i="1" dirty="0">
                <a:latin typeface="Tahoma" panose="020B0604030504040204" pitchFamily="34" charset="0"/>
              </a:rPr>
              <a:t>   </a:t>
            </a:r>
          </a:p>
          <a:p>
            <a:pPr eaLnBrk="1" hangingPunct="1"/>
            <a:r>
              <a:rPr lang="en-US" altLang="en-US" sz="2800" b="1" dirty="0">
                <a:solidFill>
                  <a:srgbClr val="FFCC00"/>
                </a:solidFill>
                <a:latin typeface="Tahoma" panose="020B0604030504040204" pitchFamily="34" charset="0"/>
              </a:rPr>
              <a:t>    </a:t>
            </a:r>
            <a:r>
              <a:rPr lang="en-US" altLang="en-US" sz="2800" b="1" dirty="0">
                <a:solidFill>
                  <a:schemeClr val="tx2"/>
                </a:solidFill>
                <a:latin typeface="Tahoma" panose="020B0604030504040204" pitchFamily="34" charset="0"/>
              </a:rPr>
              <a:t>Creating Learning-centered Outcomes</a:t>
            </a:r>
          </a:p>
          <a:p>
            <a:pPr eaLnBrk="1" hangingPunct="1"/>
            <a:r>
              <a:rPr lang="en-US" altLang="en-US" sz="2800" i="1" dirty="0">
                <a:latin typeface="Tahoma" panose="020B0604030504040204" pitchFamily="34" charset="0"/>
              </a:rPr>
              <a:t>		</a:t>
            </a:r>
            <a:endParaRPr lang="en-US" altLang="en-US" sz="2800" dirty="0">
              <a:latin typeface="Book Antiqua" panose="02040602050305030304" pitchFamily="18" charset="0"/>
              <a:cs typeface="Times New Roman" panose="02020603050405020304" pitchFamily="18" charset="0"/>
            </a:endParaRPr>
          </a:p>
          <a:p>
            <a:pPr eaLnBrk="1" hangingPunct="1"/>
            <a:r>
              <a:rPr lang="en-US" altLang="en-US" sz="2800" i="1" dirty="0">
                <a:solidFill>
                  <a:srgbClr val="FF6600"/>
                </a:solidFill>
                <a:latin typeface="Tahoma" panose="020B0604030504040204" pitchFamily="34" charset="0"/>
              </a:rPr>
              <a:t> 	</a:t>
            </a:r>
            <a:r>
              <a:rPr lang="en-US" altLang="en-US" sz="2800" dirty="0">
                <a:solidFill>
                  <a:srgbClr val="FF6600"/>
                </a:solidFill>
                <a:latin typeface="Tahoma" panose="020B0604030504040204" pitchFamily="34" charset="0"/>
              </a:rPr>
              <a:t>Use active verbs and start with the phrase: </a:t>
            </a:r>
          </a:p>
          <a:p>
            <a:pPr eaLnBrk="1" hangingPunct="1"/>
            <a:r>
              <a:rPr lang="en-US" altLang="en-US" sz="2800" i="1" dirty="0">
                <a:solidFill>
                  <a:srgbClr val="FF6600"/>
                </a:solidFill>
                <a:latin typeface="Tahoma" panose="020B0604030504040204" pitchFamily="34" charset="0"/>
              </a:rPr>
              <a:t>	By the end of </a:t>
            </a:r>
            <a:r>
              <a:rPr lang="en-US" altLang="en-US" sz="2800" i="1" dirty="0" smtClean="0">
                <a:solidFill>
                  <a:srgbClr val="FF6600"/>
                </a:solidFill>
                <a:latin typeface="Tahoma" panose="020B0604030504040204" pitchFamily="34" charset="0"/>
              </a:rPr>
              <a:t>the program, </a:t>
            </a:r>
            <a:r>
              <a:rPr lang="en-US" altLang="en-US" sz="2800" i="1" dirty="0">
                <a:solidFill>
                  <a:srgbClr val="FF6600"/>
                </a:solidFill>
                <a:latin typeface="Tahoma" panose="020B0604030504040204" pitchFamily="34" charset="0"/>
              </a:rPr>
              <a:t>students will be able to…</a:t>
            </a:r>
          </a:p>
          <a:p>
            <a:pPr eaLnBrk="1" hangingPunct="1"/>
            <a:endParaRPr lang="en-US" altLang="en-US" sz="2000" dirty="0">
              <a:latin typeface="Book Antiqua" panose="02040602050305030304" pitchFamily="18" charset="0"/>
              <a:cs typeface="Times New Roman" panose="02020603050405020304" pitchFamily="18" charset="0"/>
            </a:endParaRPr>
          </a:p>
          <a:p>
            <a:pPr eaLnBrk="1" hangingPunct="1"/>
            <a:r>
              <a:rPr lang="en-US" altLang="en-US" sz="2000" b="1" dirty="0">
                <a:latin typeface="Tahoma" panose="020B0604030504040204" pitchFamily="34" charset="0"/>
              </a:rPr>
              <a:t>	Argue		Describe	Interpret</a:t>
            </a:r>
            <a:r>
              <a:rPr lang="en-US" altLang="en-US" sz="2000" dirty="0">
                <a:latin typeface="Book Antiqua" panose="02040602050305030304" pitchFamily="18" charset="0"/>
                <a:cs typeface="Times New Roman" panose="02020603050405020304" pitchFamily="18" charset="0"/>
              </a:rPr>
              <a:t>	</a:t>
            </a:r>
            <a:r>
              <a:rPr lang="en-US" altLang="en-US" sz="2000" b="1" dirty="0">
                <a:latin typeface="Tahoma" panose="020B0604030504040204" pitchFamily="34" charset="0"/>
              </a:rPr>
              <a:t>Compare</a:t>
            </a:r>
          </a:p>
          <a:p>
            <a:pPr eaLnBrk="1" hangingPunct="1"/>
            <a:endParaRPr lang="en-US" altLang="en-US" sz="2000" b="1" dirty="0">
              <a:latin typeface="Tahoma" panose="020B0604030504040204" pitchFamily="34" charset="0"/>
            </a:endParaRPr>
          </a:p>
          <a:p>
            <a:pPr eaLnBrk="1" hangingPunct="1"/>
            <a:r>
              <a:rPr lang="en-US" altLang="en-US" sz="2000" b="1" dirty="0">
                <a:latin typeface="Tahoma" panose="020B0604030504040204" pitchFamily="34" charset="0"/>
              </a:rPr>
              <a:t>	Devise		Perform</a:t>
            </a:r>
            <a:r>
              <a:rPr lang="en-US" altLang="en-US" sz="2000" dirty="0">
                <a:latin typeface="Book Antiqua" panose="02040602050305030304" pitchFamily="18" charset="0"/>
                <a:cs typeface="Times New Roman" panose="02020603050405020304" pitchFamily="18" charset="0"/>
              </a:rPr>
              <a:t>	</a:t>
            </a:r>
            <a:r>
              <a:rPr lang="en-US" altLang="en-US" sz="2000" b="1" dirty="0">
                <a:latin typeface="Tahoma" panose="020B0604030504040204" pitchFamily="34" charset="0"/>
              </a:rPr>
              <a:t>Compose	Establish</a:t>
            </a:r>
          </a:p>
          <a:p>
            <a:pPr eaLnBrk="1" hangingPunct="1"/>
            <a:endParaRPr lang="en-US" altLang="en-US" sz="2000" b="1" dirty="0">
              <a:latin typeface="Tahoma" panose="020B0604030504040204" pitchFamily="34" charset="0"/>
            </a:endParaRPr>
          </a:p>
          <a:p>
            <a:pPr eaLnBrk="1" hangingPunct="1"/>
            <a:r>
              <a:rPr lang="en-US" altLang="en-US" sz="2000" b="1" dirty="0">
                <a:latin typeface="Tahoma" panose="020B0604030504040204" pitchFamily="34" charset="0"/>
              </a:rPr>
              <a:t>	Provide	Conduct	Evaluate	Select</a:t>
            </a:r>
          </a:p>
          <a:p>
            <a:pPr eaLnBrk="1" hangingPunct="1"/>
            <a:endParaRPr lang="en-US" altLang="en-US" sz="2000" b="1" dirty="0">
              <a:latin typeface="Tahoma" panose="020B0604030504040204" pitchFamily="34" charset="0"/>
            </a:endParaRPr>
          </a:p>
          <a:p>
            <a:pPr eaLnBrk="1" hangingPunct="1"/>
            <a:r>
              <a:rPr lang="en-US" altLang="en-US" sz="2000" b="1" dirty="0">
                <a:latin typeface="Tahoma" panose="020B0604030504040204" pitchFamily="34" charset="0"/>
              </a:rPr>
              <a:t> </a:t>
            </a:r>
            <a:r>
              <a:rPr lang="en-US" altLang="en-US" sz="2000" dirty="0">
                <a:latin typeface="Book Antiqua" panose="02040602050305030304" pitchFamily="18" charset="0"/>
                <a:cs typeface="Times New Roman" panose="02020603050405020304" pitchFamily="18" charset="0"/>
              </a:rPr>
              <a:t>	</a:t>
            </a:r>
            <a:r>
              <a:rPr lang="en-US" altLang="en-US" sz="2000" b="1" dirty="0">
                <a:latin typeface="Tahoma" panose="020B0604030504040204" pitchFamily="34" charset="0"/>
              </a:rPr>
              <a:t>Contrast	Examine	Solve		Construct</a:t>
            </a:r>
          </a:p>
          <a:p>
            <a:pPr eaLnBrk="1" hangingPunct="1"/>
            <a:endParaRPr lang="en-US" altLang="en-US" sz="2000" b="1" dirty="0">
              <a:latin typeface="Tahoma" panose="020B0604030504040204" pitchFamily="34" charset="0"/>
            </a:endParaRPr>
          </a:p>
          <a:p>
            <a:pPr eaLnBrk="1" hangingPunct="1"/>
            <a:r>
              <a:rPr lang="en-US" altLang="en-US" sz="2000" b="1" dirty="0">
                <a:latin typeface="Tahoma" panose="020B0604030504040204" pitchFamily="34" charset="0"/>
              </a:rPr>
              <a:t>	Explain	Synthesize</a:t>
            </a:r>
            <a:r>
              <a:rPr lang="en-US" altLang="en-US" sz="2000" dirty="0">
                <a:latin typeface="Book Antiqua" panose="02040602050305030304" pitchFamily="18" charset="0"/>
                <a:cs typeface="Times New Roman" panose="02020603050405020304" pitchFamily="18" charset="0"/>
              </a:rPr>
              <a:t>	</a:t>
            </a:r>
            <a:r>
              <a:rPr lang="en-US" altLang="en-US" sz="2000" b="1" dirty="0">
                <a:latin typeface="Tahoma" panose="020B0604030504040204" pitchFamily="34" charset="0"/>
              </a:rPr>
              <a:t>Define		Formulate</a:t>
            </a:r>
          </a:p>
          <a:p>
            <a:pPr eaLnBrk="1" hangingPunct="1"/>
            <a:endParaRPr lang="en-US" altLang="en-US" sz="2000" b="1" dirty="0">
              <a:latin typeface="Tahoma" panose="020B0604030504040204" pitchFamily="34" charset="0"/>
            </a:endParaRPr>
          </a:p>
          <a:p>
            <a:pPr eaLnBrk="1" hangingPunct="1"/>
            <a:r>
              <a:rPr lang="en-US" altLang="en-US" sz="2000" b="1" dirty="0">
                <a:latin typeface="Tahoma" panose="020B0604030504040204" pitchFamily="34" charset="0"/>
              </a:rPr>
              <a:t>	Weigh		Identify	Write</a:t>
            </a:r>
            <a:r>
              <a:rPr lang="en-US" altLang="en-US" sz="2000" dirty="0">
                <a:latin typeface="Times New Roman" panose="02020603050405020304" pitchFamily="18" charset="0"/>
              </a:rPr>
              <a:t> 		</a:t>
            </a:r>
            <a:r>
              <a:rPr lang="en-US" altLang="en-US" sz="2000" b="1" dirty="0">
                <a:latin typeface="Tahoma" panose="020B0604030504040204" pitchFamily="34" charset="0"/>
              </a:rPr>
              <a:t>Demonstrate</a:t>
            </a:r>
            <a:endParaRPr lang="en-US" altLang="en-US" sz="2000" dirty="0">
              <a:latin typeface="Times New Roman" panose="02020603050405020304" pitchFamily="18" charset="0"/>
            </a:endParaRPr>
          </a:p>
          <a:p>
            <a:pPr eaLnBrk="1" hangingPunct="1"/>
            <a:endParaRPr lang="en-US" altLang="en-US" dirty="0">
              <a:solidFill>
                <a:schemeClr val="accent1"/>
              </a:solidFill>
              <a:latin typeface="Times New Roman" panose="02020603050405020304" pitchFamily="18" charset="0"/>
            </a:endParaRPr>
          </a:p>
          <a:p>
            <a:pPr eaLnBrk="1" hangingPunct="1"/>
            <a:endParaRPr lang="en-US" altLang="en-US" dirty="0">
              <a:solidFill>
                <a:schemeClr val="accent1"/>
              </a:solidFill>
              <a:latin typeface="Times New Roman" panose="02020603050405020304" pitchFamily="18" charset="0"/>
            </a:endParaRPr>
          </a:p>
        </p:txBody>
      </p:sp>
      <p:sp>
        <p:nvSpPr>
          <p:cNvPr id="4" name="Rounded Rectangle 3"/>
          <p:cNvSpPr/>
          <p:nvPr/>
        </p:nvSpPr>
        <p:spPr>
          <a:xfrm>
            <a:off x="9157613" y="658395"/>
            <a:ext cx="2063380" cy="778520"/>
          </a:xfrm>
          <a:prstGeom prst="roundRect">
            <a:avLst/>
          </a:prstGeom>
          <a:solidFill>
            <a:srgbClr val="0070C0"/>
          </a:solidFill>
          <a:scene3d>
            <a:camera prst="orthographicFront"/>
            <a:lightRig rig="threePt" dir="t"/>
          </a:scene3d>
          <a:sp3d>
            <a:bevelT w="114300" prst="hardEdge"/>
          </a:sp3d>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000" b="1" dirty="0"/>
              <a:t>Intentionality</a:t>
            </a:r>
          </a:p>
        </p:txBody>
      </p:sp>
    </p:spTree>
    <p:extLst>
      <p:ext uri="{BB962C8B-B14F-4D97-AF65-F5344CB8AC3E}">
        <p14:creationId xmlns:p14="http://schemas.microsoft.com/office/powerpoint/2010/main" val="2768773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044633" y="187601"/>
            <a:ext cx="5690357" cy="6566891"/>
          </a:xfrm>
          <a:prstGeom prst="rect">
            <a:avLst/>
          </a:prstGeom>
        </p:spPr>
      </p:pic>
    </p:spTree>
    <p:extLst>
      <p:ext uri="{BB962C8B-B14F-4D97-AF65-F5344CB8AC3E}">
        <p14:creationId xmlns:p14="http://schemas.microsoft.com/office/powerpoint/2010/main" val="3727098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a:xfrm>
            <a:off x="176243" y="-266190"/>
            <a:ext cx="9401008" cy="2209800"/>
          </a:xfrm>
        </p:spPr>
        <p:txBody>
          <a:bodyPr>
            <a:normAutofit/>
          </a:bodyPr>
          <a:lstStyle/>
          <a:p>
            <a:pPr marL="0" indent="0">
              <a:spcBef>
                <a:spcPts val="0"/>
              </a:spcBef>
              <a:spcAft>
                <a:spcPts val="0"/>
              </a:spcAft>
              <a:buNone/>
              <a:defRPr/>
            </a:pPr>
            <a:r>
              <a:rPr lang="en-US" sz="2800" b="1" dirty="0">
                <a:solidFill>
                  <a:schemeClr val="tx1"/>
                </a:solidFill>
              </a:rPr>
              <a:t>Fink’s </a:t>
            </a:r>
            <a:r>
              <a:rPr lang="en-US" sz="2800" b="1" dirty="0" smtClean="0">
                <a:solidFill>
                  <a:schemeClr val="tx1"/>
                </a:solidFill>
              </a:rPr>
              <a:t>Taxonomy of </a:t>
            </a:r>
          </a:p>
          <a:p>
            <a:pPr marL="0" indent="0">
              <a:spcBef>
                <a:spcPts val="0"/>
              </a:spcBef>
              <a:spcAft>
                <a:spcPts val="0"/>
              </a:spcAft>
              <a:buNone/>
              <a:defRPr/>
            </a:pPr>
            <a:r>
              <a:rPr lang="en-US" sz="2800" b="1" dirty="0" smtClean="0">
                <a:solidFill>
                  <a:schemeClr val="tx1"/>
                </a:solidFill>
              </a:rPr>
              <a:t>Significant Learning</a:t>
            </a:r>
            <a:endParaRPr lang="en-US" sz="2800" b="1" dirty="0">
              <a:solidFill>
                <a:schemeClr val="tx1"/>
              </a:solidFill>
            </a:endParaRPr>
          </a:p>
          <a:p>
            <a:pPr>
              <a:buFont typeface="Arial" charset="0"/>
              <a:buChar char="•"/>
              <a:defRPr/>
            </a:pPr>
            <a:endParaRPr lang="en-US" dirty="0"/>
          </a:p>
        </p:txBody>
      </p:sp>
      <p:pic>
        <p:nvPicPr>
          <p:cNvPr id="78852" name="Picture 3" descr="fink_taxonomy_significant_l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5859" y="242888"/>
            <a:ext cx="6629400" cy="661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6960559" y="702156"/>
            <a:ext cx="0" cy="6081713"/>
          </a:xfrm>
          <a:prstGeom prst="line">
            <a:avLst/>
          </a:prstGeom>
          <a:ln w="57150">
            <a:solidFill>
              <a:srgbClr val="FF66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9" name="Object 15"/>
          <p:cNvGraphicFramePr>
            <a:graphicFrameLocks noChangeAspect="1"/>
          </p:cNvGraphicFramePr>
          <p:nvPr>
            <p:extLst>
              <p:ext uri="{D42A27DB-BD31-4B8C-83A1-F6EECF244321}">
                <p14:modId xmlns:p14="http://schemas.microsoft.com/office/powerpoint/2010/main" val="3474222954"/>
              </p:ext>
            </p:extLst>
          </p:nvPr>
        </p:nvGraphicFramePr>
        <p:xfrm>
          <a:off x="8989217" y="423762"/>
          <a:ext cx="3026540" cy="2584387"/>
        </p:xfrm>
        <a:graphic>
          <a:graphicData uri="http://schemas.openxmlformats.org/presentationml/2006/ole">
            <mc:AlternateContent xmlns:mc="http://schemas.openxmlformats.org/markup-compatibility/2006">
              <mc:Choice xmlns:v="urn:schemas-microsoft-com:vml" Requires="v">
                <p:oleObj spid="_x0000_s1044" name="Slide" r:id="rId5" imgW="4572180" imgH="3429103" progId="PowerPoint.Slide.8">
                  <p:embed/>
                </p:oleObj>
              </mc:Choice>
              <mc:Fallback>
                <p:oleObj name="Slide" r:id="rId5" imgW="4572180" imgH="3429103" progId="PowerPoint.Slid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9217" y="423762"/>
                        <a:ext cx="3026540" cy="258438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9295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Fink’s Taxonomy of significant learning experiences</a:t>
            </a:r>
            <a:endParaRPr lang="en-US" dirty="0">
              <a:solidFill>
                <a:schemeClr val="tx2"/>
              </a:solidFill>
            </a:endParaRPr>
          </a:p>
        </p:txBody>
      </p:sp>
      <p:sp>
        <p:nvSpPr>
          <p:cNvPr id="3" name="Content Placeholder 2"/>
          <p:cNvSpPr>
            <a:spLocks noGrp="1"/>
          </p:cNvSpPr>
          <p:nvPr>
            <p:ph idx="1"/>
          </p:nvPr>
        </p:nvSpPr>
        <p:spPr>
          <a:xfrm>
            <a:off x="469121" y="1964150"/>
            <a:ext cx="11378890" cy="5142044"/>
          </a:xfrm>
        </p:spPr>
        <p:txBody>
          <a:bodyPr>
            <a:normAutofit fontScale="92500"/>
          </a:bodyPr>
          <a:lstStyle/>
          <a:p>
            <a:r>
              <a:rPr lang="en-US" sz="2600" dirty="0"/>
              <a:t>Fink’s Taxonomy</a:t>
            </a:r>
            <a:r>
              <a:rPr lang="en-US" sz="2600" baseline="30000" dirty="0"/>
              <a:t>1</a:t>
            </a:r>
            <a:r>
              <a:rPr lang="en-US" sz="2600" dirty="0"/>
              <a:t> is a newer effort to capture a wider range of learning experiences that go beyond the cognitively based levels of learning prescribed by Bloom.</a:t>
            </a:r>
            <a:r>
              <a:rPr lang="en-US" sz="2600" baseline="30000" dirty="0"/>
              <a:t>  </a:t>
            </a:r>
            <a:r>
              <a:rPr lang="en-US" sz="2600" dirty="0"/>
              <a:t>As you can see, the various levels cognitive learning outlined by Bloom may be similar to the Foundational, </a:t>
            </a:r>
            <a:r>
              <a:rPr lang="en-US" sz="2600" dirty="0" smtClean="0"/>
              <a:t> Application</a:t>
            </a:r>
            <a:r>
              <a:rPr lang="en-US" sz="2600" dirty="0"/>
              <a:t>, and Integration categories on the left side of the </a:t>
            </a:r>
            <a:r>
              <a:rPr lang="en-US" sz="2600" dirty="0" smtClean="0"/>
              <a:t>diagram.</a:t>
            </a:r>
            <a:endParaRPr lang="en-US" sz="1100" dirty="0"/>
          </a:p>
          <a:p>
            <a:r>
              <a:rPr lang="en-US" sz="2600" dirty="0"/>
              <a:t>Many disciplines and institutions are focusing attention to other dimensions of the human experience and learning potential that are better matched to Fink’s Human Dimension, Caring, and Learning How to </a:t>
            </a:r>
            <a:r>
              <a:rPr lang="en-US" sz="2600" dirty="0" smtClean="0"/>
              <a:t>Learn.  </a:t>
            </a:r>
            <a:r>
              <a:rPr lang="en-US" sz="2600" dirty="0"/>
              <a:t>Some consider Fink’s dimensions more holistic and better aligned with the recent AAC&amp;</a:t>
            </a:r>
            <a:r>
              <a:rPr lang="en-US" sz="2600" i="1" dirty="0"/>
              <a:t>U Essential Learning Outcomes.</a:t>
            </a:r>
            <a:endParaRPr lang="en-US" sz="2600" dirty="0"/>
          </a:p>
          <a:p>
            <a:pPr marL="0" indent="0" algn="r">
              <a:spcBef>
                <a:spcPts val="0"/>
              </a:spcBef>
              <a:spcAft>
                <a:spcPts val="0"/>
              </a:spcAft>
              <a:buNone/>
            </a:pPr>
            <a:r>
              <a:rPr lang="en-US" sz="1700" u="sng" dirty="0">
                <a:solidFill>
                  <a:schemeClr val="tx2">
                    <a:lumMod val="75000"/>
                  </a:schemeClr>
                </a:solidFill>
                <a:hlinkClick r:id="rId2"/>
              </a:rPr>
              <a:t>http://</a:t>
            </a:r>
            <a:r>
              <a:rPr lang="en-US" sz="1700" u="sng" dirty="0" smtClean="0">
                <a:solidFill>
                  <a:schemeClr val="tx2">
                    <a:lumMod val="75000"/>
                  </a:schemeClr>
                </a:solidFill>
                <a:hlinkClick r:id="rId2"/>
              </a:rPr>
              <a:t>www.aacu.org/leap/documents/EssentialOutcomes_Chart.pdf</a:t>
            </a:r>
            <a:endParaRPr lang="en-US" sz="1700" u="sng" dirty="0" smtClean="0">
              <a:solidFill>
                <a:schemeClr val="tx2">
                  <a:lumMod val="75000"/>
                </a:schemeClr>
              </a:solidFill>
            </a:endParaRPr>
          </a:p>
          <a:p>
            <a:pPr marL="0" indent="0" algn="r">
              <a:spcBef>
                <a:spcPts val="0"/>
              </a:spcBef>
              <a:spcAft>
                <a:spcPts val="0"/>
              </a:spcAft>
              <a:buNone/>
            </a:pPr>
            <a:r>
              <a:rPr lang="en-US" sz="2200" baseline="30000" dirty="0"/>
              <a:t>Fink, L. Dee. 2003. </a:t>
            </a:r>
            <a:r>
              <a:rPr lang="en-US" sz="2200" i="1" baseline="30000" dirty="0"/>
              <a:t>Creating Significant Learning Experiences: An Integrated Approach to Designing College </a:t>
            </a:r>
            <a:endParaRPr lang="en-US" sz="2200" dirty="0">
              <a:solidFill>
                <a:schemeClr val="tx2">
                  <a:lumMod val="75000"/>
                </a:schemeClr>
              </a:solidFill>
            </a:endParaRPr>
          </a:p>
          <a:p>
            <a:pPr marL="0" indent="0" algn="ctr">
              <a:buNone/>
            </a:pPr>
            <a:r>
              <a:rPr lang="en-US" sz="2600" b="1" dirty="0">
                <a:solidFill>
                  <a:schemeClr val="accent2">
                    <a:lumMod val="75000"/>
                  </a:schemeClr>
                </a:solidFill>
              </a:rPr>
              <a:t>Which dimensions of Fink’s taxonomy best capture the kind of learning that you hope students will achieve through your program, event, or experience? </a:t>
            </a:r>
            <a:endParaRPr lang="en-US" sz="2600" dirty="0">
              <a:solidFill>
                <a:schemeClr val="accent2">
                  <a:lumMod val="75000"/>
                </a:schemeClr>
              </a:solidFill>
            </a:endParaRPr>
          </a:p>
          <a:p>
            <a:pPr marL="0" indent="0">
              <a:buNone/>
            </a:pPr>
            <a:endParaRPr lang="en-US" dirty="0"/>
          </a:p>
          <a:p>
            <a:endParaRPr lang="en-US" dirty="0"/>
          </a:p>
        </p:txBody>
      </p:sp>
    </p:spTree>
    <p:extLst>
      <p:ext uri="{BB962C8B-B14F-4D97-AF65-F5344CB8AC3E}">
        <p14:creationId xmlns:p14="http://schemas.microsoft.com/office/powerpoint/2010/main" val="4176459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2"/>
          <p:cNvSpPr>
            <a:spLocks noChangeArrowheads="1"/>
          </p:cNvSpPr>
          <p:nvPr/>
        </p:nvSpPr>
        <p:spPr bwMode="auto">
          <a:xfrm>
            <a:off x="533398" y="603717"/>
            <a:ext cx="8153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2400" b="1" u="sng" dirty="0">
                <a:solidFill>
                  <a:schemeClr val="tx2"/>
                </a:solidFill>
                <a:cs typeface="Times New Roman" panose="02020603050405020304" pitchFamily="18" charset="0"/>
              </a:rPr>
              <a:t>Exercise</a:t>
            </a:r>
            <a:r>
              <a:rPr lang="en-US" altLang="en-US" sz="2400" b="1" dirty="0">
                <a:solidFill>
                  <a:schemeClr val="tx2"/>
                </a:solidFill>
                <a:cs typeface="Times New Roman" panose="02020603050405020304" pitchFamily="18" charset="0"/>
              </a:rPr>
              <a:t>: Taxonomy of Significant Learning</a:t>
            </a:r>
            <a:endParaRPr lang="en-US" altLang="en-US" sz="2400" b="1" dirty="0">
              <a:solidFill>
                <a:schemeClr val="tx2"/>
              </a:solidFill>
            </a:endParaRPr>
          </a:p>
          <a:p>
            <a:r>
              <a:rPr lang="en-US" altLang="en-US" sz="2400" b="1" dirty="0">
                <a:solidFill>
                  <a:schemeClr val="tx2"/>
                </a:solidFill>
                <a:cs typeface="Times New Roman" panose="02020603050405020304" pitchFamily="18" charset="0"/>
              </a:rPr>
              <a:t>L. Dee </a:t>
            </a:r>
            <a:r>
              <a:rPr lang="en-US" altLang="en-US" sz="2400" b="1" dirty="0" smtClean="0">
                <a:solidFill>
                  <a:schemeClr val="tx2"/>
                </a:solidFill>
                <a:cs typeface="Times New Roman" panose="02020603050405020304" pitchFamily="18" charset="0"/>
              </a:rPr>
              <a:t>Fink, </a:t>
            </a:r>
            <a:r>
              <a:rPr lang="en-US" altLang="en-US" sz="2400" b="1" i="1" dirty="0" smtClean="0">
                <a:solidFill>
                  <a:schemeClr val="tx2"/>
                </a:solidFill>
                <a:cs typeface="Times New Roman" panose="02020603050405020304" pitchFamily="18" charset="0"/>
              </a:rPr>
              <a:t>Creating </a:t>
            </a:r>
            <a:r>
              <a:rPr lang="en-US" altLang="en-US" sz="2400" b="1" i="1" dirty="0">
                <a:solidFill>
                  <a:schemeClr val="tx2"/>
                </a:solidFill>
                <a:cs typeface="Times New Roman" panose="02020603050405020304" pitchFamily="18" charset="0"/>
              </a:rPr>
              <a:t>Significant Learning </a:t>
            </a:r>
            <a:r>
              <a:rPr lang="en-US" altLang="en-US" sz="2400" b="1" i="1" dirty="0" smtClean="0">
                <a:solidFill>
                  <a:schemeClr val="tx2"/>
                </a:solidFill>
                <a:cs typeface="Times New Roman" panose="02020603050405020304" pitchFamily="18" charset="0"/>
              </a:rPr>
              <a:t>Experiences</a:t>
            </a:r>
            <a:endParaRPr lang="en-US" altLang="en-US" sz="2800" dirty="0">
              <a:solidFill>
                <a:schemeClr val="tx2"/>
              </a:solidFill>
            </a:endParaRPr>
          </a:p>
        </p:txBody>
      </p:sp>
      <p:pic>
        <p:nvPicPr>
          <p:cNvPr id="80901" name="Picture 65" descr="fink_taxonomy_significant_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213" y="1906113"/>
            <a:ext cx="51816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Rectangle 3"/>
          <p:cNvSpPr>
            <a:spLocks noChangeArrowheads="1"/>
          </p:cNvSpPr>
          <p:nvPr/>
        </p:nvSpPr>
        <p:spPr bwMode="auto">
          <a:xfrm>
            <a:off x="1524000" y="5016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dirty="0"/>
          </a:p>
        </p:txBody>
      </p:sp>
      <p:graphicFrame>
        <p:nvGraphicFramePr>
          <p:cNvPr id="80903" name="Object 15"/>
          <p:cNvGraphicFramePr>
            <a:graphicFrameLocks noChangeAspect="1"/>
          </p:cNvGraphicFramePr>
          <p:nvPr>
            <p:extLst>
              <p:ext uri="{D42A27DB-BD31-4B8C-83A1-F6EECF244321}">
                <p14:modId xmlns:p14="http://schemas.microsoft.com/office/powerpoint/2010/main" val="3893538338"/>
              </p:ext>
            </p:extLst>
          </p:nvPr>
        </p:nvGraphicFramePr>
        <p:xfrm>
          <a:off x="6934723" y="3297312"/>
          <a:ext cx="4064202" cy="3470455"/>
        </p:xfrm>
        <a:graphic>
          <a:graphicData uri="http://schemas.openxmlformats.org/presentationml/2006/ole">
            <mc:AlternateContent xmlns:mc="http://schemas.openxmlformats.org/markup-compatibility/2006">
              <mc:Choice xmlns:v="urn:schemas-microsoft-com:vml" Requires="v">
                <p:oleObj spid="_x0000_s2069" name="Slide" r:id="rId4" imgW="4572180" imgH="3429103" progId="PowerPoint.Slide.8">
                  <p:embed/>
                </p:oleObj>
              </mc:Choice>
              <mc:Fallback>
                <p:oleObj name="Slide" r:id="rId4" imgW="4572180" imgH="3429103"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723" y="3297312"/>
                        <a:ext cx="4064202" cy="3470455"/>
                      </a:xfrm>
                      <a:prstGeom prst="rect">
                        <a:avLst/>
                      </a:prstGeom>
                      <a:noFill/>
                      <a:ln>
                        <a:noFill/>
                      </a:ln>
                      <a:effectLst/>
                    </p:spPr>
                  </p:pic>
                </p:oleObj>
              </mc:Fallback>
            </mc:AlternateContent>
          </a:graphicData>
        </a:graphic>
      </p:graphicFrame>
      <p:sp>
        <p:nvSpPr>
          <p:cNvPr id="80904" name="TextBox 7"/>
          <p:cNvSpPr txBox="1">
            <a:spLocks noChangeArrowheads="1"/>
          </p:cNvSpPr>
          <p:nvPr/>
        </p:nvSpPr>
        <p:spPr bwMode="auto">
          <a:xfrm>
            <a:off x="4969724" y="1819984"/>
            <a:ext cx="675142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b="1" u="sng" dirty="0">
                <a:solidFill>
                  <a:schemeClr val="tx2"/>
                </a:solidFill>
              </a:rPr>
              <a:t>IN PAIRS </a:t>
            </a:r>
            <a:r>
              <a:rPr lang="en-US" altLang="en-US" b="1" u="sng" dirty="0" smtClean="0">
                <a:solidFill>
                  <a:schemeClr val="tx2"/>
                </a:solidFill>
              </a:rPr>
              <a:t>(5 </a:t>
            </a:r>
            <a:r>
              <a:rPr lang="en-US" altLang="en-US" b="1" u="sng" dirty="0">
                <a:solidFill>
                  <a:schemeClr val="tx2"/>
                </a:solidFill>
              </a:rPr>
              <a:t>MINUTES)</a:t>
            </a:r>
          </a:p>
          <a:p>
            <a:pPr>
              <a:buFont typeface="Wingdings" panose="05000000000000000000" pitchFamily="2" charset="2"/>
              <a:buChar char="§"/>
            </a:pPr>
            <a:r>
              <a:rPr lang="en-US" altLang="en-US" dirty="0">
                <a:solidFill>
                  <a:schemeClr val="tx2"/>
                </a:solidFill>
              </a:rPr>
              <a:t>How does Fink’s taxonomy compare with Bloom’s?</a:t>
            </a:r>
          </a:p>
          <a:p>
            <a:endParaRPr lang="en-US" altLang="en-US" dirty="0">
              <a:solidFill>
                <a:schemeClr val="tx2"/>
              </a:solidFill>
            </a:endParaRPr>
          </a:p>
          <a:p>
            <a:pPr>
              <a:buFont typeface="Wingdings" panose="05000000000000000000" pitchFamily="2" charset="2"/>
              <a:buChar char="§"/>
            </a:pPr>
            <a:r>
              <a:rPr lang="en-US" altLang="en-US" dirty="0">
                <a:solidFill>
                  <a:schemeClr val="tx2"/>
                </a:solidFill>
              </a:rPr>
              <a:t>Which </a:t>
            </a:r>
            <a:r>
              <a:rPr lang="en-US" altLang="en-US" dirty="0" smtClean="0">
                <a:solidFill>
                  <a:schemeClr val="tx2"/>
                </a:solidFill>
              </a:rPr>
              <a:t>domains </a:t>
            </a:r>
            <a:r>
              <a:rPr lang="en-US" altLang="en-US" dirty="0">
                <a:solidFill>
                  <a:schemeClr val="tx2"/>
                </a:solidFill>
              </a:rPr>
              <a:t>of learning </a:t>
            </a:r>
            <a:r>
              <a:rPr lang="en-US" altLang="en-US" dirty="0" smtClean="0">
                <a:solidFill>
                  <a:schemeClr val="tx2"/>
                </a:solidFill>
              </a:rPr>
              <a:t>from Fink or Bloom does your unit  aim for students </a:t>
            </a:r>
            <a:r>
              <a:rPr lang="en-US" altLang="en-US" dirty="0">
                <a:solidFill>
                  <a:schemeClr val="tx2"/>
                </a:solidFill>
              </a:rPr>
              <a:t>to </a:t>
            </a:r>
            <a:r>
              <a:rPr lang="en-US" altLang="en-US" dirty="0" smtClean="0">
                <a:solidFill>
                  <a:schemeClr val="tx2"/>
                </a:solidFill>
              </a:rPr>
              <a:t>achieve?</a:t>
            </a:r>
            <a:endParaRPr lang="en-US" altLang="en-US" dirty="0">
              <a:solidFill>
                <a:schemeClr val="tx2"/>
              </a:solidFill>
            </a:endParaRPr>
          </a:p>
        </p:txBody>
      </p:sp>
      <p:sp>
        <p:nvSpPr>
          <p:cNvPr id="11" name="Rounded Rectangle 10"/>
          <p:cNvSpPr/>
          <p:nvPr/>
        </p:nvSpPr>
        <p:spPr>
          <a:xfrm>
            <a:off x="8969828" y="836148"/>
            <a:ext cx="2029097" cy="782230"/>
          </a:xfrm>
          <a:prstGeom prst="roundRect">
            <a:avLst/>
          </a:prstGeom>
          <a:solidFill>
            <a:srgbClr val="0070C0"/>
          </a:solidFill>
          <a:scene3d>
            <a:camera prst="orthographicFront"/>
            <a:lightRig rig="threePt" dir="t"/>
          </a:scene3d>
          <a:sp3d>
            <a:bevelT w="114300" prst="hardEdge"/>
          </a:sp3d>
        </p:spPr>
        <p:style>
          <a:lnRef idx="3">
            <a:schemeClr val="lt1"/>
          </a:lnRef>
          <a:fillRef idx="1">
            <a:schemeClr val="accent3"/>
          </a:fillRef>
          <a:effectRef idx="1">
            <a:schemeClr val="accent3"/>
          </a:effectRef>
          <a:fontRef idx="minor">
            <a:schemeClr val="lt1"/>
          </a:fontRef>
        </p:style>
        <p:txBody>
          <a:bodyPr anchor="ctr"/>
          <a:lstStyle/>
          <a:p>
            <a:pPr algn="ctr">
              <a:defRPr/>
            </a:pPr>
            <a:r>
              <a:rPr lang="en-US" dirty="0"/>
              <a:t>Intentionality</a:t>
            </a:r>
          </a:p>
        </p:txBody>
      </p:sp>
    </p:spTree>
    <p:extLst>
      <p:ext uri="{BB962C8B-B14F-4D97-AF65-F5344CB8AC3E}">
        <p14:creationId xmlns:p14="http://schemas.microsoft.com/office/powerpoint/2010/main" val="3906533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27957" y="1828800"/>
            <a:ext cx="8648700" cy="758825"/>
          </a:xfrm>
        </p:spPr>
        <p:txBody>
          <a:bodyPr>
            <a:normAutofit fontScale="90000"/>
          </a:bodyPr>
          <a:lstStyle/>
          <a:p>
            <a:pPr>
              <a:defRPr/>
            </a:pPr>
            <a:r>
              <a:rPr lang="en-US" sz="3200" b="1" dirty="0">
                <a:solidFill>
                  <a:schemeClr val="tx2"/>
                </a:solidFill>
                <a:cs typeface="Arial" pitchFamily="34" charset="0"/>
              </a:rPr>
              <a:t>Part</a:t>
            </a:r>
            <a:r>
              <a:rPr lang="en-US" sz="3200" b="1" dirty="0">
                <a:solidFill>
                  <a:schemeClr val="tx2"/>
                </a:solidFill>
              </a:rPr>
              <a:t> II </a:t>
            </a:r>
            <a:r>
              <a:rPr lang="en-US" sz="3200" b="1" dirty="0" smtClean="0">
                <a:solidFill>
                  <a:schemeClr val="tx2"/>
                </a:solidFill>
              </a:rPr>
              <a:t/>
            </a:r>
            <a:br>
              <a:rPr lang="en-US" sz="3200" b="1" dirty="0" smtClean="0">
                <a:solidFill>
                  <a:schemeClr val="tx2"/>
                </a:solidFill>
              </a:rPr>
            </a:br>
            <a:r>
              <a:rPr lang="en-US" sz="3200" i="1" dirty="0" smtClean="0">
                <a:solidFill>
                  <a:schemeClr val="tx2"/>
                </a:solidFill>
              </a:rPr>
              <a:t>By the end of this session, you </a:t>
            </a:r>
            <a:r>
              <a:rPr lang="en-US" sz="3200" i="1" dirty="0">
                <a:solidFill>
                  <a:schemeClr val="tx2"/>
                </a:solidFill>
              </a:rPr>
              <a:t>will be able to…</a:t>
            </a:r>
            <a:br>
              <a:rPr lang="en-US" sz="3200" i="1" dirty="0">
                <a:solidFill>
                  <a:schemeClr val="tx2"/>
                </a:solidFill>
              </a:rPr>
            </a:br>
            <a:r>
              <a:rPr lang="en-US" sz="3200" i="1" dirty="0">
                <a:solidFill>
                  <a:schemeClr val="tx1"/>
                </a:solidFill>
              </a:rPr>
              <a:t/>
            </a:r>
            <a:br>
              <a:rPr lang="en-US" sz="3200" i="1" dirty="0">
                <a:solidFill>
                  <a:schemeClr val="tx1"/>
                </a:solidFill>
              </a:rPr>
            </a:br>
            <a:endParaRPr lang="en-US" sz="3200" i="1" dirty="0">
              <a:solidFill>
                <a:schemeClr val="tx1"/>
              </a:solidFill>
            </a:endParaRPr>
          </a:p>
        </p:txBody>
      </p:sp>
      <p:sp>
        <p:nvSpPr>
          <p:cNvPr id="20483" name="Rectangle 3"/>
          <p:cNvSpPr>
            <a:spLocks noGrp="1" noChangeArrowheads="1"/>
          </p:cNvSpPr>
          <p:nvPr>
            <p:ph sz="half" idx="1"/>
          </p:nvPr>
        </p:nvSpPr>
        <p:spPr>
          <a:xfrm>
            <a:off x="1693817" y="1828800"/>
            <a:ext cx="3657600" cy="5029200"/>
          </a:xfrm>
        </p:spPr>
        <p:txBody>
          <a:bodyPr rtlCol="0">
            <a:normAutofit/>
          </a:bodyPr>
          <a:lstStyle/>
          <a:p>
            <a:pPr>
              <a:spcAft>
                <a:spcPts val="0"/>
              </a:spcAft>
              <a:defRPr/>
            </a:pPr>
            <a:r>
              <a:rPr lang="en-US" sz="2400" b="1" dirty="0" smtClean="0">
                <a:solidFill>
                  <a:srgbClr val="FF6600"/>
                </a:solidFill>
              </a:rPr>
              <a:t>Apply</a:t>
            </a:r>
            <a:endParaRPr lang="en-US" sz="2400" b="1" dirty="0">
              <a:solidFill>
                <a:srgbClr val="FF6600"/>
              </a:solidFill>
            </a:endParaRPr>
          </a:p>
          <a:p>
            <a:pPr>
              <a:spcAft>
                <a:spcPts val="0"/>
              </a:spcAft>
              <a:buNone/>
              <a:defRPr/>
            </a:pPr>
            <a:endParaRPr lang="en-US" sz="2400" b="1" dirty="0" smtClean="0"/>
          </a:p>
          <a:p>
            <a:pPr>
              <a:spcAft>
                <a:spcPts val="0"/>
              </a:spcAft>
              <a:buNone/>
              <a:defRPr/>
            </a:pPr>
            <a:endParaRPr lang="en-US" sz="2400" b="1" dirty="0"/>
          </a:p>
          <a:p>
            <a:pPr>
              <a:spcAft>
                <a:spcPts val="0"/>
              </a:spcAft>
              <a:defRPr/>
            </a:pPr>
            <a:r>
              <a:rPr lang="en-US" sz="2400" b="1" dirty="0" smtClean="0">
                <a:solidFill>
                  <a:srgbClr val="FF6600"/>
                </a:solidFill>
              </a:rPr>
              <a:t>Align</a:t>
            </a:r>
          </a:p>
          <a:p>
            <a:pPr>
              <a:spcAft>
                <a:spcPts val="0"/>
              </a:spcAft>
              <a:defRPr/>
            </a:pPr>
            <a:endParaRPr lang="en-US" sz="2400" b="1" dirty="0">
              <a:solidFill>
                <a:srgbClr val="FF6600"/>
              </a:solidFill>
            </a:endParaRPr>
          </a:p>
          <a:p>
            <a:pPr>
              <a:spcAft>
                <a:spcPts val="0"/>
              </a:spcAft>
              <a:buNone/>
              <a:defRPr/>
            </a:pPr>
            <a:endParaRPr lang="en-US" sz="1050" b="1" dirty="0">
              <a:solidFill>
                <a:srgbClr val="FF6600"/>
              </a:solidFill>
            </a:endParaRPr>
          </a:p>
          <a:p>
            <a:pPr>
              <a:spcAft>
                <a:spcPts val="0"/>
              </a:spcAft>
              <a:buNone/>
              <a:defRPr/>
            </a:pPr>
            <a:endParaRPr lang="en-US" sz="800" b="1" dirty="0">
              <a:solidFill>
                <a:srgbClr val="FF6600"/>
              </a:solidFill>
            </a:endParaRPr>
          </a:p>
          <a:p>
            <a:pPr>
              <a:spcAft>
                <a:spcPts val="0"/>
              </a:spcAft>
              <a:buNone/>
              <a:defRPr/>
            </a:pPr>
            <a:endParaRPr lang="en-US" sz="800" b="1" dirty="0">
              <a:solidFill>
                <a:srgbClr val="FF6600"/>
              </a:solidFill>
            </a:endParaRPr>
          </a:p>
          <a:p>
            <a:pPr>
              <a:spcAft>
                <a:spcPts val="0"/>
              </a:spcAft>
              <a:buNone/>
              <a:defRPr/>
            </a:pPr>
            <a:endParaRPr lang="en-US" sz="800" b="1" dirty="0">
              <a:solidFill>
                <a:srgbClr val="FF6600"/>
              </a:solidFill>
            </a:endParaRPr>
          </a:p>
        </p:txBody>
      </p:sp>
      <p:sp>
        <p:nvSpPr>
          <p:cNvPr id="5" name="Content Placeholder 4"/>
          <p:cNvSpPr>
            <a:spLocks noGrp="1"/>
          </p:cNvSpPr>
          <p:nvPr>
            <p:ph sz="half" idx="2"/>
          </p:nvPr>
        </p:nvSpPr>
        <p:spPr>
          <a:xfrm>
            <a:off x="3843201" y="949779"/>
            <a:ext cx="7508966" cy="5181600"/>
          </a:xfrm>
        </p:spPr>
        <p:txBody>
          <a:bodyPr rtlCol="0">
            <a:normAutofit/>
          </a:bodyPr>
          <a:lstStyle/>
          <a:p>
            <a:pPr marL="0" indent="0">
              <a:spcAft>
                <a:spcPts val="0"/>
              </a:spcAft>
              <a:buNone/>
              <a:defRPr/>
            </a:pPr>
            <a:endParaRPr lang="en-US" sz="2400" b="1" dirty="0" smtClean="0"/>
          </a:p>
          <a:p>
            <a:pPr marL="0" indent="0">
              <a:spcAft>
                <a:spcPts val="0"/>
              </a:spcAft>
              <a:buNone/>
              <a:defRPr/>
            </a:pPr>
            <a:endParaRPr lang="en-US" sz="2400" b="1" dirty="0"/>
          </a:p>
          <a:p>
            <a:pPr marL="0" indent="0">
              <a:spcAft>
                <a:spcPts val="0"/>
              </a:spcAft>
              <a:buNone/>
              <a:defRPr/>
            </a:pPr>
            <a:r>
              <a:rPr lang="en-US" sz="2400" b="1" dirty="0" smtClean="0"/>
              <a:t>Bloom and Fink’s Taxonomies of Learning to write Unit and Program level learning outcomes</a:t>
            </a:r>
          </a:p>
          <a:p>
            <a:pPr>
              <a:spcAft>
                <a:spcPts val="0"/>
              </a:spcAft>
              <a:buNone/>
              <a:defRPr/>
            </a:pPr>
            <a:endParaRPr lang="en-US" sz="2400" b="1" dirty="0"/>
          </a:p>
          <a:p>
            <a:pPr marL="0" indent="0">
              <a:spcAft>
                <a:spcPts val="0"/>
              </a:spcAft>
              <a:buNone/>
              <a:defRPr/>
            </a:pPr>
            <a:r>
              <a:rPr lang="en-US" sz="2400" b="1" dirty="0" smtClean="0"/>
              <a:t>Program/event/services with Unit level learning outcomes.</a:t>
            </a:r>
            <a:endParaRPr lang="en-US" sz="2400" b="1" dirty="0"/>
          </a:p>
        </p:txBody>
      </p:sp>
    </p:spTree>
    <p:extLst>
      <p:ext uri="{BB962C8B-B14F-4D97-AF65-F5344CB8AC3E}">
        <p14:creationId xmlns:p14="http://schemas.microsoft.com/office/powerpoint/2010/main" val="1364312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1018903" y="509589"/>
            <a:ext cx="10489473" cy="1323439"/>
          </a:xfrm>
          <a:prstGeom prst="rect">
            <a:avLst/>
          </a:prstGeom>
          <a:solidFill>
            <a:schemeClr val="bg1"/>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3200" b="1" dirty="0" smtClean="0">
                <a:latin typeface="Times New Roman" panose="02020603050405020304" pitchFamily="18" charset="0"/>
                <a:cs typeface="Arial" panose="020B0604020202020204" pitchFamily="34" charset="0"/>
              </a:rPr>
              <a:t>Learner-centered Teaching: </a:t>
            </a:r>
            <a:endParaRPr lang="en-US" altLang="en-US" sz="3200" b="1" dirty="0">
              <a:latin typeface="Times New Roman" panose="02020603050405020304" pitchFamily="18" charset="0"/>
              <a:cs typeface="Arial" panose="020B0604020202020204" pitchFamily="34" charset="0"/>
            </a:endParaRPr>
          </a:p>
          <a:p>
            <a:pPr eaLnBrk="1" hangingPunct="1">
              <a:spcBef>
                <a:spcPct val="50000"/>
              </a:spcBef>
            </a:pPr>
            <a:r>
              <a:rPr lang="en-US" altLang="en-US" sz="3200" b="1" i="1" dirty="0">
                <a:solidFill>
                  <a:srgbClr val="FF6600"/>
                </a:solidFill>
                <a:latin typeface="Times New Roman" panose="02020603050405020304" pitchFamily="18" charset="0"/>
                <a:cs typeface="Arial" panose="020B0604020202020204" pitchFamily="34" charset="0"/>
              </a:rPr>
              <a:t>By the end of </a:t>
            </a:r>
            <a:r>
              <a:rPr lang="en-US" altLang="en-US" sz="3200" b="1" i="1" dirty="0" smtClean="0">
                <a:solidFill>
                  <a:srgbClr val="FF6600"/>
                </a:solidFill>
                <a:latin typeface="Times New Roman" panose="02020603050405020304" pitchFamily="18" charset="0"/>
                <a:cs typeface="Arial" panose="020B0604020202020204" pitchFamily="34" charset="0"/>
              </a:rPr>
              <a:t>the program, participants will </a:t>
            </a:r>
            <a:r>
              <a:rPr lang="en-US" altLang="en-US" sz="3200" b="1" i="1" dirty="0">
                <a:solidFill>
                  <a:srgbClr val="FF6600"/>
                </a:solidFill>
                <a:latin typeface="Times New Roman" panose="02020603050405020304" pitchFamily="18" charset="0"/>
                <a:cs typeface="Arial" panose="020B0604020202020204" pitchFamily="34" charset="0"/>
              </a:rPr>
              <a:t>be able to…</a:t>
            </a:r>
          </a:p>
        </p:txBody>
      </p:sp>
      <p:sp>
        <p:nvSpPr>
          <p:cNvPr id="86019" name="Rectangle 3"/>
          <p:cNvSpPr>
            <a:spLocks noChangeArrowheads="1"/>
          </p:cNvSpPr>
          <p:nvPr/>
        </p:nvSpPr>
        <p:spPr bwMode="auto">
          <a:xfrm>
            <a:off x="1018903" y="1828800"/>
            <a:ext cx="10489473"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800" b="1" dirty="0">
                <a:latin typeface="Book Antiqua" panose="02040602050305030304" pitchFamily="18" charset="0"/>
                <a:cs typeface="Arial" panose="020B0604020202020204" pitchFamily="34" charset="0"/>
              </a:rPr>
              <a:t>“…</a:t>
            </a:r>
            <a:r>
              <a:rPr lang="en-US" altLang="en-US" sz="2800" b="1" u="sng" dirty="0">
                <a:latin typeface="Book Antiqua" panose="02040602050305030304" pitchFamily="18" charset="0"/>
                <a:cs typeface="Arial" panose="020B0604020202020204" pitchFamily="34" charset="0"/>
              </a:rPr>
              <a:t>compare</a:t>
            </a:r>
            <a:r>
              <a:rPr lang="en-US" altLang="en-US" sz="2800" b="1" dirty="0">
                <a:latin typeface="Book Antiqua" panose="02040602050305030304" pitchFamily="18" charset="0"/>
                <a:cs typeface="Arial" panose="020B0604020202020204" pitchFamily="34" charset="0"/>
              </a:rPr>
              <a:t> </a:t>
            </a:r>
            <a:r>
              <a:rPr lang="en-US" altLang="en-US" sz="2800" b="1" dirty="0" smtClean="0">
                <a:latin typeface="Book Antiqua" panose="02040602050305030304" pitchFamily="18" charset="0"/>
                <a:cs typeface="Arial" panose="020B0604020202020204" pitchFamily="34" charset="0"/>
              </a:rPr>
              <a:t>female artists to….”</a:t>
            </a:r>
            <a:endParaRPr lang="en-US" altLang="en-US" sz="2800" b="1" dirty="0">
              <a:latin typeface="Book Antiqua" panose="02040602050305030304" pitchFamily="18" charset="0"/>
              <a:cs typeface="Arial" panose="020B0604020202020204" pitchFamily="34" charset="0"/>
            </a:endParaRPr>
          </a:p>
          <a:p>
            <a:pPr eaLnBrk="1" hangingPunct="1">
              <a:spcBef>
                <a:spcPct val="50000"/>
              </a:spcBef>
            </a:pPr>
            <a:endParaRPr lang="en-US" altLang="en-US" sz="1400" b="1" dirty="0">
              <a:latin typeface="Book Antiqua" panose="02040602050305030304" pitchFamily="18" charset="0"/>
              <a:cs typeface="Arial" panose="020B0604020202020204" pitchFamily="34" charset="0"/>
            </a:endParaRPr>
          </a:p>
          <a:p>
            <a:pPr eaLnBrk="1" hangingPunct="1">
              <a:spcBef>
                <a:spcPct val="50000"/>
              </a:spcBef>
            </a:pPr>
            <a:r>
              <a:rPr lang="en-US" altLang="en-US" sz="2800" b="1" dirty="0" smtClean="0">
                <a:latin typeface="Book Antiqua" panose="02040602050305030304" pitchFamily="18" charset="0"/>
                <a:cs typeface="Arial" panose="020B0604020202020204" pitchFamily="34" charset="0"/>
              </a:rPr>
              <a:t>“…</a:t>
            </a:r>
            <a:r>
              <a:rPr lang="en-US" altLang="en-US" sz="2800" b="1" u="sng" dirty="0" smtClean="0">
                <a:latin typeface="Book Antiqua" panose="02040602050305030304" pitchFamily="18" charset="0"/>
                <a:cs typeface="Arial" panose="020B0604020202020204" pitchFamily="34" charset="0"/>
              </a:rPr>
              <a:t>solve community problems</a:t>
            </a:r>
            <a:r>
              <a:rPr lang="en-US" altLang="en-US" sz="2800" b="1" dirty="0" smtClean="0">
                <a:latin typeface="Book Antiqua" panose="02040602050305030304" pitchFamily="18" charset="0"/>
                <a:cs typeface="Arial" panose="020B0604020202020204" pitchFamily="34" charset="0"/>
              </a:rPr>
              <a:t>…”</a:t>
            </a:r>
            <a:endParaRPr lang="en-US" altLang="en-US" sz="2800" b="1" dirty="0">
              <a:latin typeface="Book Antiqua" panose="02040602050305030304" pitchFamily="18" charset="0"/>
              <a:cs typeface="Arial" panose="020B0604020202020204" pitchFamily="34" charset="0"/>
            </a:endParaRPr>
          </a:p>
          <a:p>
            <a:pPr eaLnBrk="1" hangingPunct="1">
              <a:spcBef>
                <a:spcPct val="50000"/>
              </a:spcBef>
            </a:pPr>
            <a:endParaRPr lang="en-US" altLang="en-US" sz="1400" b="1" dirty="0">
              <a:latin typeface="Book Antiqua" panose="02040602050305030304" pitchFamily="18" charset="0"/>
              <a:cs typeface="Arial" panose="020B0604020202020204" pitchFamily="34" charset="0"/>
            </a:endParaRPr>
          </a:p>
          <a:p>
            <a:pPr eaLnBrk="1" hangingPunct="1">
              <a:spcBef>
                <a:spcPct val="50000"/>
              </a:spcBef>
            </a:pPr>
            <a:r>
              <a:rPr lang="en-US" altLang="en-US" sz="2800" b="1" dirty="0">
                <a:latin typeface="Book Antiqua" panose="02040602050305030304" pitchFamily="18" charset="0"/>
                <a:cs typeface="Arial" panose="020B0604020202020204" pitchFamily="34" charset="0"/>
              </a:rPr>
              <a:t>“…</a:t>
            </a:r>
            <a:r>
              <a:rPr lang="en-US" altLang="en-US" sz="2800" b="1" u="sng" dirty="0">
                <a:latin typeface="Book Antiqua" panose="02040602050305030304" pitchFamily="18" charset="0"/>
                <a:cs typeface="Arial" panose="020B0604020202020204" pitchFamily="34" charset="0"/>
              </a:rPr>
              <a:t>apply</a:t>
            </a:r>
            <a:r>
              <a:rPr lang="en-US" altLang="en-US" sz="2800" b="1" dirty="0">
                <a:latin typeface="Book Antiqua" panose="02040602050305030304" pitchFamily="18" charset="0"/>
                <a:cs typeface="Arial" panose="020B0604020202020204" pitchFamily="34" charset="0"/>
              </a:rPr>
              <a:t> the principles </a:t>
            </a:r>
            <a:r>
              <a:rPr lang="en-US" altLang="en-US" sz="2800" b="1" dirty="0" smtClean="0">
                <a:latin typeface="Book Antiqua" panose="02040602050305030304" pitchFamily="18" charset="0"/>
                <a:cs typeface="Arial" panose="020B0604020202020204" pitchFamily="34" charset="0"/>
              </a:rPr>
              <a:t>of sustainability to their lifestyle decisions…”</a:t>
            </a:r>
            <a:endParaRPr lang="en-US" altLang="en-US" sz="2800" b="1" dirty="0">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1645392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533400" y="613954"/>
            <a:ext cx="8305800" cy="584200"/>
          </a:xfrm>
          <a:prstGeom prst="rect">
            <a:avLst/>
          </a:prstGeom>
          <a:solidFill>
            <a:srgbClr val="FF6600"/>
          </a:solidFill>
          <a:ln w="57150">
            <a:solidFill>
              <a:schemeClr val="accent2"/>
            </a:solidFill>
            <a:miter lim="800000"/>
            <a:headEnd/>
            <a:tailEnd/>
          </a:ln>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3200" b="1" dirty="0">
                <a:solidFill>
                  <a:schemeClr val="bg1"/>
                </a:solidFill>
                <a:latin typeface="Times New Roman" panose="02020603050405020304" pitchFamily="18" charset="0"/>
                <a:cs typeface="Arial" panose="020B0604020202020204" pitchFamily="34" charset="0"/>
              </a:rPr>
              <a:t>Are these learning outcomes?</a:t>
            </a:r>
          </a:p>
        </p:txBody>
      </p:sp>
      <p:sp>
        <p:nvSpPr>
          <p:cNvPr id="88067" name="Rectangle 3"/>
          <p:cNvSpPr>
            <a:spLocks noChangeArrowheads="1"/>
          </p:cNvSpPr>
          <p:nvPr/>
        </p:nvSpPr>
        <p:spPr bwMode="auto">
          <a:xfrm>
            <a:off x="650964" y="1301161"/>
            <a:ext cx="9877697"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ts val="600"/>
              </a:spcBef>
            </a:pPr>
            <a:r>
              <a:rPr lang="en-US" altLang="en-US" sz="2800" b="1" dirty="0">
                <a:solidFill>
                  <a:schemeClr val="tx2"/>
                </a:solidFill>
                <a:latin typeface="Book Antiqua" panose="02040602050305030304" pitchFamily="18" charset="0"/>
                <a:cs typeface="Arial" panose="020B0604020202020204" pitchFamily="34" charset="0"/>
              </a:rPr>
              <a:t>“Students will learn the causes of…”</a:t>
            </a:r>
          </a:p>
          <a:p>
            <a:pPr>
              <a:spcBef>
                <a:spcPts val="600"/>
              </a:spcBef>
            </a:pPr>
            <a:r>
              <a:rPr lang="en-US" altLang="en-US" sz="2800" b="1" dirty="0">
                <a:solidFill>
                  <a:schemeClr val="tx2"/>
                </a:solidFill>
                <a:latin typeface="Book Antiqua" panose="02040602050305030304" pitchFamily="18" charset="0"/>
                <a:cs typeface="Arial" panose="020B0604020202020204" pitchFamily="34" charset="0"/>
              </a:rPr>
              <a:t>“Students will know several…”</a:t>
            </a:r>
          </a:p>
          <a:p>
            <a:pPr>
              <a:spcBef>
                <a:spcPts val="600"/>
              </a:spcBef>
            </a:pPr>
            <a:r>
              <a:rPr lang="en-US" altLang="en-US" sz="2800" b="1" dirty="0">
                <a:solidFill>
                  <a:schemeClr val="tx2"/>
                </a:solidFill>
                <a:latin typeface="Book Antiqua" panose="02040602050305030304" pitchFamily="18" charset="0"/>
                <a:cs typeface="Arial" panose="020B0604020202020204" pitchFamily="34" charset="0"/>
              </a:rPr>
              <a:t>“Students will discuss…”</a:t>
            </a:r>
          </a:p>
          <a:p>
            <a:pPr>
              <a:spcBef>
                <a:spcPts val="600"/>
              </a:spcBef>
            </a:pPr>
            <a:r>
              <a:rPr lang="en-US" altLang="en-US" sz="2800" b="1" dirty="0">
                <a:solidFill>
                  <a:schemeClr val="tx2"/>
                </a:solidFill>
                <a:latin typeface="Book Antiqua" panose="02040602050305030304" pitchFamily="18" charset="0"/>
                <a:cs typeface="Arial" panose="020B0604020202020204" pitchFamily="34" charset="0"/>
              </a:rPr>
              <a:t>“Students will explore…”</a:t>
            </a:r>
          </a:p>
          <a:p>
            <a:pPr eaLnBrk="1" hangingPunct="1">
              <a:spcBef>
                <a:spcPts val="600"/>
              </a:spcBef>
            </a:pPr>
            <a:r>
              <a:rPr lang="en-US" altLang="en-US" sz="2800" b="1" dirty="0">
                <a:solidFill>
                  <a:schemeClr val="tx2"/>
                </a:solidFill>
                <a:latin typeface="Book Antiqua" panose="02040602050305030304" pitchFamily="18" charset="0"/>
                <a:cs typeface="Arial" panose="020B0604020202020204" pitchFamily="34" charset="0"/>
              </a:rPr>
              <a:t>“Students will be able to understand how</a:t>
            </a:r>
            <a:r>
              <a:rPr lang="en-US" altLang="en-US" sz="2800" b="1" dirty="0" smtClean="0">
                <a:solidFill>
                  <a:schemeClr val="tx2"/>
                </a:solidFill>
                <a:latin typeface="Book Antiqua" panose="02040602050305030304" pitchFamily="18" charset="0"/>
                <a:cs typeface="Arial" panose="020B0604020202020204" pitchFamily="34" charset="0"/>
              </a:rPr>
              <a:t>…”</a:t>
            </a:r>
          </a:p>
          <a:p>
            <a:pPr>
              <a:spcBef>
                <a:spcPts val="600"/>
              </a:spcBef>
            </a:pPr>
            <a:r>
              <a:rPr lang="en-US" altLang="en-US" sz="2800" b="1" dirty="0">
                <a:solidFill>
                  <a:schemeClr val="tx2"/>
                </a:solidFill>
                <a:latin typeface="Book Antiqua" panose="02040602050305030304" pitchFamily="18" charset="0"/>
                <a:cs typeface="Arial" panose="020B0604020202020204" pitchFamily="34" charset="0"/>
              </a:rPr>
              <a:t>“Students will be </a:t>
            </a:r>
            <a:r>
              <a:rPr lang="en-US" altLang="en-US" sz="2800" b="1" u="sng" dirty="0">
                <a:solidFill>
                  <a:schemeClr val="tx2"/>
                </a:solidFill>
                <a:latin typeface="Book Antiqua" panose="02040602050305030304" pitchFamily="18" charset="0"/>
                <a:cs typeface="Arial" panose="020B0604020202020204" pitchFamily="34" charset="0"/>
              </a:rPr>
              <a:t>exposed to</a:t>
            </a:r>
            <a:r>
              <a:rPr lang="en-US" altLang="en-US" sz="2800" b="1" dirty="0" smtClean="0">
                <a:solidFill>
                  <a:schemeClr val="tx2"/>
                </a:solidFill>
                <a:latin typeface="Book Antiqua" panose="02040602050305030304" pitchFamily="18" charset="0"/>
                <a:cs typeface="Arial" panose="020B0604020202020204" pitchFamily="34" charset="0"/>
              </a:rPr>
              <a:t>…”</a:t>
            </a:r>
            <a:endParaRPr lang="en-US" altLang="en-US" sz="2800" b="1" dirty="0">
              <a:latin typeface="Book Antiqua" panose="02040602050305030304" pitchFamily="18" charset="0"/>
              <a:cs typeface="Arial" panose="020B0604020202020204" pitchFamily="34" charset="0"/>
            </a:endParaRPr>
          </a:p>
          <a:p>
            <a:pPr eaLnBrk="1" hangingPunct="1">
              <a:spcBef>
                <a:spcPct val="50000"/>
              </a:spcBef>
            </a:pPr>
            <a:r>
              <a:rPr lang="en-US" altLang="en-US" sz="2800" b="1" dirty="0">
                <a:solidFill>
                  <a:schemeClr val="tx2"/>
                </a:solidFill>
                <a:latin typeface="Book Antiqua" panose="02040602050305030304" pitchFamily="18" charset="0"/>
                <a:cs typeface="Arial" panose="020B0604020202020204" pitchFamily="34" charset="0"/>
              </a:rPr>
              <a:t>“Students will become </a:t>
            </a:r>
            <a:r>
              <a:rPr lang="en-US" altLang="en-US" sz="2800" b="1" dirty="0" smtClean="0">
                <a:solidFill>
                  <a:schemeClr val="tx2"/>
                </a:solidFill>
                <a:latin typeface="Book Antiqua" panose="02040602050305030304" pitchFamily="18" charset="0"/>
                <a:cs typeface="Arial" panose="020B0604020202020204" pitchFamily="34" charset="0"/>
              </a:rPr>
              <a:t>familiar” </a:t>
            </a:r>
          </a:p>
          <a:p>
            <a:pPr algn="ctr" eaLnBrk="1" hangingPunct="1">
              <a:spcBef>
                <a:spcPct val="50000"/>
              </a:spcBef>
            </a:pPr>
            <a:r>
              <a:rPr lang="en-US" altLang="en-US" sz="2800" b="1" dirty="0" smtClean="0">
                <a:solidFill>
                  <a:srgbClr val="009999"/>
                </a:solidFill>
                <a:latin typeface="Book Antiqua" panose="02040602050305030304" pitchFamily="18" charset="0"/>
                <a:cs typeface="Arial" panose="020B0604020202020204" pitchFamily="34" charset="0"/>
              </a:rPr>
              <a:t>Watch </a:t>
            </a:r>
            <a:r>
              <a:rPr lang="en-US" altLang="en-US" sz="2800" b="1" dirty="0">
                <a:solidFill>
                  <a:srgbClr val="009999"/>
                </a:solidFill>
                <a:latin typeface="Book Antiqua" panose="02040602050305030304" pitchFamily="18" charset="0"/>
                <a:cs typeface="Arial" panose="020B0604020202020204" pitchFamily="34" charset="0"/>
              </a:rPr>
              <a:t>out for vague, passive, </a:t>
            </a:r>
            <a:r>
              <a:rPr lang="en-US" altLang="en-US" sz="2800" b="1" dirty="0" smtClean="0">
                <a:solidFill>
                  <a:srgbClr val="009999"/>
                </a:solidFill>
                <a:latin typeface="Book Antiqua" panose="02040602050305030304" pitchFamily="18" charset="0"/>
                <a:cs typeface="Arial" panose="020B0604020202020204" pitchFamily="34" charset="0"/>
              </a:rPr>
              <a:t>and non-specific terms!</a:t>
            </a:r>
            <a:endParaRPr lang="en-US" altLang="en-US" sz="2800" b="1" dirty="0">
              <a:solidFill>
                <a:srgbClr val="009999"/>
              </a:solidFill>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1975672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828800" y="304801"/>
            <a:ext cx="8534400" cy="758825"/>
          </a:xfrm>
        </p:spPr>
        <p:txBody>
          <a:bodyPr>
            <a:normAutofit fontScale="90000"/>
          </a:bodyPr>
          <a:lstStyle/>
          <a:p>
            <a:pPr>
              <a:defRPr/>
            </a:pPr>
            <a:r>
              <a:rPr lang="en-US" sz="2800" b="1" dirty="0">
                <a:solidFill>
                  <a:schemeClr val="tx1"/>
                </a:solidFill>
              </a:rPr>
              <a:t>Learning Outcomes vs. Learning Activities</a:t>
            </a:r>
          </a:p>
        </p:txBody>
      </p:sp>
      <p:sp>
        <p:nvSpPr>
          <p:cNvPr id="74755" name="Rectangle 3"/>
          <p:cNvSpPr>
            <a:spLocks noGrp="1" noChangeArrowheads="1"/>
          </p:cNvSpPr>
          <p:nvPr>
            <p:ph idx="1"/>
          </p:nvPr>
        </p:nvSpPr>
        <p:spPr>
          <a:xfrm>
            <a:off x="478971" y="1447800"/>
            <a:ext cx="11234057" cy="5410200"/>
          </a:xfrm>
        </p:spPr>
        <p:txBody>
          <a:bodyPr rtlCol="0">
            <a:normAutofit/>
          </a:bodyPr>
          <a:lstStyle/>
          <a:p>
            <a:pPr>
              <a:spcBef>
                <a:spcPct val="0"/>
              </a:spcBef>
              <a:spcAft>
                <a:spcPts val="0"/>
              </a:spcAft>
              <a:defRPr/>
            </a:pPr>
            <a:r>
              <a:rPr lang="en-US" sz="2400" dirty="0" smtClean="0">
                <a:solidFill>
                  <a:schemeClr val="tx1"/>
                </a:solidFill>
              </a:rPr>
              <a:t>A common mistake when trying to write learning outcomes is to confuse outcomes with the learning activities itself during the program or activity. </a:t>
            </a:r>
          </a:p>
          <a:p>
            <a:pPr marL="0" indent="0">
              <a:spcBef>
                <a:spcPct val="0"/>
              </a:spcBef>
              <a:spcAft>
                <a:spcPts val="0"/>
              </a:spcAft>
              <a:buNone/>
              <a:defRPr/>
            </a:pPr>
            <a:endParaRPr lang="en-US" sz="1050" dirty="0" smtClean="0">
              <a:solidFill>
                <a:schemeClr val="tx1"/>
              </a:solidFill>
            </a:endParaRPr>
          </a:p>
          <a:p>
            <a:pPr>
              <a:spcBef>
                <a:spcPct val="0"/>
              </a:spcBef>
              <a:spcAft>
                <a:spcPts val="0"/>
              </a:spcAft>
              <a:buNone/>
              <a:defRPr/>
            </a:pPr>
            <a:endParaRPr lang="en-US" sz="1000" dirty="0">
              <a:solidFill>
                <a:schemeClr val="tx1"/>
              </a:solidFill>
            </a:endParaRPr>
          </a:p>
          <a:p>
            <a:pPr>
              <a:spcBef>
                <a:spcPct val="0"/>
              </a:spcBef>
              <a:spcAft>
                <a:spcPts val="0"/>
              </a:spcAft>
              <a:defRPr/>
            </a:pPr>
            <a:r>
              <a:rPr lang="en-US" sz="2400" dirty="0" smtClean="0">
                <a:solidFill>
                  <a:schemeClr val="tx1"/>
                </a:solidFill>
              </a:rPr>
              <a:t>Activities are means to the learning ends.</a:t>
            </a:r>
          </a:p>
          <a:p>
            <a:pPr>
              <a:spcBef>
                <a:spcPct val="0"/>
              </a:spcBef>
              <a:spcAft>
                <a:spcPts val="0"/>
              </a:spcAft>
              <a:buNone/>
              <a:defRPr/>
            </a:pPr>
            <a:r>
              <a:rPr lang="en-US" sz="2400" i="1" dirty="0" smtClean="0">
                <a:solidFill>
                  <a:schemeClr val="tx1"/>
                </a:solidFill>
              </a:rPr>
              <a:t>      Example</a:t>
            </a:r>
            <a:r>
              <a:rPr lang="en-US" sz="2400" dirty="0" smtClean="0">
                <a:solidFill>
                  <a:schemeClr val="tx1"/>
                </a:solidFill>
              </a:rPr>
              <a:t>: </a:t>
            </a:r>
            <a:r>
              <a:rPr lang="en-US" sz="2400" i="1" dirty="0" smtClean="0">
                <a:solidFill>
                  <a:schemeClr val="tx1"/>
                </a:solidFill>
              </a:rPr>
              <a:t>Students will present…Students will design… </a:t>
            </a:r>
            <a:endParaRPr lang="en-US" sz="2400" i="1" dirty="0">
              <a:solidFill>
                <a:schemeClr val="tx1"/>
              </a:solidFill>
            </a:endParaRPr>
          </a:p>
          <a:p>
            <a:pPr>
              <a:spcBef>
                <a:spcPct val="0"/>
              </a:spcBef>
              <a:spcAft>
                <a:spcPts val="0"/>
              </a:spcAft>
              <a:buNone/>
              <a:defRPr/>
            </a:pPr>
            <a:endParaRPr lang="en-US" sz="1000" i="1" dirty="0" smtClean="0">
              <a:solidFill>
                <a:schemeClr val="tx1"/>
              </a:solidFill>
            </a:endParaRPr>
          </a:p>
          <a:p>
            <a:pPr>
              <a:spcBef>
                <a:spcPct val="0"/>
              </a:spcBef>
              <a:spcAft>
                <a:spcPts val="0"/>
              </a:spcAft>
              <a:buNone/>
              <a:defRPr/>
            </a:pPr>
            <a:endParaRPr lang="en-US" sz="1000" dirty="0">
              <a:solidFill>
                <a:schemeClr val="tx1"/>
              </a:solidFill>
            </a:endParaRPr>
          </a:p>
          <a:p>
            <a:pPr>
              <a:spcBef>
                <a:spcPct val="0"/>
              </a:spcBef>
              <a:spcAft>
                <a:spcPts val="0"/>
              </a:spcAft>
              <a:defRPr/>
            </a:pPr>
            <a:r>
              <a:rPr lang="en-US" sz="2400" dirty="0" smtClean="0">
                <a:solidFill>
                  <a:schemeClr val="tx1"/>
                </a:solidFill>
              </a:rPr>
              <a:t>If you find yourself doing this, ask yourself, </a:t>
            </a:r>
            <a:r>
              <a:rPr lang="en-US" sz="2400" i="1" dirty="0" smtClean="0">
                <a:solidFill>
                  <a:schemeClr val="tx1"/>
                </a:solidFill>
              </a:rPr>
              <a:t>“Why do I want them to do this?”  or “Why is this task or activity important?” “How will students be different afterwards?”</a:t>
            </a:r>
          </a:p>
          <a:p>
            <a:pPr>
              <a:spcBef>
                <a:spcPct val="0"/>
              </a:spcBef>
              <a:spcAft>
                <a:spcPts val="0"/>
              </a:spcAft>
              <a:buNone/>
              <a:defRPr/>
            </a:pPr>
            <a:endParaRPr lang="en-US" sz="1000" i="1" dirty="0"/>
          </a:p>
          <a:p>
            <a:pPr>
              <a:spcBef>
                <a:spcPct val="0"/>
              </a:spcBef>
              <a:spcAft>
                <a:spcPts val="0"/>
              </a:spcAft>
              <a:defRPr/>
            </a:pPr>
            <a:r>
              <a:rPr lang="en-US" sz="2400" b="1" dirty="0" smtClean="0">
                <a:solidFill>
                  <a:srgbClr val="FF6600"/>
                </a:solidFill>
              </a:rPr>
              <a:t>If you find yourself writing tasks or activities instead of outcomes, look for the learning outcome </a:t>
            </a:r>
            <a:r>
              <a:rPr lang="en-US" sz="2400" b="1" i="1" dirty="0" smtClean="0">
                <a:solidFill>
                  <a:srgbClr val="FF6600"/>
                </a:solidFill>
              </a:rPr>
              <a:t>behind</a:t>
            </a:r>
            <a:r>
              <a:rPr lang="en-US" sz="2400" b="1" dirty="0" smtClean="0">
                <a:solidFill>
                  <a:srgbClr val="FF6600"/>
                </a:solidFill>
              </a:rPr>
              <a:t> the activity.</a:t>
            </a:r>
          </a:p>
          <a:p>
            <a:pPr>
              <a:spcAft>
                <a:spcPts val="0"/>
              </a:spcAft>
              <a:buNone/>
              <a:defRPr/>
            </a:pPr>
            <a:endParaRPr lang="en-US" sz="1800" u="sng" dirty="0">
              <a:solidFill>
                <a:srgbClr val="FF6600"/>
              </a:solidFill>
            </a:endParaRPr>
          </a:p>
        </p:txBody>
      </p:sp>
    </p:spTree>
    <p:extLst>
      <p:ext uri="{BB962C8B-B14F-4D97-AF65-F5344CB8AC3E}">
        <p14:creationId xmlns:p14="http://schemas.microsoft.com/office/powerpoint/2010/main" val="91181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solidFill>
                  <a:srgbClr val="009999"/>
                </a:solidFill>
              </a:rPr>
              <a:t>BREAK</a:t>
            </a:r>
            <a:endParaRPr lang="en-US" sz="6000" dirty="0">
              <a:solidFill>
                <a:srgbClr val="009999"/>
              </a:solidFill>
            </a:endParaRPr>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53806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Exercise: Drafting Unit/Event Learning Outcomes</a:t>
            </a:r>
            <a:r>
              <a:rPr lang="en-US" dirty="0"/>
              <a:t/>
            </a:r>
            <a:br>
              <a:rPr lang="en-US" dirty="0"/>
            </a:br>
            <a:endParaRPr lang="en-US" dirty="0"/>
          </a:p>
        </p:txBody>
      </p:sp>
      <p:sp>
        <p:nvSpPr>
          <p:cNvPr id="3" name="Content Placeholder 2"/>
          <p:cNvSpPr>
            <a:spLocks noGrp="1"/>
          </p:cNvSpPr>
          <p:nvPr>
            <p:ph idx="1"/>
          </p:nvPr>
        </p:nvSpPr>
        <p:spPr>
          <a:xfrm>
            <a:off x="581192" y="1828800"/>
            <a:ext cx="11029615" cy="4898571"/>
          </a:xfrm>
        </p:spPr>
        <p:txBody>
          <a:bodyPr>
            <a:normAutofit/>
          </a:bodyPr>
          <a:lstStyle/>
          <a:p>
            <a:pPr marL="0" indent="0">
              <a:buNone/>
            </a:pPr>
            <a:r>
              <a:rPr lang="en-US" sz="2400" i="1" dirty="0" smtClean="0"/>
              <a:t>By </a:t>
            </a:r>
            <a:r>
              <a:rPr lang="en-US" sz="2400" i="1" dirty="0"/>
              <a:t>the end of the program/event, students will be able to:</a:t>
            </a:r>
            <a:endParaRPr lang="en-US" sz="2400" dirty="0"/>
          </a:p>
          <a:p>
            <a:pPr marL="0" indent="0">
              <a:buNone/>
            </a:pPr>
            <a:r>
              <a:rPr lang="en-US" sz="2400" i="1" dirty="0"/>
              <a:t>1.</a:t>
            </a:r>
            <a:endParaRPr lang="en-US" sz="2400" dirty="0"/>
          </a:p>
          <a:p>
            <a:pPr marL="0" indent="0">
              <a:buNone/>
            </a:pPr>
            <a:r>
              <a:rPr lang="en-US" sz="2400" i="1" dirty="0"/>
              <a:t> </a:t>
            </a:r>
            <a:endParaRPr lang="en-US" sz="2400" dirty="0"/>
          </a:p>
          <a:p>
            <a:pPr marL="0" indent="0">
              <a:buNone/>
            </a:pPr>
            <a:r>
              <a:rPr lang="en-US" sz="2400" i="1" dirty="0"/>
              <a:t>2.</a:t>
            </a:r>
            <a:endParaRPr lang="en-US" sz="2400" dirty="0"/>
          </a:p>
          <a:p>
            <a:pPr marL="0" indent="0">
              <a:buNone/>
            </a:pPr>
            <a:r>
              <a:rPr lang="en-US" sz="2400" i="1" dirty="0"/>
              <a:t> </a:t>
            </a:r>
            <a:endParaRPr lang="en-US" sz="2400" dirty="0"/>
          </a:p>
          <a:p>
            <a:pPr marL="0" indent="0">
              <a:buNone/>
            </a:pPr>
            <a:r>
              <a:rPr lang="en-US" sz="2400" i="1" dirty="0"/>
              <a:t>3.</a:t>
            </a:r>
            <a:endParaRPr lang="en-US" sz="2400" dirty="0"/>
          </a:p>
          <a:p>
            <a:pPr marL="0" indent="0">
              <a:buNone/>
            </a:pPr>
            <a:r>
              <a:rPr lang="en-US" sz="2400" i="1" dirty="0"/>
              <a:t> </a:t>
            </a:r>
            <a:endParaRPr lang="en-US" sz="2400" dirty="0"/>
          </a:p>
          <a:p>
            <a:pPr marL="0" indent="0">
              <a:buNone/>
            </a:pPr>
            <a:r>
              <a:rPr lang="en-US" sz="2400" i="1" dirty="0"/>
              <a:t>4.</a:t>
            </a:r>
            <a:endParaRPr lang="en-US" sz="2400" dirty="0"/>
          </a:p>
          <a:p>
            <a:endParaRPr lang="en-US" dirty="0"/>
          </a:p>
        </p:txBody>
      </p:sp>
    </p:spTree>
    <p:extLst>
      <p:ext uri="{BB962C8B-B14F-4D97-AF65-F5344CB8AC3E}">
        <p14:creationId xmlns:p14="http://schemas.microsoft.com/office/powerpoint/2010/main" val="2693844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598242884"/>
              </p:ext>
            </p:extLst>
          </p:nvPr>
        </p:nvGraphicFramePr>
        <p:xfrm>
          <a:off x="501778" y="2112945"/>
          <a:ext cx="11162317" cy="4575360"/>
        </p:xfrm>
        <a:graphic>
          <a:graphicData uri="http://schemas.openxmlformats.org/drawingml/2006/table">
            <a:tbl>
              <a:tblPr firstRow="1" firstCol="1" bandRow="1">
                <a:tableStyleId>{5C22544A-7EE6-4342-B048-85BDC9FD1C3A}</a:tableStyleId>
              </a:tblPr>
              <a:tblGrid>
                <a:gridCol w="1704811"/>
                <a:gridCol w="3018354"/>
                <a:gridCol w="3219576"/>
                <a:gridCol w="3219576"/>
              </a:tblGrid>
              <a:tr h="264715">
                <a:tc>
                  <a:txBody>
                    <a:bodyPr/>
                    <a:lstStyle/>
                    <a:p>
                      <a:pPr marL="0" marR="0">
                        <a:lnSpc>
                          <a:spcPct val="107000"/>
                        </a:lnSpc>
                        <a:spcBef>
                          <a:spcPts val="0"/>
                        </a:spcBef>
                        <a:spcAft>
                          <a:spcPts val="0"/>
                        </a:spcAft>
                      </a:pPr>
                      <a:r>
                        <a:rPr lang="en-US" sz="1600" dirty="0">
                          <a:effectLst/>
                        </a:rPr>
                        <a:t>Criteria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962" marR="66962" marT="0" marB="0"/>
                </a:tc>
                <a:tc>
                  <a:txBody>
                    <a:bodyPr/>
                    <a:lstStyle/>
                    <a:p>
                      <a:pPr marL="0" marR="0" algn="ctr">
                        <a:lnSpc>
                          <a:spcPct val="107000"/>
                        </a:lnSpc>
                        <a:spcBef>
                          <a:spcPts val="0"/>
                        </a:spcBef>
                        <a:spcAft>
                          <a:spcPts val="0"/>
                        </a:spcAft>
                      </a:pPr>
                      <a:r>
                        <a:rPr lang="en-US" sz="1600" dirty="0">
                          <a:effectLst/>
                        </a:rPr>
                        <a:t>Expert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962" marR="66962" marT="0" marB="0"/>
                </a:tc>
                <a:tc>
                  <a:txBody>
                    <a:bodyPr/>
                    <a:lstStyle/>
                    <a:p>
                      <a:pPr marL="0" marR="0" algn="ctr">
                        <a:lnSpc>
                          <a:spcPct val="107000"/>
                        </a:lnSpc>
                        <a:spcBef>
                          <a:spcPts val="0"/>
                        </a:spcBef>
                        <a:spcAft>
                          <a:spcPts val="0"/>
                        </a:spcAft>
                      </a:pPr>
                      <a:r>
                        <a:rPr lang="en-US" sz="1600" dirty="0">
                          <a:effectLst/>
                        </a:rPr>
                        <a:t>Mastering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962" marR="66962" marT="0" marB="0"/>
                </a:tc>
                <a:tc>
                  <a:txBody>
                    <a:bodyPr/>
                    <a:lstStyle/>
                    <a:p>
                      <a:pPr marL="0" marR="0" algn="ctr">
                        <a:lnSpc>
                          <a:spcPct val="107000"/>
                        </a:lnSpc>
                        <a:spcBef>
                          <a:spcPts val="0"/>
                        </a:spcBef>
                        <a:spcAft>
                          <a:spcPts val="0"/>
                        </a:spcAft>
                      </a:pPr>
                      <a:r>
                        <a:rPr lang="en-US" sz="1600" dirty="0">
                          <a:effectLst/>
                        </a:rPr>
                        <a:t>Novice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962" marR="66962" marT="0" marB="0"/>
                </a:tc>
              </a:tr>
              <a:tr h="1684889">
                <a:tc>
                  <a:txBody>
                    <a:bodyPr/>
                    <a:lstStyle/>
                    <a:p>
                      <a:pPr marL="0" marR="0">
                        <a:lnSpc>
                          <a:spcPct val="107000"/>
                        </a:lnSpc>
                        <a:spcBef>
                          <a:spcPts val="0"/>
                        </a:spcBef>
                        <a:spcAft>
                          <a:spcPts val="0"/>
                        </a:spcAft>
                      </a:pPr>
                      <a:r>
                        <a:rPr lang="en-US" sz="1600" dirty="0">
                          <a:effectLst/>
                        </a:rPr>
                        <a:t>Clarity</a:t>
                      </a:r>
                    </a:p>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962" marR="66962" marT="0" marB="0"/>
                </a:tc>
                <a:tc>
                  <a:txBody>
                    <a:bodyPr/>
                    <a:lstStyle/>
                    <a:p>
                      <a:pPr marL="0" marR="0">
                        <a:lnSpc>
                          <a:spcPct val="107000"/>
                        </a:lnSpc>
                        <a:spcBef>
                          <a:spcPts val="0"/>
                        </a:spcBef>
                        <a:spcAft>
                          <a:spcPts val="0"/>
                        </a:spcAft>
                      </a:pPr>
                      <a:r>
                        <a:rPr lang="en-US" sz="1600" dirty="0">
                          <a:effectLst/>
                        </a:rPr>
                        <a:t>Each learning outcome statement is specific and uses action verbs that identify the kind and level of learning for each competency.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962" marR="66962" marT="0" marB="0"/>
                </a:tc>
                <a:tc>
                  <a:txBody>
                    <a:bodyPr/>
                    <a:lstStyle/>
                    <a:p>
                      <a:pPr marL="0" marR="0">
                        <a:lnSpc>
                          <a:spcPct val="107000"/>
                        </a:lnSpc>
                        <a:spcBef>
                          <a:spcPts val="0"/>
                        </a:spcBef>
                        <a:spcAft>
                          <a:spcPts val="0"/>
                        </a:spcAft>
                      </a:pPr>
                      <a:r>
                        <a:rPr lang="en-US" sz="1600" dirty="0">
                          <a:effectLst/>
                        </a:rPr>
                        <a:t>Most of the student learning outcome statements use </a:t>
                      </a:r>
                      <a:r>
                        <a:rPr lang="en-US" sz="1600" dirty="0">
                          <a:solidFill>
                            <a:schemeClr val="tx1"/>
                          </a:solidFill>
                          <a:effectLst/>
                        </a:rPr>
                        <a:t>action</a:t>
                      </a:r>
                      <a:r>
                        <a:rPr lang="en-US" sz="1600" dirty="0">
                          <a:effectLst/>
                        </a:rPr>
                        <a:t> verbs that identify the kind and level of learning for most competencies. </a:t>
                      </a:r>
                      <a:r>
                        <a:rPr lang="en-US" sz="1600" dirty="0"/>
                        <a:t>Minor revisions needed to reduce ambiguity.</a:t>
                      </a:r>
                      <a:endParaRPr lang="en-US" sz="1600" b="0" dirty="0">
                        <a:latin typeface="Calibri" panose="020F0502020204030204" pitchFamily="34" charset="0"/>
                      </a:endParaRPr>
                    </a:p>
                  </a:txBody>
                  <a:tcPr marL="66962" marR="66962" marT="0" marB="0"/>
                </a:tc>
                <a:tc>
                  <a:txBody>
                    <a:bodyPr/>
                    <a:lstStyle/>
                    <a:p>
                      <a:pPr marL="0" marR="0">
                        <a:lnSpc>
                          <a:spcPct val="107000"/>
                        </a:lnSpc>
                        <a:spcBef>
                          <a:spcPts val="0"/>
                        </a:spcBef>
                        <a:spcAft>
                          <a:spcPts val="0"/>
                        </a:spcAft>
                      </a:pPr>
                      <a:r>
                        <a:rPr lang="en-US" sz="1600" dirty="0">
                          <a:effectLst/>
                        </a:rPr>
                        <a:t>Few, one, or no learning outcomes are stated using action verbs. The kind and level of learning for each competency is unclear or missing.  Vague words obstruct identifying the learning outcome(s).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962" marR="66962" marT="0" marB="0"/>
                </a:tc>
              </a:tr>
              <a:tr h="1619794">
                <a:tc>
                  <a:txBody>
                    <a:bodyPr/>
                    <a:lstStyle/>
                    <a:p>
                      <a:pPr marL="0" marR="0">
                        <a:lnSpc>
                          <a:spcPct val="107000"/>
                        </a:lnSpc>
                        <a:spcBef>
                          <a:spcPts val="0"/>
                        </a:spcBef>
                        <a:spcAft>
                          <a:spcPts val="0"/>
                        </a:spcAft>
                      </a:pPr>
                      <a:r>
                        <a:rPr lang="en-US" sz="1600" dirty="0">
                          <a:effectLst/>
                        </a:rPr>
                        <a:t>Measurability</a:t>
                      </a:r>
                    </a:p>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962" marR="66962" marT="0" marB="0"/>
                </a:tc>
                <a:tc>
                  <a:txBody>
                    <a:bodyPr/>
                    <a:lstStyle/>
                    <a:p>
                      <a:pPr marL="0" marR="0">
                        <a:lnSpc>
                          <a:spcPct val="107000"/>
                        </a:lnSpc>
                        <a:spcBef>
                          <a:spcPts val="0"/>
                        </a:spcBef>
                        <a:spcAft>
                          <a:spcPts val="0"/>
                        </a:spcAft>
                      </a:pPr>
                      <a:r>
                        <a:rPr lang="en-US" sz="1600" dirty="0">
                          <a:effectLst/>
                        </a:rPr>
                        <a:t>Each learning outcome is stated as a singular student performance that is an attitude, a behavior, or knowledge acquired.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962" marR="66962" marT="0" marB="0"/>
                </a:tc>
                <a:tc>
                  <a:txBody>
                    <a:bodyPr/>
                    <a:lstStyle/>
                    <a:p>
                      <a:pPr marL="0" marR="0">
                        <a:lnSpc>
                          <a:spcPct val="107000"/>
                        </a:lnSpc>
                        <a:spcBef>
                          <a:spcPts val="0"/>
                        </a:spcBef>
                        <a:spcAft>
                          <a:spcPts val="0"/>
                        </a:spcAft>
                      </a:pPr>
                      <a:r>
                        <a:rPr lang="en-US" sz="1600" dirty="0">
                          <a:effectLst/>
                        </a:rPr>
                        <a:t>Most learning outcomes are stated as singular student performances of an attitude, a behavior, or knowledge acquired, however, some combine multiple student learning outcomes in one statement.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962" marR="66962" marT="0" marB="0"/>
                </a:tc>
                <a:tc>
                  <a:txBody>
                    <a:bodyPr/>
                    <a:lstStyle/>
                    <a:p>
                      <a:pPr marL="0" marR="0">
                        <a:lnSpc>
                          <a:spcPct val="107000"/>
                        </a:lnSpc>
                        <a:spcBef>
                          <a:spcPts val="0"/>
                        </a:spcBef>
                        <a:spcAft>
                          <a:spcPts val="0"/>
                        </a:spcAft>
                      </a:pPr>
                      <a:r>
                        <a:rPr lang="en-US" sz="1600" dirty="0">
                          <a:effectLst/>
                        </a:rPr>
                        <a:t>None of the learning outcomes are stated as singular student performances of an attitude, a behavior, or knowledge acquired.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962" marR="66962" marT="0" marB="0"/>
                </a:tc>
              </a:tr>
              <a:tr h="1005962">
                <a:tc>
                  <a:txBody>
                    <a:bodyPr/>
                    <a:lstStyle/>
                    <a:p>
                      <a:pPr marL="0" marR="0">
                        <a:lnSpc>
                          <a:spcPct val="107000"/>
                        </a:lnSpc>
                        <a:spcBef>
                          <a:spcPts val="0"/>
                        </a:spcBef>
                        <a:spcAft>
                          <a:spcPts val="0"/>
                        </a:spcAft>
                      </a:pPr>
                      <a:r>
                        <a:rPr lang="en-US" sz="1600" dirty="0">
                          <a:effectLst/>
                        </a:rPr>
                        <a:t>Alignment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962" marR="66962" marT="0" marB="0"/>
                </a:tc>
                <a:tc>
                  <a:txBody>
                    <a:bodyPr/>
                    <a:lstStyle/>
                    <a:p>
                      <a:pPr marL="0" marR="0">
                        <a:lnSpc>
                          <a:spcPct val="107000"/>
                        </a:lnSpc>
                        <a:spcBef>
                          <a:spcPts val="0"/>
                        </a:spcBef>
                        <a:spcAft>
                          <a:spcPts val="0"/>
                        </a:spcAft>
                      </a:pPr>
                      <a:r>
                        <a:rPr lang="en-US" sz="1600" dirty="0">
                          <a:effectLst/>
                        </a:rPr>
                        <a:t>Each learning outcome can be linked to at least one UW System Shared Learning Goal.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962" marR="66962" marT="0" marB="0"/>
                </a:tc>
                <a:tc>
                  <a:txBody>
                    <a:bodyPr/>
                    <a:lstStyle/>
                    <a:p>
                      <a:pPr marL="0" marR="0">
                        <a:lnSpc>
                          <a:spcPct val="107000"/>
                        </a:lnSpc>
                        <a:spcBef>
                          <a:spcPts val="0"/>
                        </a:spcBef>
                        <a:spcAft>
                          <a:spcPts val="0"/>
                        </a:spcAft>
                      </a:pPr>
                      <a:r>
                        <a:rPr lang="en-US" sz="1600" dirty="0">
                          <a:effectLst/>
                        </a:rPr>
                        <a:t>Most learning outcomes can be linked to at least one UW System Shared Learning Goal.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962" marR="66962" marT="0" marB="0"/>
                </a:tc>
                <a:tc>
                  <a:txBody>
                    <a:bodyPr/>
                    <a:lstStyle/>
                    <a:p>
                      <a:pPr marL="0" marR="0">
                        <a:lnSpc>
                          <a:spcPct val="107000"/>
                        </a:lnSpc>
                        <a:spcBef>
                          <a:spcPts val="0"/>
                        </a:spcBef>
                        <a:spcAft>
                          <a:spcPts val="0"/>
                        </a:spcAft>
                      </a:pPr>
                      <a:r>
                        <a:rPr lang="en-US" sz="1600" dirty="0">
                          <a:effectLst/>
                        </a:rPr>
                        <a:t>None of the learning outcomes can be linked to the UW System Shared Learning Goals.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962" marR="66962" marT="0" marB="0"/>
                </a:tc>
              </a:tr>
            </a:tbl>
          </a:graphicData>
        </a:graphic>
      </p:graphicFrame>
      <p:sp>
        <p:nvSpPr>
          <p:cNvPr id="8" name="TextBox 7"/>
          <p:cNvSpPr txBox="1"/>
          <p:nvPr/>
        </p:nvSpPr>
        <p:spPr>
          <a:xfrm>
            <a:off x="501778" y="248194"/>
            <a:ext cx="11162317" cy="2677656"/>
          </a:xfrm>
          <a:prstGeom prst="rect">
            <a:avLst/>
          </a:prstGeom>
          <a:noFill/>
        </p:spPr>
        <p:txBody>
          <a:bodyPr wrap="square" rtlCol="0">
            <a:spAutoFit/>
          </a:bodyPr>
          <a:lstStyle/>
          <a:p>
            <a:r>
              <a:rPr lang="en-US" sz="2400" b="1" dirty="0"/>
              <a:t>Rubric for Critiquing Unit or Program/Event Learning </a:t>
            </a:r>
            <a:r>
              <a:rPr lang="en-US" sz="2400" b="1" dirty="0" smtClean="0"/>
              <a:t>Outcomes</a:t>
            </a:r>
          </a:p>
          <a:p>
            <a:endParaRPr lang="en-US" sz="1200" b="1" u="sng" dirty="0" smtClean="0"/>
          </a:p>
          <a:p>
            <a:r>
              <a:rPr lang="en-US" b="1" u="sng" dirty="0" smtClean="0"/>
              <a:t>Instructions</a:t>
            </a:r>
            <a:r>
              <a:rPr lang="en-US" b="1" u="sng" dirty="0"/>
              <a:t>:</a:t>
            </a:r>
            <a:endParaRPr lang="en-US" dirty="0"/>
          </a:p>
          <a:p>
            <a:r>
              <a:rPr lang="en-US" dirty="0"/>
              <a:t>Apply the rubric below to review the unit’s or program/event learning outcomes. </a:t>
            </a:r>
          </a:p>
          <a:p>
            <a:r>
              <a:rPr lang="en-US" dirty="0"/>
              <a:t>Highlight the description of each criterion or portion of the description that matches the student learning outcome statement.  Multiple levels may be highlighted for each criterion.</a:t>
            </a:r>
          </a:p>
          <a:p>
            <a:r>
              <a:rPr lang="en-US" dirty="0"/>
              <a:t> </a:t>
            </a:r>
          </a:p>
          <a:p>
            <a:endParaRPr lang="en-US" dirty="0"/>
          </a:p>
          <a:p>
            <a:endParaRPr lang="en-US" dirty="0"/>
          </a:p>
        </p:txBody>
      </p:sp>
    </p:spTree>
    <p:extLst>
      <p:ext uri="{BB962C8B-B14F-4D97-AF65-F5344CB8AC3E}">
        <p14:creationId xmlns:p14="http://schemas.microsoft.com/office/powerpoint/2010/main" val="38484444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05035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dirty="0"/>
          </a:p>
        </p:txBody>
      </p:sp>
      <p:sp>
        <p:nvSpPr>
          <p:cNvPr id="108547" name="Content Placeholder 2"/>
          <p:cNvSpPr>
            <a:spLocks noGrp="1"/>
          </p:cNvSpPr>
          <p:nvPr>
            <p:ph idx="1"/>
          </p:nvPr>
        </p:nvSpPr>
        <p:spPr/>
        <p:txBody>
          <a:bodyPr/>
          <a:lstStyle/>
          <a:p>
            <a:pPr eaLnBrk="1" hangingPunct="1"/>
            <a:endParaRPr lang="en-US" altLang="en-US" dirty="0" smtClean="0"/>
          </a:p>
        </p:txBody>
      </p:sp>
      <p:pic>
        <p:nvPicPr>
          <p:cNvPr id="1085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1" y="-381000"/>
            <a:ext cx="6183313" cy="800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829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685800"/>
            <a:ext cx="6332538" cy="819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805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287" y="1013830"/>
            <a:ext cx="11566903" cy="5878532"/>
          </a:xfrm>
          <a:prstGeom prst="rect">
            <a:avLst/>
          </a:prstGeom>
        </p:spPr>
        <p:txBody>
          <a:bodyPr wrap="square">
            <a:spAutoFit/>
          </a:bodyPr>
          <a:lstStyle/>
          <a:p>
            <a:r>
              <a:rPr lang="en-US" sz="2400" dirty="0"/>
              <a:t>•	</a:t>
            </a:r>
            <a:r>
              <a:rPr lang="en-US" sz="2400" b="1" dirty="0">
                <a:solidFill>
                  <a:srgbClr val="009999"/>
                </a:solidFill>
              </a:rPr>
              <a:t>Knowledge of Human Cultures and the Natural World </a:t>
            </a:r>
            <a:r>
              <a:rPr lang="en-US" sz="2400" dirty="0"/>
              <a:t>including breadth of knowledge and the ability to think beyond one’s discipline, major, or area of concentration.  This knowledge can be gained through the study of the arts, humanities, languages, sciences, and social sciences</a:t>
            </a:r>
            <a:r>
              <a:rPr lang="en-US" sz="2400" dirty="0" smtClean="0"/>
              <a:t>.</a:t>
            </a:r>
          </a:p>
          <a:p>
            <a:endParaRPr lang="en-US" sz="1000" dirty="0"/>
          </a:p>
          <a:p>
            <a:r>
              <a:rPr lang="en-US" sz="2400" dirty="0"/>
              <a:t>•	</a:t>
            </a:r>
            <a:r>
              <a:rPr lang="en-US" sz="2400" b="1" dirty="0">
                <a:solidFill>
                  <a:srgbClr val="FF6600"/>
                </a:solidFill>
              </a:rPr>
              <a:t>Critical and Creative Thinking Skills </a:t>
            </a:r>
            <a:r>
              <a:rPr lang="en-US" sz="2400" dirty="0"/>
              <a:t>including inquiry, problem solving, and higher order qualitative and quantitative reasoning</a:t>
            </a:r>
            <a:r>
              <a:rPr lang="en-US" sz="2400" dirty="0" smtClean="0"/>
              <a:t>.</a:t>
            </a:r>
          </a:p>
          <a:p>
            <a:endParaRPr lang="en-US" sz="1000" dirty="0"/>
          </a:p>
          <a:p>
            <a:r>
              <a:rPr lang="en-US" sz="2400" dirty="0"/>
              <a:t>•	</a:t>
            </a:r>
            <a:r>
              <a:rPr lang="en-US" sz="2400" b="1" dirty="0">
                <a:solidFill>
                  <a:schemeClr val="accent4"/>
                </a:solidFill>
              </a:rPr>
              <a:t>Effective Communication Skills </a:t>
            </a:r>
            <a:r>
              <a:rPr lang="en-US" sz="2400" dirty="0"/>
              <a:t>including listening, speaking, reading, writing, and information literacy</a:t>
            </a:r>
            <a:r>
              <a:rPr lang="en-US" sz="2400" dirty="0" smtClean="0"/>
              <a:t>.</a:t>
            </a:r>
          </a:p>
          <a:p>
            <a:endParaRPr lang="en-US" sz="1000" dirty="0"/>
          </a:p>
          <a:p>
            <a:r>
              <a:rPr lang="en-US" sz="2400" dirty="0"/>
              <a:t>•	</a:t>
            </a:r>
            <a:r>
              <a:rPr lang="en-US" sz="2400" b="1" dirty="0">
                <a:solidFill>
                  <a:schemeClr val="accent3">
                    <a:lumMod val="75000"/>
                  </a:schemeClr>
                </a:solidFill>
              </a:rPr>
              <a:t>Intercultural </a:t>
            </a:r>
            <a:r>
              <a:rPr lang="en-US" sz="2400" b="1" dirty="0" smtClean="0">
                <a:solidFill>
                  <a:schemeClr val="accent3">
                    <a:lumMod val="75000"/>
                  </a:schemeClr>
                </a:solidFill>
              </a:rPr>
              <a:t>Knowledge </a:t>
            </a:r>
            <a:r>
              <a:rPr lang="en-US" sz="2400" b="1" dirty="0">
                <a:solidFill>
                  <a:schemeClr val="accent3">
                    <a:lumMod val="75000"/>
                  </a:schemeClr>
                </a:solidFill>
              </a:rPr>
              <a:t>and </a:t>
            </a:r>
            <a:r>
              <a:rPr lang="en-US" sz="2400" b="1" dirty="0" smtClean="0">
                <a:solidFill>
                  <a:schemeClr val="accent3">
                    <a:lumMod val="75000"/>
                  </a:schemeClr>
                </a:solidFill>
              </a:rPr>
              <a:t>Competence </a:t>
            </a:r>
            <a:r>
              <a:rPr lang="en-US" sz="2400" dirty="0"/>
              <a:t>including the ability to interact and work with people from diverse backgrounds and cultures; to lead or contribute support to those who lead; and to empathize with and understand those who are different than they are</a:t>
            </a:r>
            <a:r>
              <a:rPr lang="en-US" sz="2400" dirty="0" smtClean="0"/>
              <a:t>.</a:t>
            </a:r>
          </a:p>
          <a:p>
            <a:endParaRPr lang="en-US" sz="1000" dirty="0"/>
          </a:p>
          <a:p>
            <a:r>
              <a:rPr lang="en-US" sz="2400" dirty="0"/>
              <a:t>•	</a:t>
            </a:r>
            <a:r>
              <a:rPr lang="en-US" sz="2400" b="1" dirty="0">
                <a:solidFill>
                  <a:schemeClr val="accent6"/>
                </a:solidFill>
              </a:rPr>
              <a:t>Individual, Social and Environmental Responsibility</a:t>
            </a:r>
            <a:r>
              <a:rPr lang="en-US" sz="2400" dirty="0"/>
              <a:t> including civic knowledge and engagement (both local and global), ethical reasoning, and action.</a:t>
            </a:r>
          </a:p>
        </p:txBody>
      </p:sp>
      <p:sp>
        <p:nvSpPr>
          <p:cNvPr id="3" name="TextBox 2"/>
          <p:cNvSpPr txBox="1"/>
          <p:nvPr/>
        </p:nvSpPr>
        <p:spPr>
          <a:xfrm>
            <a:off x="557938" y="552165"/>
            <a:ext cx="8494622" cy="523220"/>
          </a:xfrm>
          <a:prstGeom prst="rect">
            <a:avLst/>
          </a:prstGeom>
          <a:noFill/>
        </p:spPr>
        <p:txBody>
          <a:bodyPr wrap="square" rtlCol="0">
            <a:spAutoFit/>
          </a:bodyPr>
          <a:lstStyle/>
          <a:p>
            <a:r>
              <a:rPr lang="en-US" sz="2800" b="1" u="sng" dirty="0" smtClean="0">
                <a:solidFill>
                  <a:schemeClr val="tx2"/>
                </a:solidFill>
              </a:rPr>
              <a:t>UW System Shared Learning Goals (2008)</a:t>
            </a:r>
            <a:endParaRPr lang="en-US" sz="2800" b="1" u="sng" dirty="0">
              <a:solidFill>
                <a:schemeClr val="tx2"/>
              </a:solidFill>
            </a:endParaRPr>
          </a:p>
        </p:txBody>
      </p:sp>
    </p:spTree>
    <p:extLst>
      <p:ext uri="{BB962C8B-B14F-4D97-AF65-F5344CB8AC3E}">
        <p14:creationId xmlns:p14="http://schemas.microsoft.com/office/powerpoint/2010/main" val="2833011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845141"/>
              </p:ext>
            </p:extLst>
          </p:nvPr>
        </p:nvGraphicFramePr>
        <p:xfrm>
          <a:off x="144845" y="137555"/>
          <a:ext cx="12047155" cy="6366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8567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3010" name="Picture 2" descr="https://s-media-cache-ak0.pinimg.com/736x/08/b6/33/08b633de157cea6e7ba9787271df6a8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524" y="1715956"/>
            <a:ext cx="6085206" cy="491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814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398246" y="133770"/>
            <a:ext cx="10401915" cy="6706897"/>
          </a:xfrm>
          <a:prstGeom prst="rect">
            <a:avLst/>
          </a:prstGeom>
        </p:spPr>
      </p:pic>
      <p:sp>
        <p:nvSpPr>
          <p:cNvPr id="6" name="Title 1"/>
          <p:cNvSpPr txBox="1">
            <a:spLocks/>
          </p:cNvSpPr>
          <p:nvPr/>
        </p:nvSpPr>
        <p:spPr>
          <a:xfrm>
            <a:off x="1583273" y="317838"/>
            <a:ext cx="11029616"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7" name="7-Point Star 6"/>
          <p:cNvSpPr/>
          <p:nvPr/>
        </p:nvSpPr>
        <p:spPr>
          <a:xfrm>
            <a:off x="11145528" y="56641"/>
            <a:ext cx="209550" cy="180975"/>
          </a:xfrm>
          <a:prstGeom prst="star7">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7-Point Star 7"/>
          <p:cNvSpPr/>
          <p:nvPr/>
        </p:nvSpPr>
        <p:spPr>
          <a:xfrm>
            <a:off x="9633540" y="79610"/>
            <a:ext cx="209550" cy="180975"/>
          </a:xfrm>
          <a:prstGeom prst="star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7-Point Star 8"/>
          <p:cNvSpPr/>
          <p:nvPr/>
        </p:nvSpPr>
        <p:spPr>
          <a:xfrm>
            <a:off x="7922088" y="62143"/>
            <a:ext cx="209550" cy="180975"/>
          </a:xfrm>
          <a:prstGeom prst="star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Rectangle 4"/>
          <p:cNvSpPr>
            <a:spLocks noChangeArrowheads="1"/>
          </p:cNvSpPr>
          <p:nvPr/>
        </p:nvSpPr>
        <p:spPr bwMode="auto">
          <a:xfrm>
            <a:off x="1002083" y="-40439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5"/>
          <p:cNvSpPr>
            <a:spLocks noChangeArrowheads="1"/>
          </p:cNvSpPr>
          <p:nvPr/>
        </p:nvSpPr>
        <p:spPr bwMode="auto">
          <a:xfrm>
            <a:off x="4238102" y="37388"/>
            <a:ext cx="697338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STUDENT AFFAIRS DIVISION MAP</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Map  Strongly Embedded   	       Moderately Embedded</a:t>
            </a:r>
            <a:r>
              <a:rPr lang="en-US" altLang="en-US" sz="1100" dirty="0">
                <a:latin typeface="Calibri" panose="020F0502020204030204" pitchFamily="34" charset="0"/>
                <a:ea typeface="Calibri" panose="020F0502020204030204" pitchFamily="34" charset="0"/>
                <a:cs typeface="Times New Roman" panose="02020603050405020304" pitchFamily="18" charset="0"/>
              </a:rPr>
              <a:t> </a:t>
            </a:r>
            <a:r>
              <a:rPr lang="en-US" altLang="en-US" sz="1100" dirty="0" smtClean="0">
                <a:latin typeface="Calibri" panose="020F0502020204030204" pitchFamily="34" charset="0"/>
                <a:ea typeface="Calibri" panose="020F0502020204030204" pitchFamily="34" charset="0"/>
                <a:cs typeface="Times New Roman" panose="02020603050405020304" pitchFamily="18" charset="0"/>
              </a:rPr>
              <a:t>              </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Weakly Embedded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Rounded Rectangle 12"/>
          <p:cNvSpPr/>
          <p:nvPr/>
        </p:nvSpPr>
        <p:spPr>
          <a:xfrm>
            <a:off x="2055580" y="404514"/>
            <a:ext cx="389299" cy="6364484"/>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581192" y="3695818"/>
            <a:ext cx="10036024" cy="545807"/>
          </a:xfrm>
          <a:prstGeom prst="round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581192" y="5091669"/>
            <a:ext cx="10036024" cy="529202"/>
          </a:xfrm>
          <a:prstGeom prst="round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619149" y="556466"/>
            <a:ext cx="9998067" cy="507677"/>
          </a:xfrm>
          <a:prstGeom prst="round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9487321" y="404514"/>
            <a:ext cx="389299" cy="6165410"/>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459228" y="2011437"/>
            <a:ext cx="10157988" cy="545807"/>
          </a:xfrm>
          <a:prstGeom prst="round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96351" y="336116"/>
            <a:ext cx="1383030" cy="307777"/>
          </a:xfrm>
          <a:prstGeom prst="rect">
            <a:avLst/>
          </a:prstGeom>
          <a:noFill/>
        </p:spPr>
        <p:txBody>
          <a:bodyPr wrap="square" rtlCol="0">
            <a:spAutoFit/>
          </a:bodyPr>
          <a:lstStyle/>
          <a:p>
            <a:r>
              <a:rPr lang="en-US" sz="1400" b="1" dirty="0" smtClean="0">
                <a:solidFill>
                  <a:srgbClr val="FF0000"/>
                </a:solidFill>
              </a:rPr>
              <a:t>SA UNITS</a:t>
            </a:r>
            <a:endParaRPr lang="en-US" sz="1400" b="1" dirty="0">
              <a:solidFill>
                <a:srgbClr val="FF0000"/>
              </a:solidFill>
            </a:endParaRPr>
          </a:p>
        </p:txBody>
      </p:sp>
      <p:sp>
        <p:nvSpPr>
          <p:cNvPr id="19" name="Rectangular Callout 18"/>
          <p:cNvSpPr/>
          <p:nvPr/>
        </p:nvSpPr>
        <p:spPr>
          <a:xfrm>
            <a:off x="1915353" y="105419"/>
            <a:ext cx="2254055" cy="239340"/>
          </a:xfrm>
          <a:prstGeom prst="wedgeRectCallout">
            <a:avLst>
              <a:gd name="adj1" fmla="val -40392"/>
              <a:gd name="adj2" fmla="val 80243"/>
            </a:avLst>
          </a:prstGeom>
          <a:solidFill>
            <a:srgbClr val="FF00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smtClean="0"/>
              <a:t>Ex:   Women’s Ctr</a:t>
            </a:r>
            <a:r>
              <a:rPr lang="en-US" dirty="0" smtClean="0"/>
              <a:t>.</a:t>
            </a:r>
            <a:endParaRPr lang="en-US" dirty="0"/>
          </a:p>
        </p:txBody>
      </p:sp>
    </p:spTree>
    <p:extLst>
      <p:ext uri="{BB962C8B-B14F-4D97-AF65-F5344CB8AC3E}">
        <p14:creationId xmlns:p14="http://schemas.microsoft.com/office/powerpoint/2010/main" val="1166869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19053" y="339894"/>
            <a:ext cx="11664814" cy="6518106"/>
          </a:xfrm>
          <a:prstGeom prst="rect">
            <a:avLst/>
          </a:prstGeom>
        </p:spPr>
      </p:pic>
      <p:sp>
        <p:nvSpPr>
          <p:cNvPr id="6" name="Rectangle 5"/>
          <p:cNvSpPr/>
          <p:nvPr/>
        </p:nvSpPr>
        <p:spPr>
          <a:xfrm>
            <a:off x="581192" y="100554"/>
            <a:ext cx="10940536" cy="369332"/>
          </a:xfrm>
          <a:prstGeom prst="rect">
            <a:avLst/>
          </a:prstGeom>
        </p:spPr>
        <p:txBody>
          <a:bodyPr wrap="squar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Unit Level </a:t>
            </a:r>
            <a:r>
              <a:rPr lang="en-US" b="1" dirty="0" smtClean="0">
                <a:latin typeface="Calibri" panose="020F0502020204030204" pitchFamily="34" charset="0"/>
                <a:ea typeface="Calibri" panose="020F0502020204030204" pitchFamily="34" charset="0"/>
                <a:cs typeface="Times New Roman" panose="02020603050405020304" pitchFamily="18" charset="0"/>
              </a:rPr>
              <a:t>SLG </a:t>
            </a:r>
            <a:r>
              <a:rPr lang="en-US" b="1" dirty="0">
                <a:latin typeface="Calibri" panose="020F0502020204030204" pitchFamily="34" charset="0"/>
                <a:ea typeface="Calibri" panose="020F0502020204030204" pitchFamily="34" charset="0"/>
                <a:cs typeface="Times New Roman" panose="02020603050405020304" pitchFamily="18" charset="0"/>
              </a:rPr>
              <a:t>Map  Unit </a:t>
            </a:r>
            <a:r>
              <a:rPr lang="en-US" b="1" dirty="0" smtClean="0">
                <a:latin typeface="Calibri" panose="020F0502020204030204" pitchFamily="34" charset="0"/>
                <a:ea typeface="Calibri" panose="020F0502020204030204" pitchFamily="34" charset="0"/>
                <a:cs typeface="Times New Roman" panose="02020603050405020304" pitchFamily="18" charset="0"/>
              </a:rPr>
              <a:t>A:__________________________________________________</a:t>
            </a:r>
            <a:endParaRPr lang="en-US" dirty="0"/>
          </a:p>
        </p:txBody>
      </p:sp>
      <p:sp>
        <p:nvSpPr>
          <p:cNvPr id="5" name="Rectangular Callout 4"/>
          <p:cNvSpPr/>
          <p:nvPr/>
        </p:nvSpPr>
        <p:spPr>
          <a:xfrm>
            <a:off x="3438084" y="117946"/>
            <a:ext cx="2254055" cy="239340"/>
          </a:xfrm>
          <a:prstGeom prst="wedgeRectCallout">
            <a:avLst>
              <a:gd name="adj1" fmla="val 17923"/>
              <a:gd name="adj2" fmla="val 75467"/>
            </a:avLst>
          </a:prstGeom>
          <a:solidFill>
            <a:srgbClr val="FF00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smtClean="0"/>
              <a:t>Women’s Ctr</a:t>
            </a:r>
            <a:r>
              <a:rPr lang="en-US" dirty="0" smtClean="0"/>
              <a:t>.</a:t>
            </a:r>
            <a:endParaRPr lang="en-US" dirty="0"/>
          </a:p>
        </p:txBody>
      </p:sp>
    </p:spTree>
    <p:extLst>
      <p:ext uri="{BB962C8B-B14F-4D97-AF65-F5344CB8AC3E}">
        <p14:creationId xmlns:p14="http://schemas.microsoft.com/office/powerpoint/2010/main" val="974717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647700" y="0"/>
            <a:ext cx="7696200" cy="2200275"/>
          </a:xfrm>
        </p:spPr>
        <p:txBody>
          <a:bodyPr/>
          <a:lstStyle/>
          <a:p>
            <a:pPr>
              <a:defRPr/>
            </a:pPr>
            <a:r>
              <a:rPr lang="en-US" sz="3200" dirty="0">
                <a:solidFill>
                  <a:schemeClr val="tx1"/>
                </a:solidFill>
              </a:rPr>
              <a:t>Two Taxonomies of Learning </a:t>
            </a:r>
            <a:br>
              <a:rPr lang="en-US" sz="3200" dirty="0">
                <a:solidFill>
                  <a:schemeClr val="tx1"/>
                </a:solidFill>
              </a:rPr>
            </a:br>
            <a:r>
              <a:rPr lang="en-US" sz="3200" dirty="0">
                <a:solidFill>
                  <a:schemeClr val="tx1"/>
                </a:solidFill>
              </a:rPr>
              <a:t/>
            </a:r>
            <a:br>
              <a:rPr lang="en-US" sz="3200" dirty="0">
                <a:solidFill>
                  <a:schemeClr val="tx1"/>
                </a:solidFill>
              </a:rPr>
            </a:br>
            <a:endParaRPr lang="en-US" sz="3200" dirty="0">
              <a:solidFill>
                <a:schemeClr val="tx1"/>
              </a:solidFill>
            </a:endParaRPr>
          </a:p>
        </p:txBody>
      </p:sp>
      <p:sp>
        <p:nvSpPr>
          <p:cNvPr id="17411" name="Subtitle 4"/>
          <p:cNvSpPr>
            <a:spLocks noGrp="1"/>
          </p:cNvSpPr>
          <p:nvPr>
            <p:ph type="body" idx="1"/>
          </p:nvPr>
        </p:nvSpPr>
        <p:spPr>
          <a:xfrm>
            <a:off x="75882" y="1286844"/>
            <a:ext cx="11615375" cy="1673225"/>
          </a:xfrm>
        </p:spPr>
        <p:txBody>
          <a:bodyPr rtlCol="0">
            <a:normAutofit/>
          </a:bodyPr>
          <a:lstStyle/>
          <a:p>
            <a:pPr marL="640398" lvl="2">
              <a:spcAft>
                <a:spcPts val="0"/>
              </a:spcAft>
              <a:buClr>
                <a:schemeClr val="accent3"/>
              </a:buClr>
              <a:buFont typeface="Wingdings" pitchFamily="2" charset="2"/>
              <a:buChar char="§"/>
              <a:defRPr/>
            </a:pPr>
            <a:r>
              <a:rPr lang="en-US" sz="3200" dirty="0" smtClean="0">
                <a:solidFill>
                  <a:srgbClr val="FF6600"/>
                </a:solidFill>
              </a:rPr>
              <a:t>Bloom’s </a:t>
            </a:r>
            <a:r>
              <a:rPr lang="en-US" sz="3200" dirty="0">
                <a:solidFill>
                  <a:srgbClr val="FF6600"/>
                </a:solidFill>
              </a:rPr>
              <a:t>Taxonomy</a:t>
            </a:r>
          </a:p>
          <a:p>
            <a:pPr marL="640398" lvl="2">
              <a:spcAft>
                <a:spcPts val="0"/>
              </a:spcAft>
              <a:buClr>
                <a:schemeClr val="accent3"/>
              </a:buClr>
              <a:buFont typeface="Wingdings" pitchFamily="2" charset="2"/>
              <a:buChar char="§"/>
              <a:defRPr/>
            </a:pPr>
            <a:r>
              <a:rPr lang="en-US" sz="3200" dirty="0">
                <a:solidFill>
                  <a:srgbClr val="FF6600"/>
                </a:solidFill>
              </a:rPr>
              <a:t>Fink’s Taxonomy of Significant Learning Experiences</a:t>
            </a:r>
          </a:p>
          <a:p>
            <a:pPr marL="822960" lvl="2" algn="ctr">
              <a:spcAft>
                <a:spcPts val="0"/>
              </a:spcAft>
              <a:buClr>
                <a:schemeClr val="accent3"/>
              </a:buClr>
              <a:buFont typeface="Wingdings" pitchFamily="2" charset="2"/>
              <a:buChar char="§"/>
              <a:defRPr/>
            </a:pPr>
            <a:endParaRPr lang="en-US" dirty="0" smtClean="0">
              <a:solidFill>
                <a:schemeClr val="accent6"/>
              </a:solidFill>
            </a:endParaRPr>
          </a:p>
        </p:txBody>
      </p:sp>
      <p:sp>
        <p:nvSpPr>
          <p:cNvPr id="5" name="Rounded Rectangle 4"/>
          <p:cNvSpPr/>
          <p:nvPr/>
        </p:nvSpPr>
        <p:spPr>
          <a:xfrm>
            <a:off x="2094865" y="3751646"/>
            <a:ext cx="2438400" cy="1066800"/>
          </a:xfrm>
          <a:prstGeom prst="roundRect">
            <a:avLst/>
          </a:prstGeom>
          <a:solidFill>
            <a:srgbClr val="009999"/>
          </a:solidFill>
          <a:scene3d>
            <a:camera prst="orthographicFront"/>
            <a:lightRig rig="threePt" dir="t"/>
          </a:scene3d>
          <a:sp3d>
            <a:bevelT w="114300" prst="hardEdge"/>
          </a:sp3d>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400" dirty="0"/>
              <a:t>Intentionality</a:t>
            </a:r>
          </a:p>
        </p:txBody>
      </p:sp>
      <p:sp>
        <p:nvSpPr>
          <p:cNvPr id="6" name="Hexagon 5"/>
          <p:cNvSpPr/>
          <p:nvPr/>
        </p:nvSpPr>
        <p:spPr>
          <a:xfrm>
            <a:off x="4770120" y="3719863"/>
            <a:ext cx="2590800" cy="1066800"/>
          </a:xfrm>
          <a:prstGeom prst="hexagon">
            <a:avLst/>
          </a:prstGeom>
          <a:solidFill>
            <a:srgbClr val="FF66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Congruency</a:t>
            </a:r>
          </a:p>
        </p:txBody>
      </p:sp>
      <p:sp>
        <p:nvSpPr>
          <p:cNvPr id="7" name="Rounded Rectangle 6"/>
          <p:cNvSpPr/>
          <p:nvPr/>
        </p:nvSpPr>
        <p:spPr>
          <a:xfrm>
            <a:off x="7597775" y="3763406"/>
            <a:ext cx="2438400" cy="1066800"/>
          </a:xfrm>
          <a:prstGeom prst="roundRect">
            <a:avLst/>
          </a:prstGeom>
          <a:solidFill>
            <a:srgbClr val="FFCC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Transparency</a:t>
            </a:r>
          </a:p>
        </p:txBody>
      </p:sp>
    </p:spTree>
    <p:extLst>
      <p:ext uri="{BB962C8B-B14F-4D97-AF65-F5344CB8AC3E}">
        <p14:creationId xmlns:p14="http://schemas.microsoft.com/office/powerpoint/2010/main" val="4181199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1553</TotalTime>
  <Words>2178</Words>
  <Application>Microsoft Office PowerPoint</Application>
  <PresentationFormat>Widescreen</PresentationFormat>
  <Paragraphs>227</Paragraphs>
  <Slides>27</Slides>
  <Notes>11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9" baseType="lpstr">
      <vt:lpstr>Arial</vt:lpstr>
      <vt:lpstr>Arial Black</vt:lpstr>
      <vt:lpstr>Book Antiqua</vt:lpstr>
      <vt:lpstr>Calibri</vt:lpstr>
      <vt:lpstr>Gill Sans MT</vt:lpstr>
      <vt:lpstr>Tahoma</vt:lpstr>
      <vt:lpstr>Times New Roman</vt:lpstr>
      <vt:lpstr>Verdana</vt:lpstr>
      <vt:lpstr>Wingdings</vt:lpstr>
      <vt:lpstr>Wingdings 2</vt:lpstr>
      <vt:lpstr>Dividend</vt:lpstr>
      <vt:lpstr>Slide</vt:lpstr>
      <vt:lpstr>Shared Learning Outcomes:  Writing Learning Outcomes</vt:lpstr>
      <vt:lpstr>Part II  By the end of this session, you will be able to…  </vt:lpstr>
      <vt:lpstr>PowerPoint Presentation</vt:lpstr>
      <vt:lpstr>PowerPoint Presentation</vt:lpstr>
      <vt:lpstr>PowerPoint Presentation</vt:lpstr>
      <vt:lpstr>PowerPoint Presentation</vt:lpstr>
      <vt:lpstr>PowerPoint Presentation</vt:lpstr>
      <vt:lpstr>PowerPoint Presentation</vt:lpstr>
      <vt:lpstr>Two Taxonomies of Learning   </vt:lpstr>
      <vt:lpstr>PowerPoint Presentation</vt:lpstr>
      <vt:lpstr>Student affairs: Situate the outcome for what “comes out” of the event or program, not what is experienced during it.</vt:lpstr>
      <vt:lpstr>By the end of the program or event… students will be able to:</vt:lpstr>
      <vt:lpstr>PowerPoint Presentation</vt:lpstr>
      <vt:lpstr>Bloom’s Taxonomy</vt:lpstr>
      <vt:lpstr>PowerPoint Presentation</vt:lpstr>
      <vt:lpstr>PowerPoint Presentation</vt:lpstr>
      <vt:lpstr>PowerPoint Presentation</vt:lpstr>
      <vt:lpstr>Fink’s Taxonomy of significant learning experiences</vt:lpstr>
      <vt:lpstr>PowerPoint Presentation</vt:lpstr>
      <vt:lpstr>PowerPoint Presentation</vt:lpstr>
      <vt:lpstr>PowerPoint Presentation</vt:lpstr>
      <vt:lpstr>Learning Outcomes vs. Learning Activities</vt:lpstr>
      <vt:lpstr>BREAK</vt:lpstr>
      <vt:lpstr>Exercise: Drafting Unit/Event Learning Outcomes </vt:lpstr>
      <vt:lpstr>PowerPoint Presentation</vt:lpstr>
      <vt:lpstr>PowerPoint Presentation</vt:lpstr>
      <vt:lpstr>PowerPoint Presentation</vt:lpstr>
    </vt:vector>
  </TitlesOfParts>
  <Company>UW - Milwaukee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Connie M Schroeder</dc:creator>
  <cp:lastModifiedBy>C Matthew Crouse</cp:lastModifiedBy>
  <cp:revision>37</cp:revision>
  <cp:lastPrinted>2016-01-27T03:55:06Z</cp:lastPrinted>
  <dcterms:created xsi:type="dcterms:W3CDTF">2016-01-26T02:50:58Z</dcterms:created>
  <dcterms:modified xsi:type="dcterms:W3CDTF">2016-02-15T23:21:05Z</dcterms:modified>
</cp:coreProperties>
</file>