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59" r:id="rId6"/>
    <p:sldId id="263" r:id="rId7"/>
    <p:sldId id="265" r:id="rId8"/>
    <p:sldId id="267" r:id="rId9"/>
    <p:sldId id="260" r:id="rId10"/>
    <p:sldId id="261" r:id="rId11"/>
    <p:sldId id="262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21"/>
  </p:normalViewPr>
  <p:slideViewPr>
    <p:cSldViewPr snapToGrid="0" snapToObjects="1">
      <p:cViewPr varScale="1">
        <p:scale>
          <a:sx n="104" d="100"/>
          <a:sy n="104" d="100"/>
        </p:scale>
        <p:origin x="232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7A253-0496-7D4E-9B31-23FA64366228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C262A-DD08-AC45-BADB-076894352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C262A-DD08-AC45-BADB-0768943522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08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870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617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527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0525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F7F47CF-67C9-420C-80A5-E2069FF0C2DF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71111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04364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23929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5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0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35BB1C6-BF8F-4481-8AB2-603A1C8A906A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1294314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2EF78E3-FDA3-4D28-AAA2-0B81F349A39D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01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07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uwm.academicworks.com/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hmpark1@uwm.edu" TargetMode="External"/><Relationship Id="rId2" Type="http://schemas.openxmlformats.org/officeDocument/2006/relationships/hyperlink" Target="mailto:sbenesh@uwm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mpark1@uwm.edu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benesh@uwm.edu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wm.edu/community/premier-events/dnc-2020-info-session-february-4th-or-february-5t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3F28-8290-714B-B70F-B9E4EE3F6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2" y="598768"/>
            <a:ext cx="10318418" cy="4394988"/>
          </a:xfrm>
        </p:spPr>
        <p:txBody>
          <a:bodyPr/>
          <a:lstStyle/>
          <a:p>
            <a:r>
              <a:rPr lang="en-US" dirty="0"/>
              <a:t>Milwaukee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047911-62FD-3248-8D2C-77E0FFC2B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4" y="4046701"/>
            <a:ext cx="8045373" cy="742279"/>
          </a:xfrm>
        </p:spPr>
        <p:txBody>
          <a:bodyPr/>
          <a:lstStyle/>
          <a:p>
            <a:r>
              <a:rPr lang="en-US" dirty="0"/>
              <a:t>UWM Students and the Democratic National Convention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BCCFE4-9F2B-7446-8E83-89316BB2B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125" y="4496584"/>
            <a:ext cx="2156559" cy="224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098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FACFD-1AA2-8440-90BF-4F40B8041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7687" y="306369"/>
            <a:ext cx="3968683" cy="167325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Apply for </a:t>
            </a:r>
            <a:r>
              <a:rPr lang="en-US" u="sng" dirty="0"/>
              <a:t>one of ten </a:t>
            </a:r>
            <a:r>
              <a:rPr lang="en-US" dirty="0"/>
              <a:t>scholarships, </a:t>
            </a:r>
            <a:br>
              <a:rPr lang="en-US" dirty="0"/>
            </a:br>
            <a:r>
              <a:rPr lang="en-US" i="1" dirty="0"/>
              <a:t>by SUNDAY, </a:t>
            </a:r>
            <a:br>
              <a:rPr lang="en-US" i="1" dirty="0"/>
            </a:br>
            <a:r>
              <a:rPr lang="en-US" i="1" dirty="0"/>
              <a:t>FEBRUARY 16th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0348C-0F37-2C4C-A529-760FCB28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632" y="920377"/>
            <a:ext cx="6882714" cy="4985124"/>
          </a:xfrm>
        </p:spPr>
        <p:txBody>
          <a:bodyPr/>
          <a:lstStyle/>
          <a:p>
            <a:r>
              <a:rPr lang="en-US" b="1" dirty="0"/>
              <a:t>TO QUALIFY:</a:t>
            </a:r>
          </a:p>
          <a:p>
            <a:pPr lvl="1"/>
            <a:r>
              <a:rPr lang="en-US" dirty="0"/>
              <a:t>Enrolled in any bachelor’s degree program at UWM</a:t>
            </a:r>
          </a:p>
          <a:p>
            <a:pPr lvl="1"/>
            <a:r>
              <a:rPr lang="en-US" dirty="0" err="1"/>
              <a:t>Soph</a:t>
            </a:r>
            <a:r>
              <a:rPr lang="en-US" dirty="0"/>
              <a:t>, Jr, Sr standing by May 31, 2020</a:t>
            </a:r>
          </a:p>
          <a:p>
            <a:pPr lvl="1"/>
            <a:r>
              <a:rPr lang="en-US" dirty="0"/>
              <a:t>3.0 minimum GPA</a:t>
            </a:r>
          </a:p>
          <a:p>
            <a:pPr lvl="1"/>
            <a:r>
              <a:rPr lang="en-US" dirty="0"/>
              <a:t>18 years or older</a:t>
            </a:r>
          </a:p>
          <a:p>
            <a:pPr lvl="1"/>
            <a:r>
              <a:rPr lang="en-US" dirty="0"/>
              <a:t>Attended UWM in Spring 2020, returning to UWM for Fall 2020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A6604-720A-4F4F-8738-65A0CB428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95969" y="2212677"/>
            <a:ext cx="3708428" cy="4164164"/>
          </a:xfrm>
        </p:spPr>
        <p:txBody>
          <a:bodyPr/>
          <a:lstStyle/>
          <a:p>
            <a:pPr algn="ctr"/>
            <a:r>
              <a:rPr lang="en-US" sz="2400" dirty="0"/>
              <a:t>Visit the UWM Scholarship Portal at </a:t>
            </a:r>
            <a:r>
              <a:rPr lang="en-US" sz="2400" dirty="0">
                <a:hlinkClick r:id="rId2"/>
              </a:rPr>
              <a:t>https://uwm.academicworks.com/</a:t>
            </a:r>
            <a:r>
              <a:rPr lang="en-US" sz="2400" dirty="0"/>
              <a:t> and search for “The Washington Center DNC Scholarship”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11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AAAE6-6DE3-BF42-B3DE-20CFEF813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can expect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4037C-14BC-CF4F-AF82-0FCF73E0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897" y="1451728"/>
            <a:ext cx="8873240" cy="5326731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Required Readings </a:t>
            </a:r>
            <a:r>
              <a:rPr lang="en-US" sz="2400" dirty="0"/>
              <a:t>via Schoology</a:t>
            </a:r>
          </a:p>
          <a:p>
            <a:r>
              <a:rPr lang="en-US" sz="2400" b="1" dirty="0"/>
              <a:t>Plenary Sessions </a:t>
            </a:r>
            <a:r>
              <a:rPr lang="en-US" sz="2400" dirty="0"/>
              <a:t>– all students and faculty</a:t>
            </a:r>
          </a:p>
          <a:p>
            <a:pPr lvl="1"/>
            <a:r>
              <a:rPr lang="en-US" sz="2000" dirty="0"/>
              <a:t>Faculty Director to create agenda</a:t>
            </a:r>
          </a:p>
          <a:p>
            <a:pPr lvl="1"/>
            <a:r>
              <a:rPr lang="en-US" sz="2000" dirty="0"/>
              <a:t>Expect panels, interviews, briefings featuring national leaders, media professionals, academic experts, and representatives from advocacy organizations</a:t>
            </a:r>
          </a:p>
          <a:p>
            <a:r>
              <a:rPr lang="en-US" sz="2400" b="1" dirty="0"/>
              <a:t>Small Group Discussions/Activities</a:t>
            </a:r>
          </a:p>
          <a:p>
            <a:r>
              <a:rPr lang="en-US" sz="2400" b="1" dirty="0"/>
              <a:t>Fieldwork</a:t>
            </a:r>
          </a:p>
          <a:p>
            <a:r>
              <a:rPr lang="en-US" sz="2400" b="1" dirty="0"/>
              <a:t>Convention Sessions and Related Events</a:t>
            </a:r>
          </a:p>
          <a:p>
            <a:r>
              <a:rPr lang="en-US" sz="2400" b="1" dirty="0"/>
              <a:t>Assessment</a:t>
            </a:r>
            <a:r>
              <a:rPr lang="en-US" sz="2400" dirty="0"/>
              <a:t> will include your engagement, written memos, fieldwork and journal, delegate interviews, capstone essay</a:t>
            </a:r>
          </a:p>
          <a:p>
            <a:r>
              <a:rPr lang="en-US" sz="2400" b="1" dirty="0"/>
              <a:t>Academic Credit </a:t>
            </a:r>
            <a:r>
              <a:rPr lang="en-US" sz="2400" dirty="0"/>
              <a:t>via enrollment in POL SCI 387 or 489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D50376-FF34-1F43-A6AA-3D8FBCE23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137" y="4534291"/>
            <a:ext cx="2156559" cy="224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45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08872-7E1E-DE46-BFDA-3779E5FBC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646" y="1147815"/>
            <a:ext cx="11677135" cy="4394988"/>
          </a:xfrm>
        </p:spPr>
        <p:txBody>
          <a:bodyPr/>
          <a:lstStyle/>
          <a:p>
            <a:r>
              <a:rPr lang="en-US" sz="6600" dirty="0"/>
              <a:t>Questions?</a:t>
            </a:r>
            <a:br>
              <a:rPr lang="en-US" sz="5400" dirty="0"/>
            </a:br>
            <a:br>
              <a:rPr lang="en-US" sz="5400" dirty="0"/>
            </a:br>
            <a:r>
              <a:rPr lang="en-US" sz="4400" cap="none" dirty="0"/>
              <a:t>Professor </a:t>
            </a:r>
            <a:r>
              <a:rPr lang="en-US" sz="4400" cap="none" dirty="0" err="1"/>
              <a:t>Benesh</a:t>
            </a:r>
            <a:r>
              <a:rPr lang="en-US" sz="4400" cap="none" dirty="0"/>
              <a:t> (</a:t>
            </a:r>
            <a:r>
              <a:rPr lang="en-US" sz="4400" cap="none" dirty="0" err="1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4400" cap="none" dirty="0" err="1">
                <a:solidFill>
                  <a:schemeClr val="bg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benesh@uwm.Edu</a:t>
            </a:r>
            <a:r>
              <a:rPr lang="en-US" sz="4400" cap="none" dirty="0"/>
              <a:t>) </a:t>
            </a:r>
            <a:br>
              <a:rPr lang="en-US" sz="4400" dirty="0"/>
            </a:br>
            <a:br>
              <a:rPr lang="en-US" sz="4400" dirty="0"/>
            </a:br>
            <a:r>
              <a:rPr lang="en-US" sz="4400" cap="none" dirty="0"/>
              <a:t>Professor Park </a:t>
            </a:r>
            <a:br>
              <a:rPr lang="en-US" sz="4400" cap="none" dirty="0"/>
            </a:br>
            <a:r>
              <a:rPr lang="en-US" sz="4400" cap="none" dirty="0"/>
              <a:t>(</a:t>
            </a:r>
            <a:r>
              <a:rPr lang="en-US" sz="4400" cap="none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en-US" sz="4400" cap="none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mpark1@uwm.Edu</a:t>
            </a:r>
            <a:r>
              <a:rPr lang="en-US" sz="4400" cap="none" dirty="0"/>
              <a:t>)  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B92C8-1BC7-B948-B9CE-37A9D11E3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0775" y="6115721"/>
            <a:ext cx="9350879" cy="742279"/>
          </a:xfrm>
        </p:spPr>
        <p:txBody>
          <a:bodyPr/>
          <a:lstStyle/>
          <a:p>
            <a:r>
              <a:rPr lang="en-US" i="1" dirty="0"/>
              <a:t>POL SCI @ UWM encourages you to get involved!</a:t>
            </a:r>
          </a:p>
        </p:txBody>
      </p:sp>
    </p:spTree>
    <p:extLst>
      <p:ext uri="{BB962C8B-B14F-4D97-AF65-F5344CB8AC3E}">
        <p14:creationId xmlns:p14="http://schemas.microsoft.com/office/powerpoint/2010/main" val="83015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8BB2-B55E-8F41-B525-2180F374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61" y="382385"/>
            <a:ext cx="10459039" cy="1492132"/>
          </a:xfrm>
        </p:spPr>
        <p:txBody>
          <a:bodyPr>
            <a:normAutofit/>
          </a:bodyPr>
          <a:lstStyle/>
          <a:p>
            <a:r>
              <a:rPr lang="en-US" dirty="0"/>
              <a:t>Participating in the DNC &amp; earning academic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C8191-75C9-0A48-9ADE-2299E4C8BBF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1023" y="2072823"/>
            <a:ext cx="10505472" cy="4620208"/>
          </a:xfrm>
        </p:spPr>
        <p:txBody>
          <a:bodyPr>
            <a:normAutofit/>
          </a:bodyPr>
          <a:lstStyle/>
          <a:p>
            <a:r>
              <a:rPr lang="en-US" sz="2800" dirty="0"/>
              <a:t>THREE EXCITING OPTIONS FOR UWM STUDENTS!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Take a summer course on </a:t>
            </a:r>
            <a:r>
              <a:rPr lang="en-US" b="1" dirty="0"/>
              <a:t>presidential nominations </a:t>
            </a:r>
            <a:r>
              <a:rPr lang="en-US" dirty="0"/>
              <a:t>(under the POL SCI 387 topics number)</a:t>
            </a:r>
          </a:p>
          <a:p>
            <a:pPr lvl="2"/>
            <a:r>
              <a:rPr lang="en-US" dirty="0"/>
              <a:t>Hybrid course with experiential learning component</a:t>
            </a:r>
          </a:p>
          <a:p>
            <a:pPr lvl="2"/>
            <a:r>
              <a:rPr lang="en-US" dirty="0"/>
              <a:t>Professor Hong Min Park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Enroll in POL SCI 489 and we’ll find you a DNC-related </a:t>
            </a:r>
            <a:r>
              <a:rPr lang="en-US" b="1" dirty="0"/>
              <a:t>internship experience</a:t>
            </a:r>
          </a:p>
          <a:p>
            <a:pPr lvl="2"/>
            <a:r>
              <a:rPr lang="en-US" dirty="0"/>
              <a:t>Let us know if you have specific interests on the sign-in sheet</a:t>
            </a:r>
          </a:p>
          <a:p>
            <a:pPr lvl="2"/>
            <a:r>
              <a:rPr lang="en-US" dirty="0"/>
              <a:t>Enroll for 1-3 credits (1 credit = approximately 40 hours work)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Participate in the Washington Center’s </a:t>
            </a:r>
            <a:r>
              <a:rPr lang="en-US" b="1" dirty="0"/>
              <a:t>National Conventions Seminar</a:t>
            </a:r>
          </a:p>
          <a:p>
            <a:pPr lvl="2"/>
            <a:r>
              <a:rPr lang="en-US" dirty="0"/>
              <a:t>On-campus academic component Week 1</a:t>
            </a:r>
          </a:p>
          <a:p>
            <a:pPr lvl="2"/>
            <a:r>
              <a:rPr lang="en-US" dirty="0"/>
              <a:t>Fieldwork experience Week 2</a:t>
            </a:r>
          </a:p>
          <a:p>
            <a:pPr lvl="2"/>
            <a:r>
              <a:rPr lang="en-US" dirty="0"/>
              <a:t>TEN scholarships available</a:t>
            </a:r>
          </a:p>
          <a:p>
            <a:pPr lvl="2"/>
            <a:r>
              <a:rPr lang="en-US" dirty="0"/>
              <a:t>Academic credit via enrollment in POL SCI 387 or POL SCI 489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2AA042-B7C9-D84A-B360-6C1400D81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710" y="4534291"/>
            <a:ext cx="2156559" cy="224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9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6B606-BB61-794F-BB38-FE8FD349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 SCI 387: Presidential Nominations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7CEC8-4123-1148-AF45-252297D982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Professor Hong Min Park </a:t>
            </a:r>
          </a:p>
          <a:p>
            <a:r>
              <a:rPr lang="en-US" dirty="0">
                <a:hlinkClick r:id="rId2"/>
              </a:rPr>
              <a:t>hmpark1@uwm.edu</a:t>
            </a:r>
            <a:endParaRPr lang="en-US" dirty="0"/>
          </a:p>
          <a:p>
            <a:r>
              <a:rPr lang="en-US" dirty="0"/>
              <a:t>June 8 – July 18, 2020</a:t>
            </a:r>
          </a:p>
        </p:txBody>
      </p:sp>
    </p:spTree>
    <p:extLst>
      <p:ext uri="{BB962C8B-B14F-4D97-AF65-F5344CB8AC3E}">
        <p14:creationId xmlns:p14="http://schemas.microsoft.com/office/powerpoint/2010/main" val="264896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89A5-51FC-7249-B6AC-4C9DCA150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/>
              <a:t>What you can expect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10B2DDF-FEEB-B54B-87F1-A08ADF2838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546" y="-191486"/>
            <a:ext cx="5628750" cy="728426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B4C52-0CA9-A74B-BF01-220730A14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95968" y="1741335"/>
            <a:ext cx="3966517" cy="4758319"/>
          </a:xfrm>
        </p:spPr>
        <p:txBody>
          <a:bodyPr>
            <a:normAutofit/>
          </a:bodyPr>
          <a:lstStyle/>
          <a:p>
            <a:r>
              <a:rPr lang="en-US" sz="1800" dirty="0"/>
              <a:t>ONLINE LEARNING via CANVAS (June 8 – July 15)</a:t>
            </a:r>
          </a:p>
          <a:p>
            <a:pPr lvl="1"/>
            <a:r>
              <a:rPr lang="en-US" sz="1600" dirty="0">
                <a:solidFill>
                  <a:schemeClr val="accent1"/>
                </a:solidFill>
              </a:rPr>
              <a:t>Required Reading and Quizzes</a:t>
            </a:r>
          </a:p>
          <a:p>
            <a:pPr lvl="1"/>
            <a:r>
              <a:rPr lang="en-US" sz="1600" dirty="0">
                <a:solidFill>
                  <a:schemeClr val="accent1"/>
                </a:solidFill>
              </a:rPr>
              <a:t>Two Short Essays</a:t>
            </a:r>
          </a:p>
          <a:p>
            <a:r>
              <a:rPr lang="en-US" sz="1800" dirty="0"/>
              <a:t>EXPERIENTIAL LEARNING via DNC (July 13 – July 16)</a:t>
            </a:r>
          </a:p>
          <a:p>
            <a:pPr lvl="1"/>
            <a:r>
              <a:rPr lang="en-US" sz="1600" dirty="0">
                <a:solidFill>
                  <a:schemeClr val="accent1"/>
                </a:solidFill>
              </a:rPr>
              <a:t>Various online/offline activities (TBA)</a:t>
            </a:r>
          </a:p>
          <a:p>
            <a:pPr lvl="1"/>
            <a:r>
              <a:rPr lang="en-US" sz="1600" dirty="0">
                <a:solidFill>
                  <a:schemeClr val="accent1"/>
                </a:solidFill>
              </a:rPr>
              <a:t>5-page Experience Essay (due July 18)</a:t>
            </a:r>
          </a:p>
          <a:p>
            <a:endParaRPr lang="en-US" i="1" dirty="0"/>
          </a:p>
          <a:p>
            <a:r>
              <a:rPr lang="en-US" i="1" dirty="0"/>
              <a:t>If you attend the Washington Center’s National Convention Seminar, work there will satisfy these requirements.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5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54E10-29F7-B84F-AE45-73DB2003E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8616" y="1007901"/>
            <a:ext cx="9285402" cy="4064627"/>
          </a:xfrm>
        </p:spPr>
        <p:txBody>
          <a:bodyPr>
            <a:normAutofit/>
          </a:bodyPr>
          <a:lstStyle/>
          <a:p>
            <a:r>
              <a:rPr lang="en-US" sz="4800" dirty="0"/>
              <a:t>POL SCI 489, Section 101:</a:t>
            </a:r>
            <a:r>
              <a:rPr lang="en-US" sz="6600" dirty="0"/>
              <a:t> </a:t>
            </a:r>
            <a:r>
              <a:rPr lang="en-US" dirty="0"/>
              <a:t>Internship in pol sci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B21E9-B1B7-4748-A862-F88D753037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Professor Sara </a:t>
            </a:r>
            <a:r>
              <a:rPr lang="en-US" dirty="0" err="1"/>
              <a:t>Benesh</a:t>
            </a:r>
            <a:endParaRPr lang="en-US" dirty="0"/>
          </a:p>
          <a:p>
            <a:r>
              <a:rPr lang="en-US" dirty="0">
                <a:hlinkClick r:id="rId2"/>
              </a:rPr>
              <a:t>sbenesh@uwm.edu</a:t>
            </a:r>
            <a:endParaRPr lang="en-US" dirty="0"/>
          </a:p>
          <a:p>
            <a:r>
              <a:rPr lang="en-US" dirty="0"/>
              <a:t>June 8 – July 18, 2020</a:t>
            </a:r>
          </a:p>
        </p:txBody>
      </p:sp>
    </p:spTree>
    <p:extLst>
      <p:ext uri="{BB962C8B-B14F-4D97-AF65-F5344CB8AC3E}">
        <p14:creationId xmlns:p14="http://schemas.microsoft.com/office/powerpoint/2010/main" val="357437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1B239-EDC3-0B4D-8E48-3B0D754E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8456" y="324589"/>
            <a:ext cx="3092115" cy="1196671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What you can expect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87AE45C-90D5-4F40-A0D3-130E29400C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-114421"/>
            <a:ext cx="5511114" cy="7132030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E3ADDB-AEAA-004D-95B8-AB4611AD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35331" y="1653870"/>
            <a:ext cx="4238366" cy="4906538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Background </a:t>
            </a:r>
            <a:r>
              <a:rPr lang="en-US" sz="2400" b="1" dirty="0"/>
              <a:t>required reading </a:t>
            </a:r>
            <a:r>
              <a:rPr lang="en-US" sz="2400" dirty="0"/>
              <a:t>(online via CANVAS)</a:t>
            </a:r>
          </a:p>
          <a:p>
            <a:r>
              <a:rPr lang="en-US" sz="2400" dirty="0"/>
              <a:t>Placement into </a:t>
            </a:r>
            <a:r>
              <a:rPr lang="en-US" sz="2400" b="1" dirty="0"/>
              <a:t>DNC-related internship</a:t>
            </a:r>
          </a:p>
          <a:p>
            <a:pPr lvl="1"/>
            <a:r>
              <a:rPr lang="en-US" sz="2200" dirty="0">
                <a:solidFill>
                  <a:schemeClr val="accent1"/>
                </a:solidFill>
              </a:rPr>
              <a:t>Choose </a:t>
            </a:r>
            <a:r>
              <a:rPr lang="en-US" sz="2200" b="1" dirty="0">
                <a:solidFill>
                  <a:schemeClr val="accent1"/>
                </a:solidFill>
              </a:rPr>
              <a:t>1-3 credits </a:t>
            </a:r>
            <a:r>
              <a:rPr lang="en-US" sz="2200" dirty="0">
                <a:solidFill>
                  <a:schemeClr val="accent1"/>
                </a:solidFill>
              </a:rPr>
              <a:t>based on work hours</a:t>
            </a:r>
          </a:p>
          <a:p>
            <a:r>
              <a:rPr lang="en-US" sz="2400" dirty="0"/>
              <a:t>Required </a:t>
            </a:r>
            <a:r>
              <a:rPr lang="en-US" sz="2400" b="1" dirty="0"/>
              <a:t>journal</a:t>
            </a:r>
            <a:r>
              <a:rPr lang="en-US" sz="2400" dirty="0"/>
              <a:t> and </a:t>
            </a:r>
            <a:r>
              <a:rPr lang="en-US" sz="2400" b="1" dirty="0"/>
              <a:t>capstone experience paper </a:t>
            </a:r>
            <a:r>
              <a:rPr lang="en-US" sz="2400" dirty="0"/>
              <a:t>(due July 18, 2020)</a:t>
            </a:r>
          </a:p>
          <a:p>
            <a:r>
              <a:rPr lang="en-US" sz="2400" i="1" dirty="0"/>
              <a:t>If you attend the Washington Center’s National Convention Seminar, work there will satisfy these requirements.  We are happy to match you with a formal internship in addition to the fieldwork via the seminar, if desired.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4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9DEE8-9BB3-7B4E-8F67-B82DA5AF4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Internship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A572B-6F3A-4A45-8560-E1E387A3E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42" y="1253264"/>
            <a:ext cx="8489089" cy="5518237"/>
          </a:xfrm>
        </p:spPr>
        <p:txBody>
          <a:bodyPr>
            <a:normAutofit lnSpcReduction="10000"/>
          </a:bodyPr>
          <a:lstStyle/>
          <a:p>
            <a:r>
              <a:rPr lang="en-US" sz="2400" i="1" dirty="0"/>
              <a:t>Tailored to student’s interests</a:t>
            </a:r>
          </a:p>
          <a:p>
            <a:r>
              <a:rPr lang="en-US" sz="2400" b="1" dirty="0"/>
              <a:t>WORKING LIST OF OPPORTUNITIES </a:t>
            </a:r>
            <a:r>
              <a:rPr lang="en-US" sz="2400" dirty="0"/>
              <a:t>(in progress!)</a:t>
            </a:r>
          </a:p>
          <a:p>
            <a:pPr lvl="1"/>
            <a:r>
              <a:rPr lang="en-US" sz="2000" dirty="0"/>
              <a:t>G Strategies in Milwaukee Fellowship Program (</a:t>
            </a:r>
            <a:r>
              <a:rPr lang="en-US" sz="2000" dirty="0" err="1"/>
              <a:t>gstrategiesllc.com</a:t>
            </a:r>
            <a:r>
              <a:rPr lang="en-US" sz="2000" dirty="0"/>
              <a:t>)</a:t>
            </a:r>
          </a:p>
          <a:p>
            <a:pPr lvl="2"/>
            <a:r>
              <a:rPr lang="en-US" sz="1800" dirty="0"/>
              <a:t>Research, special events coordination, data work, donor development, fundraising</a:t>
            </a:r>
          </a:p>
          <a:p>
            <a:pPr lvl="2"/>
            <a:r>
              <a:rPr lang="en-US" sz="1800" dirty="0"/>
              <a:t>National Client base including Mayoral, Gubernatorial, Senatorial candidates, and DNC 2020</a:t>
            </a:r>
          </a:p>
          <a:p>
            <a:pPr lvl="1"/>
            <a:r>
              <a:rPr lang="en-US" sz="2000" dirty="0"/>
              <a:t>Democratic National Committee Operation 2020 (</a:t>
            </a:r>
            <a:r>
              <a:rPr lang="en-US" sz="2000" dirty="0" err="1"/>
              <a:t>democrats.org</a:t>
            </a:r>
            <a:r>
              <a:rPr lang="en-US" sz="2000" dirty="0"/>
              <a:t>/operation2020/)</a:t>
            </a:r>
          </a:p>
          <a:p>
            <a:pPr lvl="2"/>
            <a:r>
              <a:rPr lang="en-US" sz="1800" dirty="0"/>
              <a:t>Digital Organizing Fellowship</a:t>
            </a:r>
          </a:p>
          <a:p>
            <a:pPr lvl="1"/>
            <a:r>
              <a:rPr lang="en-US" sz="2000" dirty="0"/>
              <a:t>Democratic Party of Wisconsin (</a:t>
            </a:r>
            <a:r>
              <a:rPr lang="en-US" sz="2000" dirty="0" err="1"/>
              <a:t>bit.ly</a:t>
            </a:r>
            <a:r>
              <a:rPr lang="en-US" sz="2000" dirty="0"/>
              <a:t>/BlueWI2019)</a:t>
            </a:r>
          </a:p>
          <a:p>
            <a:pPr lvl="2"/>
            <a:r>
              <a:rPr lang="en-US" sz="1800" dirty="0"/>
              <a:t>Organizing Fellows (unpaid)</a:t>
            </a:r>
          </a:p>
          <a:p>
            <a:pPr lvl="1"/>
            <a:r>
              <a:rPr lang="en-US" sz="2000" dirty="0"/>
              <a:t>Milwaukee 2020 (</a:t>
            </a:r>
            <a:r>
              <a:rPr lang="en-US" sz="2000" dirty="0" err="1"/>
              <a:t>jobs.lever.co</a:t>
            </a:r>
            <a:r>
              <a:rPr lang="en-US" sz="2000" dirty="0"/>
              <a:t>/milwauke2020)</a:t>
            </a:r>
          </a:p>
          <a:p>
            <a:pPr lvl="2"/>
            <a:r>
              <a:rPr lang="en-US" sz="1800" dirty="0"/>
              <a:t>Internships and other Paid Positions (Finance; Diversity, Vendor Accountability, and Vendor Growth; IT)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92D523-F2C6-A140-A594-10A22EC7A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692" y="4451638"/>
            <a:ext cx="2229298" cy="231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6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17FD9-0202-5B40-AEFC-60BCD386D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Or, sign up to volunteer with the </a:t>
            </a:r>
            <a:r>
              <a:rPr lang="en-US" dirty="0" err="1"/>
              <a:t>dnc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961D4-AE5B-C84B-95C0-72B8F9228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Informational meetings </a:t>
            </a:r>
            <a:r>
              <a:rPr lang="en-US" sz="2800" b="1" dirty="0"/>
              <a:t>February 4</a:t>
            </a:r>
            <a:r>
              <a:rPr lang="en-US" sz="2800" b="1" baseline="30000" dirty="0"/>
              <a:t>th</a:t>
            </a:r>
            <a:r>
              <a:rPr lang="en-US" sz="2800" b="1" dirty="0"/>
              <a:t> at 7:30pm </a:t>
            </a:r>
            <a:r>
              <a:rPr lang="en-US" sz="2800" dirty="0"/>
              <a:t>in UNION 280 and </a:t>
            </a:r>
            <a:r>
              <a:rPr lang="en-US" sz="2800" b="1" dirty="0"/>
              <a:t>February 5</a:t>
            </a:r>
            <a:r>
              <a:rPr lang="en-US" sz="2800" b="1" baseline="30000" dirty="0"/>
              <a:t>th</a:t>
            </a:r>
            <a:r>
              <a:rPr lang="en-US" sz="2800" b="1" dirty="0"/>
              <a:t> at 2:30pm </a:t>
            </a:r>
            <a:r>
              <a:rPr lang="en-US" sz="2800" dirty="0"/>
              <a:t>in UNION 191 </a:t>
            </a:r>
          </a:p>
          <a:p>
            <a:r>
              <a:rPr lang="en-US" sz="2400" dirty="0"/>
              <a:t>RSVP at </a:t>
            </a:r>
            <a:r>
              <a:rPr lang="en-US" sz="2400" dirty="0">
                <a:hlinkClick r:id="rId2"/>
              </a:rPr>
              <a:t>https://uwm.edu/community/premier-events/dnc-2020-info-session-february-4th-or-february-5th/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5B380E-E50E-604F-82ED-9F5EF74258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8335" y="4426925"/>
            <a:ext cx="2229298" cy="231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31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F8291-5EF2-AA4B-9031-21DD5036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29" y="857071"/>
            <a:ext cx="8187071" cy="4064627"/>
          </a:xfrm>
        </p:spPr>
        <p:txBody>
          <a:bodyPr>
            <a:noAutofit/>
          </a:bodyPr>
          <a:lstStyle/>
          <a:p>
            <a:r>
              <a:rPr lang="en-US" sz="4000" dirty="0"/>
              <a:t>The Washington Center’s </a:t>
            </a:r>
            <a:br>
              <a:rPr lang="en-US" sz="6000" dirty="0"/>
            </a:br>
            <a:r>
              <a:rPr lang="en-US" sz="6000" dirty="0"/>
              <a:t>National Convention Seminar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DF5D5-930F-2C4F-9263-2146049F3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359" y="5159781"/>
            <a:ext cx="8771641" cy="95113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Apply to Washington center</a:t>
            </a:r>
          </a:p>
          <a:p>
            <a:r>
              <a:rPr lang="en-US" dirty="0"/>
              <a:t>Professor </a:t>
            </a:r>
            <a:r>
              <a:rPr lang="en-US" dirty="0" err="1"/>
              <a:t>sara</a:t>
            </a:r>
            <a:r>
              <a:rPr lang="en-US" dirty="0"/>
              <a:t> </a:t>
            </a:r>
            <a:r>
              <a:rPr lang="en-US" dirty="0" err="1"/>
              <a:t>Benesh</a:t>
            </a:r>
            <a:r>
              <a:rPr lang="en-US" dirty="0"/>
              <a:t>, </a:t>
            </a:r>
            <a:r>
              <a:rPr lang="en-US" dirty="0" err="1"/>
              <a:t>uwm</a:t>
            </a:r>
            <a:r>
              <a:rPr lang="en-US" dirty="0"/>
              <a:t> faculty leader</a:t>
            </a:r>
          </a:p>
          <a:p>
            <a:r>
              <a:rPr lang="en-US" dirty="0"/>
              <a:t>July 5 – July 17, 2020</a:t>
            </a:r>
          </a:p>
        </p:txBody>
      </p:sp>
    </p:spTree>
    <p:extLst>
      <p:ext uri="{BB962C8B-B14F-4D97-AF65-F5344CB8AC3E}">
        <p14:creationId xmlns:p14="http://schemas.microsoft.com/office/powerpoint/2010/main" val="386092222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{A19BF3E2-848A-2846-A565-9E7315882BBE}tf10001071</Template>
  <TotalTime>401</TotalTime>
  <Words>682</Words>
  <Application>Microsoft Macintosh PowerPoint</Application>
  <PresentationFormat>Widescreen</PresentationFormat>
  <Paragraphs>78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Impact</vt:lpstr>
      <vt:lpstr>Badge</vt:lpstr>
      <vt:lpstr>Milwaukee 2020</vt:lpstr>
      <vt:lpstr>Participating in the DNC &amp; earning academic credit</vt:lpstr>
      <vt:lpstr>POL SCI 387: Presidential Nominations</vt:lpstr>
      <vt:lpstr>What you can expect</vt:lpstr>
      <vt:lpstr>POL SCI 489, Section 101: Internship in pol sci</vt:lpstr>
      <vt:lpstr>What you can expect</vt:lpstr>
      <vt:lpstr>Internship opportunities</vt:lpstr>
      <vt:lpstr>Or, sign up to volunteer with the dnc</vt:lpstr>
      <vt:lpstr>The Washington Center’s  National Convention Seminar</vt:lpstr>
      <vt:lpstr>Apply for one of ten scholarships,  by SUNDAY,  FEBRUARY 16th</vt:lpstr>
      <vt:lpstr>What you can expect</vt:lpstr>
      <vt:lpstr>Questions?  Professor Benesh (sbenesh@uwm.Edu)   Professor Park  (hmpark1@uwm.Edu) 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Milwaukee 2020</dc:title>
  <dc:creator>Sara C Pashak</dc:creator>
  <cp:lastModifiedBy>Sara C Pashak</cp:lastModifiedBy>
  <cp:revision>12</cp:revision>
  <dcterms:created xsi:type="dcterms:W3CDTF">2020-01-28T00:09:28Z</dcterms:created>
  <dcterms:modified xsi:type="dcterms:W3CDTF">2020-01-28T20:59:37Z</dcterms:modified>
</cp:coreProperties>
</file>