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60" r:id="rId5"/>
    <p:sldId id="261" r:id="rId6"/>
    <p:sldId id="258" r:id="rId7"/>
    <p:sldId id="259" r:id="rId8"/>
    <p:sldId id="262" r:id="rId9"/>
    <p:sldId id="263" r:id="rId10"/>
    <p:sldId id="271" r:id="rId11"/>
    <p:sldId id="272" r:id="rId12"/>
    <p:sldId id="293" r:id="rId13"/>
    <p:sldId id="292" r:id="rId14"/>
    <p:sldId id="265" r:id="rId15"/>
    <p:sldId id="266" r:id="rId16"/>
    <p:sldId id="269" r:id="rId17"/>
    <p:sldId id="267" r:id="rId18"/>
    <p:sldId id="268" r:id="rId19"/>
    <p:sldId id="270" r:id="rId20"/>
    <p:sldId id="273" r:id="rId21"/>
    <p:sldId id="282" r:id="rId22"/>
    <p:sldId id="279" r:id="rId23"/>
    <p:sldId id="283" r:id="rId24"/>
    <p:sldId id="287" r:id="rId25"/>
    <p:sldId id="294" r:id="rId26"/>
    <p:sldId id="284" r:id="rId27"/>
    <p:sldId id="288" r:id="rId28"/>
    <p:sldId id="286" r:id="rId29"/>
    <p:sldId id="264" r:id="rId30"/>
    <p:sldId id="289" r:id="rId31"/>
    <p:sldId id="274" r:id="rId32"/>
    <p:sldId id="275" r:id="rId33"/>
    <p:sldId id="285" r:id="rId34"/>
    <p:sldId id="276" r:id="rId35"/>
    <p:sldId id="277" r:id="rId36"/>
    <p:sldId id="278" r:id="rId37"/>
    <p:sldId id="280" r:id="rId38"/>
    <p:sldId id="281" r:id="rId39"/>
    <p:sldId id="290" r:id="rId40"/>
    <p:sldId id="291" r:id="rId41"/>
  </p:sldIdLst>
  <p:sldSz cx="12192000" cy="6858000"/>
  <p:notesSz cx="6858000" cy="144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Ann Reindl" initials="CAR" lastIdx="1" clrIdx="0">
    <p:extLst>
      <p:ext uri="{19B8F6BF-5375-455C-9EA6-DF929625EA0E}">
        <p15:presenceInfo xmlns:p15="http://schemas.microsoft.com/office/powerpoint/2012/main" userId="S-1-5-21-1229272821-630328440-682003330-321007" providerId="AD"/>
      </p:ext>
    </p:extLst>
  </p:cmAuthor>
  <p:cmAuthor id="2" name="Cynthia Ann Reindl" initials="CR" lastIdx="1" clrIdx="1">
    <p:extLst>
      <p:ext uri="{19B8F6BF-5375-455C-9EA6-DF929625EA0E}">
        <p15:presenceInfo xmlns:p15="http://schemas.microsoft.com/office/powerpoint/2012/main" userId="S::careindl@uwm.edu::2ae8851c-8de6-4cf3-828f-7da4dd591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BD5BB-1423-464D-9F3E-DD90E87A996C}" v="564" dt="2020-03-11T14:07:32.037"/>
    <p1510:client id="{0651C83F-E60F-4CBA-9686-AEF2E42CCC53}" v="12" dt="2020-03-11T14:24:04.111"/>
    <p1510:client id="{204CBF4E-5007-49A6-9DCD-D20E437F3B12}" v="107" dt="2020-03-11T13:32:57.163"/>
    <p1510:client id="{25CBECE9-0A38-49CF-BF60-DDFFF68C4187}" v="80" dt="2020-03-11T14:17:19.210"/>
    <p1510:client id="{6AF3847B-4473-4FBA-911A-1D0BD27C184F}" v="2" dt="2020-03-11T14:24:37.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7T14:08:13.064" idx="1">
    <p:pos x="10" y="10"/>
    <p:text>Need to work on embedding the video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BE54C-7923-4F99-91A2-7E4E11FD76DF}"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62657-822B-4FF5-8A81-72892879D868}" type="slidenum">
              <a:rPr lang="en-US" smtClean="0"/>
              <a:t>‹#›</a:t>
            </a:fld>
            <a:endParaRPr lang="en-US"/>
          </a:p>
        </p:txBody>
      </p:sp>
    </p:spTree>
    <p:extLst>
      <p:ext uri="{BB962C8B-B14F-4D97-AF65-F5344CB8AC3E}">
        <p14:creationId xmlns:p14="http://schemas.microsoft.com/office/powerpoint/2010/main" val="367005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oq4nR1ClgN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9MIEzJj_Gy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a:t>
            </a:r>
            <a:r>
              <a:rPr lang="en-US" baseline="0"/>
              <a:t> name, title, how long you’ve been at UWM, something about your experience here </a:t>
            </a:r>
          </a:p>
          <a:p>
            <a:endParaRPr lang="en-US"/>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a:t>
            </a:fld>
            <a:endParaRPr lang="en-US"/>
          </a:p>
        </p:txBody>
      </p:sp>
    </p:spTree>
    <p:extLst>
      <p:ext uri="{BB962C8B-B14F-4D97-AF65-F5344CB8AC3E}">
        <p14:creationId xmlns:p14="http://schemas.microsoft.com/office/powerpoint/2010/main" val="423728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The One Stop website is a great resource for everything related to costs associated with going to college. It is recommended that you bookmark this website and refer to it when you have questions about costs, financial aid, registration, and deadlines.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15</a:t>
            </a:fld>
            <a:endParaRPr lang="en-US"/>
          </a:p>
        </p:txBody>
      </p:sp>
    </p:spTree>
    <p:extLst>
      <p:ext uri="{BB962C8B-B14F-4D97-AF65-F5344CB8AC3E}">
        <p14:creationId xmlns:p14="http://schemas.microsoft.com/office/powerpoint/2010/main" val="26342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The information contained in the Student Handbook is required to be read by every student. It contains vital information about the university and financial aid. Students are required to know the policies contained within the handbook. The items listed here are just a few of the important things you and your student will need to read.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16</a:t>
            </a:fld>
            <a:endParaRPr lang="en-US"/>
          </a:p>
        </p:txBody>
      </p:sp>
    </p:spTree>
    <p:extLst>
      <p:ext uri="{BB962C8B-B14F-4D97-AF65-F5344CB8AC3E}">
        <p14:creationId xmlns:p14="http://schemas.microsoft.com/office/powerpoint/2010/main" val="102428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r>
              <a:rPr lang="en-US" baseline="0"/>
              <a:t> Federal Regulation that ALL schools must have a policy in place, regardless of how students pay for classes. Financial aid eligibility IS tied to meeting SAP. </a:t>
            </a:r>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17</a:t>
            </a:fld>
            <a:endParaRPr lang="en-US"/>
          </a:p>
        </p:txBody>
      </p:sp>
    </p:spTree>
    <p:extLst>
      <p:ext uri="{BB962C8B-B14F-4D97-AF65-F5344CB8AC3E}">
        <p14:creationId xmlns:p14="http://schemas.microsoft.com/office/powerpoint/2010/main" val="218208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FERPA protects the privacy and rights of the student. When students are in elementary, middle and high school, FERPA allows parents to have access to their child's student records. When a child is in college, the student now has access to their own records and parents no longer can access their child's records without the student's written consent.  Also, school officials can only access information that is pertinent to their specific role or job function. For example, a professor or teacher does not have access or reason to view student financial information so would not have access to that information. If a student would like someone to have access to their private information; such as financial, academic, or disciplinary information, the student must complete a consent waiver found in PAWS.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18</a:t>
            </a:fld>
            <a:endParaRPr lang="en-US"/>
          </a:p>
        </p:txBody>
      </p:sp>
    </p:spTree>
    <p:extLst>
      <p:ext uri="{BB962C8B-B14F-4D97-AF65-F5344CB8AC3E}">
        <p14:creationId xmlns:p14="http://schemas.microsoft.com/office/powerpoint/2010/main" val="7418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t>
            </a:r>
            <a:r>
              <a:rPr lang="en-US" baseline="0"/>
              <a:t>checked in this morning, students you received in your folder a color coded sheet detailing your financial aid status. Each has a specific message pertaining to your status. A brief run down: </a:t>
            </a:r>
          </a:p>
          <a:p>
            <a:endParaRPr lang="en-US" baseline="0"/>
          </a:p>
          <a:p>
            <a:pPr marL="175050" indent="-175050">
              <a:buFont typeface="Arial" panose="020B0604020202020204" pitchFamily="34" charset="0"/>
              <a:buChar char="•"/>
            </a:pPr>
            <a:r>
              <a:rPr lang="en-US" baseline="0"/>
              <a:t>Green means the student’s financial aid eligibility has been made available on your PAWS account. Please review and accept or decline your offered funding as needed. </a:t>
            </a:r>
          </a:p>
          <a:p>
            <a:pPr marL="175050" indent="-175050">
              <a:buFont typeface="Arial" panose="020B0604020202020204" pitchFamily="34" charset="0"/>
              <a:buChar char="•"/>
            </a:pPr>
            <a:r>
              <a:rPr lang="en-US" baseline="0"/>
              <a:t>Full Size Green Cost Breakdown: If you have accepted any portion of your aid, you will receive a full sized green sheet that details your accepted Financial aid, estimated costs, and provide a bottom line estimate to what costs remain to be covered </a:t>
            </a:r>
          </a:p>
          <a:p>
            <a:pPr marL="175050" indent="-175050">
              <a:buFont typeface="Arial" panose="020B0604020202020204" pitchFamily="34" charset="0"/>
              <a:buChar char="•"/>
            </a:pPr>
            <a:r>
              <a:rPr lang="en-US" baseline="0"/>
              <a:t>Yellow means we have received everything we need, but we need just a bit more time to finish up and provide you with your eligibility. Time frame right now is about 2-3 weeks due to volume.</a:t>
            </a:r>
          </a:p>
          <a:p>
            <a:pPr marL="175050" indent="-175050">
              <a:buFont typeface="Arial" panose="020B0604020202020204" pitchFamily="34" charset="0"/>
              <a:buChar char="•"/>
            </a:pPr>
            <a:r>
              <a:rPr lang="en-US" baseline="0"/>
              <a:t>Blue means we have not been able to locate a 2019-2020 FAFSA for you. If you think one has been completed, please check in with us. If you have not completed one, but ARE intending to use financial aid  as part of your funding plan; please complete this step ASAP. There is the My FASFA app available to help you work with your parent –if required- to complete the step. </a:t>
            </a:r>
          </a:p>
          <a:p>
            <a:pPr marL="175050" indent="-175050">
              <a:buFont typeface="Arial" panose="020B0604020202020204" pitchFamily="34" charset="0"/>
              <a:buChar char="•"/>
            </a:pPr>
            <a:r>
              <a:rPr lang="en-US" baseline="0"/>
              <a:t>Red means we need items from you to complete our review process. Please check your PAWS account for what is needed or stop by our advising session tomorrow-check your schedule for times and location. </a:t>
            </a:r>
            <a:endParaRPr lang="en-US"/>
          </a:p>
          <a:p>
            <a:endParaRPr lang="en-US"/>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19</a:t>
            </a:fld>
            <a:endParaRPr lang="en-US"/>
          </a:p>
        </p:txBody>
      </p:sp>
    </p:spTree>
    <p:extLst>
      <p:ext uri="{BB962C8B-B14F-4D97-AF65-F5344CB8AC3E}">
        <p14:creationId xmlns:p14="http://schemas.microsoft.com/office/powerpoint/2010/main" val="2952013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FSA ID: Use</a:t>
            </a:r>
            <a:r>
              <a:rPr lang="en-US" baseline="0">
                <a:cs typeface="Calibri"/>
              </a:rPr>
              <a:t> separate email addresses, d</a:t>
            </a:r>
            <a:r>
              <a:rPr lang="en-US">
                <a:cs typeface="Calibri"/>
              </a:rPr>
              <a:t>o not set</a:t>
            </a:r>
            <a:r>
              <a:rPr lang="en-US" baseline="0">
                <a:cs typeface="Calibri"/>
              </a:rPr>
              <a:t> up for each other, do not share!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20</a:t>
            </a:fld>
            <a:endParaRPr lang="en-US"/>
          </a:p>
        </p:txBody>
      </p:sp>
    </p:spTree>
    <p:extLst>
      <p:ext uri="{BB962C8B-B14F-4D97-AF65-F5344CB8AC3E}">
        <p14:creationId xmlns:p14="http://schemas.microsoft.com/office/powerpoint/2010/main" val="162833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Mapping out your college career: looking beyond your first year expenses. Compared to the savings you may have, how will you continue to fund your education. </a:t>
            </a:r>
          </a:p>
          <a:p>
            <a:endParaRPr lang="en-US">
              <a:cs typeface="Calibri"/>
            </a:endParaRPr>
          </a:p>
          <a:p>
            <a:r>
              <a:rPr lang="en-US">
                <a:cs typeface="Calibri"/>
              </a:rPr>
              <a:t>Graduate in a timely fashion: 15 to finish! Take at least 15 credits a semester or 30 credits an academic year. You will spend less on tuition, enter the workforce faster.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21</a:t>
            </a:fld>
            <a:endParaRPr lang="en-US"/>
          </a:p>
        </p:txBody>
      </p:sp>
    </p:spTree>
    <p:extLst>
      <p:ext uri="{BB962C8B-B14F-4D97-AF65-F5344CB8AC3E}">
        <p14:creationId xmlns:p14="http://schemas.microsoft.com/office/powerpoint/2010/main" val="3328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Per Federal Regulations, students under the age of 24 are required to provide parent information. The 10 questions ask about the student's life circumstances; such as: date of birth, marital status, if they have children or dependents they are providing financial support to, veteran/military status, legal guardianship/foster care status/orphan/ward of the court, etc. If you are unsure on how to answer the questions, please contact the financial aid office.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25</a:t>
            </a:fld>
            <a:endParaRPr lang="en-US"/>
          </a:p>
        </p:txBody>
      </p:sp>
    </p:spTree>
    <p:extLst>
      <p:ext uri="{BB962C8B-B14F-4D97-AF65-F5344CB8AC3E}">
        <p14:creationId xmlns:p14="http://schemas.microsoft.com/office/powerpoint/2010/main" val="84009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hlinkClick r:id="rId3"/>
              </a:rPr>
              <a:t>https://youtu.be/oq4nR1ClgN8</a:t>
            </a:r>
            <a:endParaRPr lang="en-US">
              <a:ea typeface="+mn-lt"/>
              <a:cs typeface="+mn-lt"/>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26</a:t>
            </a:fld>
            <a:endParaRPr lang="en-US"/>
          </a:p>
        </p:txBody>
      </p:sp>
    </p:spTree>
    <p:extLst>
      <p:ext uri="{BB962C8B-B14F-4D97-AF65-F5344CB8AC3E}">
        <p14:creationId xmlns:p14="http://schemas.microsoft.com/office/powerpoint/2010/main" val="161052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Interest rate=4.53%</a:t>
            </a:r>
            <a:r>
              <a:rPr lang="en-US" baseline="0"/>
              <a:t> for 19-20</a:t>
            </a:r>
            <a:endParaRPr lang="en-US"/>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28</a:t>
            </a:fld>
            <a:endParaRPr lang="en-US"/>
          </a:p>
        </p:txBody>
      </p:sp>
    </p:spTree>
    <p:extLst>
      <p:ext uri="{BB962C8B-B14F-4D97-AF65-F5344CB8AC3E}">
        <p14:creationId xmlns:p14="http://schemas.microsoft.com/office/powerpoint/2010/main" val="157751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 not read the whole thing!</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a:t>
            </a:fld>
            <a:endParaRPr lang="en-US"/>
          </a:p>
        </p:txBody>
      </p:sp>
    </p:spTree>
    <p:extLst>
      <p:ext uri="{BB962C8B-B14F-4D97-AF65-F5344CB8AC3E}">
        <p14:creationId xmlns:p14="http://schemas.microsoft.com/office/powerpoint/2010/main" val="197987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Keep in mind that this is</a:t>
            </a:r>
            <a:r>
              <a:rPr lang="en-US" baseline="0"/>
              <a:t> for all Federal Loans, your balance will transfer with you even if you transfer schools.</a:t>
            </a:r>
            <a:endParaRPr lang="en-US"/>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29</a:t>
            </a:fld>
            <a:endParaRPr lang="en-US"/>
          </a:p>
        </p:txBody>
      </p:sp>
    </p:spTree>
    <p:extLst>
      <p:ext uri="{BB962C8B-B14F-4D97-AF65-F5344CB8AC3E}">
        <p14:creationId xmlns:p14="http://schemas.microsoft.com/office/powerpoint/2010/main" val="3117594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Make sure to log in with your FSA ID so that the tool can pull all your federal loan history to accurate project estimated monthly payments.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30</a:t>
            </a:fld>
            <a:endParaRPr lang="en-US"/>
          </a:p>
        </p:txBody>
      </p:sp>
    </p:spTree>
    <p:extLst>
      <p:ext uri="{BB962C8B-B14F-4D97-AF65-F5344CB8AC3E}">
        <p14:creationId xmlns:p14="http://schemas.microsoft.com/office/powerpoint/2010/main" val="52743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that the deadline for most</a:t>
            </a:r>
            <a:r>
              <a:rPr lang="en-US" baseline="0"/>
              <a:t> UWM scholarship was June 1, but that does not mean that you should stop looking. Also great to start thinking about the next school year and applying to those scholarships early. </a:t>
            </a:r>
            <a:r>
              <a:rPr lang="en-US"/>
              <a:t>Focus on private scholarship resources. Continue the search and watch for notifications for the next year scholarships opening up-Usually opens in October. </a:t>
            </a:r>
          </a:p>
          <a:p>
            <a:endParaRPr lang="en-US">
              <a:cs typeface="Calibri"/>
            </a:endParaRPr>
          </a:p>
          <a:p>
            <a:r>
              <a:rPr lang="en-US">
                <a:cs typeface="Calibri"/>
              </a:rPr>
              <a:t>Make</a:t>
            </a:r>
            <a:r>
              <a:rPr lang="en-US" baseline="0">
                <a:cs typeface="Calibri"/>
              </a:rPr>
              <a:t> sure to search and apply every year. If you completed a Common App in the portal for </a:t>
            </a:r>
            <a:r>
              <a:rPr lang="en-US">
                <a:cs typeface="Calibri"/>
              </a:rPr>
              <a:t>20-21</a:t>
            </a:r>
            <a:r>
              <a:rPr lang="en-US" baseline="0">
                <a:cs typeface="Calibri"/>
              </a:rPr>
              <a:t> aid year, please save your responses in an external document!</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32</a:t>
            </a:fld>
            <a:endParaRPr lang="en-US"/>
          </a:p>
        </p:txBody>
      </p:sp>
    </p:spTree>
    <p:extLst>
      <p:ext uri="{BB962C8B-B14F-4D97-AF65-F5344CB8AC3E}">
        <p14:creationId xmlns:p14="http://schemas.microsoft.com/office/powerpoint/2010/main" val="245986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few additional resources students and their families may want to connect with.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34</a:t>
            </a:fld>
            <a:endParaRPr lang="en-US"/>
          </a:p>
        </p:txBody>
      </p:sp>
    </p:spTree>
    <p:extLst>
      <p:ext uri="{BB962C8B-B14F-4D97-AF65-F5344CB8AC3E}">
        <p14:creationId xmlns:p14="http://schemas.microsoft.com/office/powerpoint/2010/main" val="415277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few additional campus resources students and families may want to connect with.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35</a:t>
            </a:fld>
            <a:endParaRPr lang="en-US"/>
          </a:p>
        </p:txBody>
      </p:sp>
    </p:spTree>
    <p:extLst>
      <p:ext uri="{BB962C8B-B14F-4D97-AF65-F5344CB8AC3E}">
        <p14:creationId xmlns:p14="http://schemas.microsoft.com/office/powerpoint/2010/main" val="38967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a:t>
            </a:r>
            <a:r>
              <a:rPr lang="en-US" baseline="0"/>
              <a:t> ensure that you can review your financial aid eligibility prior to the due date for tuition and fees, please follow these deadlines. We will continue to process and offer financial aid through the semester. Per university policy, your balance due MUST be paid in full in order for you to register for future classes. If you are choosing to live in university housing, per your contract, your balance for the fall semester must be paid by a certain date or your contract may be terminated and be asked to leave your room. </a:t>
            </a:r>
          </a:p>
          <a:p>
            <a:endParaRPr lang="en-US" baseline="0"/>
          </a:p>
          <a:p>
            <a:r>
              <a:rPr lang="en-US" baseline="0"/>
              <a:t>Please  make sure you are checking your email, PAWS account, and following up with our office for any questions.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5</a:t>
            </a:fld>
            <a:endParaRPr lang="en-US"/>
          </a:p>
        </p:txBody>
      </p:sp>
    </p:spTree>
    <p:extLst>
      <p:ext uri="{BB962C8B-B14F-4D97-AF65-F5344CB8AC3E}">
        <p14:creationId xmlns:p14="http://schemas.microsoft.com/office/powerpoint/2010/main" val="359935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mainly communicate with students via email and PAWS, so it is important to make a habit of checking these at least once per week; if not more. We also recommend logging into your email account once a week if you choose to have your emails forwarded to another account. There are emails that can be missed. Additionally checking your bulk/junk folders to make sure things haven’t been filtered there. If they have, make sure to mark them as ‘not junk’ so they are delivered into your regular inbox. </a:t>
            </a:r>
          </a:p>
          <a:p>
            <a:endParaRPr lang="en-US" baseline="0"/>
          </a:p>
          <a:p>
            <a:r>
              <a:rPr lang="en-US" baseline="0"/>
              <a:t>Charges will not appear until late July/Early August. </a:t>
            </a:r>
            <a:endParaRPr lang="en-US"/>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6</a:t>
            </a:fld>
            <a:endParaRPr lang="en-US"/>
          </a:p>
        </p:txBody>
      </p:sp>
    </p:spTree>
    <p:extLst>
      <p:ext uri="{BB962C8B-B14F-4D97-AF65-F5344CB8AC3E}">
        <p14:creationId xmlns:p14="http://schemas.microsoft.com/office/powerpoint/2010/main" val="83882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Reassure audience that schools are NOT calling out possible mistakes. It is a random process; but schools CAN select a student for verification if a possible mistake is identified. </a:t>
            </a:r>
            <a:r>
              <a:rPr lang="en-US"/>
              <a:t>With documents the School can make corrections IF errors are found reducing anxiety or concern that the family needs to go back and make that correction. We are here to HELP you!!! If you get stuck, contact the financial aid office immediately! This can be a very frustrating process. </a:t>
            </a:r>
          </a:p>
          <a:p>
            <a:endParaRPr lang="en-US">
              <a:cs typeface="Calibri" panose="020F0502020204030204"/>
            </a:endParaRPr>
          </a:p>
          <a:p>
            <a:r>
              <a:rPr lang="en-US"/>
              <a:t>Mention the importance of turning in docs &amp; how summer is our busy processing season. </a:t>
            </a:r>
            <a:endParaRPr lang="en-US">
              <a:cs typeface="Calibri"/>
            </a:endParaRPr>
          </a:p>
          <a:p>
            <a:endParaRPr lang="en-US"/>
          </a:p>
          <a:p>
            <a:r>
              <a:rPr lang="en-US"/>
              <a:t>When turning in documents, please be sure to turn in ALL requested documents at the same time. Our office</a:t>
            </a:r>
            <a:r>
              <a:rPr lang="en-US" baseline="0"/>
              <a:t> will return incomplete document submissions, and wait for your file to be complete before processing.</a:t>
            </a:r>
            <a:r>
              <a:rPr lang="en-US"/>
              <a:t>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7</a:t>
            </a:fld>
            <a:endParaRPr lang="en-US"/>
          </a:p>
        </p:txBody>
      </p:sp>
    </p:spTree>
    <p:extLst>
      <p:ext uri="{BB962C8B-B14F-4D97-AF65-F5344CB8AC3E}">
        <p14:creationId xmlns:p14="http://schemas.microsoft.com/office/powerpoint/2010/main" val="217471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Common documents that are requested, not exhaustive list! If there are multiple family members attending UWM, we may request documents for the other family members as well. </a:t>
            </a:r>
            <a:endParaRPr lang="en-US"/>
          </a:p>
          <a:p>
            <a:endParaRPr lang="en-US"/>
          </a:p>
          <a:p>
            <a:r>
              <a:rPr lang="en-US"/>
              <a:t>Mention the importance of turning in docs &amp; how summer is our busy processing season. </a:t>
            </a:r>
            <a:endParaRPr lang="en-US">
              <a:cs typeface="Calibri"/>
            </a:endParaRPr>
          </a:p>
          <a:p>
            <a:endParaRPr lang="en-US"/>
          </a:p>
          <a:p>
            <a:r>
              <a:rPr lang="en-US"/>
              <a:t>When turning in documents, please be sure to turn in ALL requested documents at the same time. Our office</a:t>
            </a:r>
            <a:r>
              <a:rPr lang="en-US" baseline="0"/>
              <a:t> will return incomplete document submissions, and wait for your file to be complete before processing.</a:t>
            </a:r>
            <a:r>
              <a:rPr lang="en-US"/>
              <a:t>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8</a:t>
            </a:fld>
            <a:endParaRPr lang="en-US"/>
          </a:p>
        </p:txBody>
      </p:sp>
    </p:spTree>
    <p:extLst>
      <p:ext uri="{BB962C8B-B14F-4D97-AF65-F5344CB8AC3E}">
        <p14:creationId xmlns:p14="http://schemas.microsoft.com/office/powerpoint/2010/main" val="286288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Mention the importance of turning in docs &amp; how summer is our busy processing season. </a:t>
            </a: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11</a:t>
            </a:fld>
            <a:endParaRPr lang="en-US"/>
          </a:p>
        </p:txBody>
      </p:sp>
    </p:spTree>
    <p:extLst>
      <p:ext uri="{BB962C8B-B14F-4D97-AF65-F5344CB8AC3E}">
        <p14:creationId xmlns:p14="http://schemas.microsoft.com/office/powerpoint/2010/main" val="334216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mn-lt"/>
                <a:cs typeface="+mn-lt"/>
                <a:hlinkClick r:id="rId3"/>
              </a:rPr>
              <a:t>https://youtu.be/9MIEzJj_GyI</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12</a:t>
            </a:fld>
            <a:endParaRPr lang="en-US"/>
          </a:p>
        </p:txBody>
      </p:sp>
    </p:spTree>
    <p:extLst>
      <p:ext uri="{BB962C8B-B14F-4D97-AF65-F5344CB8AC3E}">
        <p14:creationId xmlns:p14="http://schemas.microsoft.com/office/powerpoint/2010/main" val="146340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Describe Installment Plan option and due dates.</a:t>
            </a:r>
          </a:p>
        </p:txBody>
      </p:sp>
      <p:sp>
        <p:nvSpPr>
          <p:cNvPr id="4" name="Slide Number Placeholder 3"/>
          <p:cNvSpPr>
            <a:spLocks noGrp="1"/>
          </p:cNvSpPr>
          <p:nvPr>
            <p:ph type="sldNum" sz="quarter" idx="10"/>
          </p:nvPr>
        </p:nvSpPr>
        <p:spPr/>
        <p:txBody>
          <a:bodyPr/>
          <a:lstStyle/>
          <a:p>
            <a:fld id="{D0B62657-822B-4FF5-8A81-72892879D868}" type="slidenum">
              <a:rPr lang="en-US" smtClean="0"/>
              <a:t>13</a:t>
            </a:fld>
            <a:endParaRPr lang="en-US"/>
          </a:p>
        </p:txBody>
      </p:sp>
    </p:spTree>
    <p:extLst>
      <p:ext uri="{BB962C8B-B14F-4D97-AF65-F5344CB8AC3E}">
        <p14:creationId xmlns:p14="http://schemas.microsoft.com/office/powerpoint/2010/main" val="1086862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grayscl/>
          </a:blip>
          <a:srcRect/>
          <a:stretch>
            <a:fillRect l="-15000" r="-15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AD0E4-62FA-F84C-953A-1F218A5BE24F}"/>
              </a:ext>
            </a:extLst>
          </p:cNvPr>
          <p:cNvSpPr/>
          <p:nvPr userDrawn="1"/>
        </p:nvSpPr>
        <p:spPr>
          <a:xfrm>
            <a:off x="-9939" y="-7144"/>
            <a:ext cx="12201939" cy="6865144"/>
          </a:xfrm>
          <a:prstGeom prst="rect">
            <a:avLst/>
          </a:prstGeom>
          <a:solidFill>
            <a:schemeClr val="tx1">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1324670"/>
            <a:ext cx="9144000" cy="1500099"/>
          </a:xfrm>
        </p:spPr>
        <p:txBody>
          <a:bodyPr anchor="b">
            <a:normAutofit/>
          </a:bodyPr>
          <a:lstStyle>
            <a:lvl1pPr algn="l">
              <a:defRPr sz="6200" b="1">
                <a:solidFill>
                  <a:schemeClr val="accent4"/>
                </a:solidFill>
                <a:latin typeface="Arial" panose="020B0604020202020204" pitchFamily="34" charset="0"/>
                <a:cs typeface="Arial" panose="020B0604020202020204" pitchFamily="34" charset="0"/>
              </a:defRPr>
            </a:lvl1pPr>
          </a:lstStyle>
          <a:p>
            <a:r>
              <a:rPr lang="en-US"/>
              <a:t>Click to edit Master title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205351"/>
            <a:ext cx="9144000"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subtitle style</a:t>
            </a:r>
          </a:p>
        </p:txBody>
      </p:sp>
      <p:sp>
        <p:nvSpPr>
          <p:cNvPr id="12" name="Rectangle 11">
            <a:extLst>
              <a:ext uri="{FF2B5EF4-FFF2-40B4-BE49-F238E27FC236}">
                <a16:creationId xmlns:a16="http://schemas.microsoft.com/office/drawing/2014/main" id="{64471FDF-B29C-DB48-9726-E7E6D64E9CC4}"/>
              </a:ext>
            </a:extLst>
          </p:cNvPr>
          <p:cNvSpPr/>
          <p:nvPr userDrawn="1"/>
        </p:nvSpPr>
        <p:spPr>
          <a:xfrm flipV="1">
            <a:off x="0" y="5844206"/>
            <a:ext cx="9398000" cy="1013789"/>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780A0A05-369C-954D-875D-A49084969B05}"/>
              </a:ext>
            </a:extLst>
          </p:cNvPr>
          <p:cNvSpPr/>
          <p:nvPr userDrawn="1"/>
        </p:nvSpPr>
        <p:spPr>
          <a:xfrm flipV="1">
            <a:off x="9397999" y="5844208"/>
            <a:ext cx="2803939" cy="101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F5A4690-AE81-AC49-91B8-7967F69A28C2}"/>
              </a:ext>
            </a:extLst>
          </p:cNvPr>
          <p:cNvPicPr>
            <a:picLocks noChangeAspect="1"/>
          </p:cNvPicPr>
          <p:nvPr userDrawn="1"/>
        </p:nvPicPr>
        <p:blipFill>
          <a:blip r:embed="rId3"/>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9914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35DF-04EA-9848-B9D7-021B99278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B01015-50CE-4B48-8EA5-B95BB165B7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E2C70-01B9-0B43-AF53-E38F2B530D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B5B69904-0643-9A44-AC70-21ACC9E9CB00}"/>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CB2143F-AAEC-5549-9B4B-50636BA47AFC}"/>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5805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868362"/>
            <a:ext cx="9144000" cy="2387600"/>
          </a:xfrm>
        </p:spPr>
        <p:txBody>
          <a:bodyPr anchor="b"/>
          <a:lstStyle>
            <a:lvl1pPr algn="l">
              <a:defRPr sz="6000" b="1"/>
            </a:lvl1pPr>
          </a:lstStyle>
          <a:p>
            <a:r>
              <a:rPr lang="en-US"/>
              <a:t>Click to edit Master title style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601489"/>
            <a:ext cx="9144000" cy="1655762"/>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39091483-2AAF-A043-8E5B-050C5B7C417D}"/>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0B1D55A2-F022-7940-831A-F4EFF4173D7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771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077A-BDF5-A34A-854B-5256DD2D3EDD}"/>
              </a:ext>
            </a:extLst>
          </p:cNvPr>
          <p:cNvSpPr>
            <a:spLocks noGrp="1"/>
          </p:cNvSpPr>
          <p:nvPr>
            <p:ph type="title"/>
          </p:nvPr>
        </p:nvSpPr>
        <p:spPr>
          <a:xfrm>
            <a:off x="838200" y="1079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C7207F3-AB45-954B-BE35-B8DA038839C8}"/>
              </a:ext>
            </a:extLst>
          </p:cNvPr>
          <p:cNvSpPr>
            <a:spLocks noGrp="1"/>
          </p:cNvSpPr>
          <p:nvPr>
            <p:ph idx="1"/>
          </p:nvPr>
        </p:nvSpPr>
        <p:spPr>
          <a:xfrm>
            <a:off x="838200" y="1554163"/>
            <a:ext cx="10515600" cy="42965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A645369-A7C8-8B48-A8BE-9D0358576C2C}"/>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1AFDF1EB-B017-8346-9DFA-697A426CAEB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686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7E26-6A9B-CF4F-8F44-370B2054C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BF887-7F42-C441-AE2E-CB76FB241D16}"/>
              </a:ext>
            </a:extLst>
          </p:cNvPr>
          <p:cNvSpPr>
            <a:spLocks noGrp="1"/>
          </p:cNvSpPr>
          <p:nvPr>
            <p:ph type="body" idx="1"/>
          </p:nvPr>
        </p:nvSpPr>
        <p:spPr>
          <a:xfrm>
            <a:off x="831850" y="4589464"/>
            <a:ext cx="10515600" cy="619628"/>
          </a:xfrm>
          <a:prstGeom prst="rect">
            <a:avLst/>
          </a:prstGeo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14B5B58F-EB46-D64D-9E87-85C8D6F1784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FE5EB532-EF15-034F-9D97-3FB66E0BAD35}"/>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9047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60A8-4FC7-6843-A432-890742C0A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1A28F-AAB9-F34D-B799-4B611B4F6BFF}"/>
              </a:ext>
            </a:extLst>
          </p:cNvPr>
          <p:cNvSpPr>
            <a:spLocks noGrp="1"/>
          </p:cNvSpPr>
          <p:nvPr>
            <p:ph sz="half" idx="1"/>
          </p:nvPr>
        </p:nvSpPr>
        <p:spPr>
          <a:xfrm>
            <a:off x="838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747C9-9DDD-D24F-BDD7-8D9EE0589704}"/>
              </a:ext>
            </a:extLst>
          </p:cNvPr>
          <p:cNvSpPr>
            <a:spLocks noGrp="1"/>
          </p:cNvSpPr>
          <p:nvPr>
            <p:ph sz="half" idx="2"/>
          </p:nvPr>
        </p:nvSpPr>
        <p:spPr>
          <a:xfrm>
            <a:off x="6172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1A5C151-8DBF-874C-8FD1-4E614B1BD8A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6ABF3D6-397A-8F47-A6D7-98EDFF8C193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954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2978-B812-A94B-827F-4BABA2A2F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8EF43-49A5-5740-AC22-DE4F4E8DC4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8E4DC-385C-A44B-B02E-9F3C3043088B}"/>
              </a:ext>
            </a:extLst>
          </p:cNvPr>
          <p:cNvSpPr>
            <a:spLocks noGrp="1"/>
          </p:cNvSpPr>
          <p:nvPr>
            <p:ph sz="half" idx="2"/>
          </p:nvPr>
        </p:nvSpPr>
        <p:spPr>
          <a:xfrm>
            <a:off x="839788" y="2505075"/>
            <a:ext cx="5157787"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190E4-7BA6-EE4B-BE75-EBAC5D16F9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CE02A-196F-EC48-931A-C823D620AB27}"/>
              </a:ext>
            </a:extLst>
          </p:cNvPr>
          <p:cNvSpPr>
            <a:spLocks noGrp="1"/>
          </p:cNvSpPr>
          <p:nvPr>
            <p:ph sz="quarter" idx="4"/>
          </p:nvPr>
        </p:nvSpPr>
        <p:spPr>
          <a:xfrm>
            <a:off x="6172200" y="2505075"/>
            <a:ext cx="5183188"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025F3D-EEF3-BF49-84DC-644214C84045}"/>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653FE37C-B6A3-034E-84AD-D573B98F7D84}"/>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5583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707A-3F2A-7544-9F0B-8B24171AAC72}"/>
              </a:ext>
            </a:extLst>
          </p:cNvPr>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DD9EFD86-9623-0444-AA01-4E4B2A3E43CF}"/>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BCF7F41-59A1-D74D-8DD0-9833EE3931B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2628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CCA738-D79B-7F46-9A13-BE053F042DB1}"/>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7AEBA0-2C3F-A941-8A5F-AC90272C294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0629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45EF-D3FD-6948-95C6-C4372AC4F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5F021-FD4C-5245-B26C-156FB0C68A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F3FB9-8485-8A4E-85D0-5321E5D21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70C5DB1-EDF3-824D-BB35-8BD7C4FC97E8}"/>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C481F45A-E081-DE4C-8996-59CDEEAFED9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471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73F6A-61CF-724A-A629-67CC0041AACB}"/>
              </a:ext>
            </a:extLst>
          </p:cNvPr>
          <p:cNvSpPr>
            <a:spLocks noGrp="1"/>
          </p:cNvSpPr>
          <p:nvPr>
            <p:ph type="title"/>
          </p:nvPr>
        </p:nvSpPr>
        <p:spPr>
          <a:xfrm>
            <a:off x="838200" y="10715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942C72-0018-E34C-9B7D-EA5EC39AD82D}"/>
              </a:ext>
            </a:extLst>
          </p:cNvPr>
          <p:cNvSpPr>
            <a:spLocks noGrp="1"/>
          </p:cNvSpPr>
          <p:nvPr>
            <p:ph type="body" idx="1"/>
          </p:nvPr>
        </p:nvSpPr>
        <p:spPr>
          <a:xfrm>
            <a:off x="838200" y="1554162"/>
            <a:ext cx="10515600" cy="438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79924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uwm.edu/onesto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wm.edu/onestop/finances/resources/#FAatUW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uwm.edu/onestop/your-student-record/sharing-and-protecting-your-inform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finaid@uwm.ed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oq4nR1ClgN8"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studentaid.gov/loan-simulato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uwm.edu/onestop/finances/types-of-financial-aid/scholarship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uwm.academicworks.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undergraduateadmissions@uwm.ed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university-housing@uwm.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bursar@uwm.edu"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mailto:vets@uwm.ed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FA3C-6ED4-484D-B565-2F33C3C253A6}"/>
              </a:ext>
            </a:extLst>
          </p:cNvPr>
          <p:cNvSpPr>
            <a:spLocks noGrp="1"/>
          </p:cNvSpPr>
          <p:nvPr>
            <p:ph type="ctrTitle"/>
          </p:nvPr>
        </p:nvSpPr>
        <p:spPr/>
        <p:txBody>
          <a:bodyPr>
            <a:normAutofit fontScale="90000"/>
          </a:bodyPr>
          <a:lstStyle/>
          <a:p>
            <a:r>
              <a:rPr lang="en-US"/>
              <a:t>Paying for your College Experience </a:t>
            </a:r>
          </a:p>
        </p:txBody>
      </p:sp>
      <p:sp>
        <p:nvSpPr>
          <p:cNvPr id="3" name="Subtitle 2">
            <a:extLst>
              <a:ext uri="{FF2B5EF4-FFF2-40B4-BE49-F238E27FC236}">
                <a16:creationId xmlns:a16="http://schemas.microsoft.com/office/drawing/2014/main" id="{C84E1941-D6F6-7A4D-B7B4-988065C9707C}"/>
              </a:ext>
            </a:extLst>
          </p:cNvPr>
          <p:cNvSpPr>
            <a:spLocks noGrp="1"/>
          </p:cNvSpPr>
          <p:nvPr>
            <p:ph type="subTitle" idx="1"/>
          </p:nvPr>
        </p:nvSpPr>
        <p:spPr/>
        <p:txBody>
          <a:bodyPr/>
          <a:lstStyle/>
          <a:p>
            <a:r>
              <a:rPr lang="en-US"/>
              <a:t>UWM Financial Aid </a:t>
            </a:r>
          </a:p>
        </p:txBody>
      </p:sp>
    </p:spTree>
    <p:extLst>
      <p:ext uri="{BB962C8B-B14F-4D97-AF65-F5344CB8AC3E}">
        <p14:creationId xmlns:p14="http://schemas.microsoft.com/office/powerpoint/2010/main" val="8792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E22D-D564-4A6A-89C1-C7D2BA1BFE87}"/>
              </a:ext>
            </a:extLst>
          </p:cNvPr>
          <p:cNvSpPr>
            <a:spLocks noGrp="1"/>
          </p:cNvSpPr>
          <p:nvPr>
            <p:ph type="title"/>
          </p:nvPr>
        </p:nvSpPr>
        <p:spPr/>
        <p:txBody>
          <a:bodyPr/>
          <a:lstStyle/>
          <a:p>
            <a:r>
              <a:rPr lang="en-US" b="0">
                <a:ea typeface="+mj-lt"/>
                <a:cs typeface="+mj-lt"/>
              </a:rPr>
              <a:t>Paying for College…</a:t>
            </a:r>
            <a:endParaRPr lang="en-US"/>
          </a:p>
        </p:txBody>
      </p:sp>
      <p:sp>
        <p:nvSpPr>
          <p:cNvPr id="3" name="Content Placeholder 2">
            <a:extLst>
              <a:ext uri="{FF2B5EF4-FFF2-40B4-BE49-F238E27FC236}">
                <a16:creationId xmlns:a16="http://schemas.microsoft.com/office/drawing/2014/main" id="{2485CB5D-B01C-4ABC-9BF6-58438B6A6AD0}"/>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•This is a </a:t>
            </a:r>
            <a:r>
              <a:rPr lang="en-US" i="1" u="sng">
                <a:ea typeface="+mn-lt"/>
                <a:cs typeface="+mn-lt"/>
              </a:rPr>
              <a:t>shared responsibility:</a:t>
            </a:r>
            <a:endParaRPr lang="en-US">
              <a:cs typeface="Arial" panose="020B0604020202020204"/>
            </a:endParaRPr>
          </a:p>
          <a:p>
            <a:r>
              <a:rPr lang="en-US">
                <a:ea typeface="+mn-lt"/>
                <a:cs typeface="+mn-lt"/>
              </a:rPr>
              <a:t>–Students and Parents</a:t>
            </a:r>
            <a:endParaRPr lang="en-US"/>
          </a:p>
          <a:p>
            <a:r>
              <a:rPr lang="en-US">
                <a:ea typeface="+mn-lt"/>
                <a:cs typeface="+mn-lt"/>
              </a:rPr>
              <a:t>–State and Federal Governments </a:t>
            </a:r>
            <a:endParaRPr lang="en-US"/>
          </a:p>
          <a:p>
            <a:r>
              <a:rPr lang="en-US">
                <a:ea typeface="+mn-lt"/>
                <a:cs typeface="+mn-lt"/>
              </a:rPr>
              <a:t>–Private Sources</a:t>
            </a:r>
            <a:endParaRPr lang="en-US"/>
          </a:p>
          <a:p>
            <a:endParaRPr lang="en-US">
              <a:cs typeface="Arial"/>
            </a:endParaRPr>
          </a:p>
        </p:txBody>
      </p:sp>
      <p:pic>
        <p:nvPicPr>
          <p:cNvPr id="5" name="Picture 5" descr="A close up of a person&#10;&#10;Description generated with high confidence">
            <a:extLst>
              <a:ext uri="{FF2B5EF4-FFF2-40B4-BE49-F238E27FC236}">
                <a16:creationId xmlns:a16="http://schemas.microsoft.com/office/drawing/2014/main" id="{C2D5B7C4-5B31-418C-89C3-0EEE65FC8B38}"/>
              </a:ext>
            </a:extLst>
          </p:cNvPr>
          <p:cNvPicPr>
            <a:picLocks noChangeAspect="1"/>
          </p:cNvPicPr>
          <p:nvPr/>
        </p:nvPicPr>
        <p:blipFill>
          <a:blip r:embed="rId2"/>
          <a:stretch>
            <a:fillRect/>
          </a:stretch>
        </p:blipFill>
        <p:spPr>
          <a:xfrm>
            <a:off x="8356600" y="2794000"/>
            <a:ext cx="2743200" cy="2743200"/>
          </a:xfrm>
          <a:prstGeom prst="rect">
            <a:avLst/>
          </a:prstGeom>
        </p:spPr>
      </p:pic>
    </p:spTree>
    <p:extLst>
      <p:ext uri="{BB962C8B-B14F-4D97-AF65-F5344CB8AC3E}">
        <p14:creationId xmlns:p14="http://schemas.microsoft.com/office/powerpoint/2010/main" val="306721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Paying Your Bill </a:t>
            </a:r>
          </a:p>
        </p:txBody>
      </p:sp>
      <p:sp>
        <p:nvSpPr>
          <p:cNvPr id="3" name="Content Placeholder 2"/>
          <p:cNvSpPr>
            <a:spLocks noGrp="1"/>
          </p:cNvSpPr>
          <p:nvPr>
            <p:ph idx="1"/>
          </p:nvPr>
        </p:nvSpPr>
        <p:spPr/>
        <p:txBody>
          <a:bodyPr/>
          <a:lstStyle/>
          <a:p>
            <a:pPr marL="342900" indent="-342900">
              <a:lnSpc>
                <a:spcPct val="150000"/>
              </a:lnSpc>
              <a:buFont typeface="Arial"/>
              <a:buChar char="•"/>
            </a:pPr>
            <a:r>
              <a:rPr lang="en-US">
                <a:ea typeface="+mn-lt"/>
                <a:cs typeface="+mn-lt"/>
              </a:rPr>
              <a:t>You should have a plan in place NOW.</a:t>
            </a:r>
            <a:endParaRPr lang="en-US"/>
          </a:p>
          <a:p>
            <a:pPr marL="342900" indent="-342900">
              <a:lnSpc>
                <a:spcPct val="150000"/>
              </a:lnSpc>
              <a:buFont typeface="Arial"/>
              <a:buChar char="•"/>
            </a:pPr>
            <a:r>
              <a:rPr lang="en-US">
                <a:ea typeface="+mn-lt"/>
                <a:cs typeface="+mn-lt"/>
              </a:rPr>
              <a:t>Your Student Bill is due on the first day of classes.</a:t>
            </a:r>
          </a:p>
          <a:p>
            <a:pPr marL="342900" indent="-342900">
              <a:lnSpc>
                <a:spcPct val="150000"/>
              </a:lnSpc>
              <a:buFont typeface="Arial"/>
              <a:buChar char="•"/>
            </a:pPr>
            <a:r>
              <a:rPr lang="en-US">
                <a:ea typeface="+mn-lt"/>
                <a:cs typeface="+mn-lt"/>
              </a:rPr>
              <a:t>Official charges will post shortly after you enroll in Spring classes, but you can still get an idea of what you will owe. </a:t>
            </a:r>
          </a:p>
          <a:p>
            <a:r>
              <a:rPr lang="en-US"/>
              <a:t>Connect with Financial Aid Office for Assistance! </a:t>
            </a:r>
          </a:p>
        </p:txBody>
      </p:sp>
    </p:spTree>
    <p:extLst>
      <p:ext uri="{BB962C8B-B14F-4D97-AF65-F5344CB8AC3E}">
        <p14:creationId xmlns:p14="http://schemas.microsoft.com/office/powerpoint/2010/main" val="12290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Viewing your Billing Statement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708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Keeping Track of Your Balance </a:t>
            </a:r>
          </a:p>
        </p:txBody>
      </p:sp>
      <p:sp>
        <p:nvSpPr>
          <p:cNvPr id="3" name="Content Placeholder 2"/>
          <p:cNvSpPr>
            <a:spLocks noGrp="1"/>
          </p:cNvSpPr>
          <p:nvPr>
            <p:ph idx="1"/>
          </p:nvPr>
        </p:nvSpPr>
        <p:spPr/>
        <p:txBody>
          <a:bodyPr/>
          <a:lstStyle/>
          <a:p>
            <a:r>
              <a:rPr lang="en-US" altLang="en-US" sz="2400">
                <a:ea typeface="+mn-lt"/>
                <a:cs typeface="+mn-lt"/>
              </a:rPr>
              <a:t>Monitor your PAWS account to see your charges, aid activity, and important due dates.</a:t>
            </a:r>
          </a:p>
          <a:p>
            <a:endParaRPr lang="en-US" altLang="en-US" sz="2400">
              <a:ea typeface="+mn-lt"/>
              <a:cs typeface="+mn-lt"/>
            </a:endParaRPr>
          </a:p>
          <a:p>
            <a:r>
              <a:rPr lang="en-US" altLang="en-US" sz="2400">
                <a:ea typeface="+mn-lt"/>
                <a:cs typeface="+mn-lt"/>
              </a:rPr>
              <a:t>The Bursar’s Office offers an Installment Payment Plan</a:t>
            </a:r>
          </a:p>
          <a:p>
            <a:pPr lvl="1"/>
            <a:r>
              <a:rPr lang="en-US" altLang="en-US">
                <a:ea typeface="+mn-lt"/>
                <a:cs typeface="+mn-lt"/>
              </a:rPr>
              <a:t>1</a:t>
            </a:r>
            <a:r>
              <a:rPr lang="en-US" altLang="en-US" baseline="30000">
                <a:ea typeface="+mn-lt"/>
                <a:cs typeface="+mn-lt"/>
              </a:rPr>
              <a:t>st</a:t>
            </a:r>
            <a:r>
              <a:rPr lang="en-US" altLang="en-US">
                <a:ea typeface="+mn-lt"/>
                <a:cs typeface="+mn-lt"/>
              </a:rPr>
              <a:t> Payment Due: October </a:t>
            </a:r>
          </a:p>
          <a:p>
            <a:pPr lvl="1"/>
            <a:r>
              <a:rPr lang="en-US" altLang="en-US">
                <a:ea typeface="+mn-lt"/>
                <a:cs typeface="+mn-lt"/>
              </a:rPr>
              <a:t>2</a:t>
            </a:r>
            <a:r>
              <a:rPr lang="en-US" altLang="en-US" baseline="30000">
                <a:ea typeface="+mn-lt"/>
                <a:cs typeface="+mn-lt"/>
              </a:rPr>
              <a:t>nd</a:t>
            </a:r>
            <a:r>
              <a:rPr lang="en-US" altLang="en-US">
                <a:ea typeface="+mn-lt"/>
                <a:cs typeface="+mn-lt"/>
              </a:rPr>
              <a:t> Payment Due: November </a:t>
            </a:r>
          </a:p>
          <a:p>
            <a:endParaRPr lang="en-US" altLang="en-US" sz="2400">
              <a:ea typeface="+mn-lt"/>
              <a:cs typeface="+mn-lt"/>
            </a:endParaRPr>
          </a:p>
          <a:p>
            <a:r>
              <a:rPr lang="en-US" altLang="en-US" sz="2400">
                <a:ea typeface="+mn-lt"/>
                <a:cs typeface="+mn-lt"/>
              </a:rPr>
              <a:t>If you do not pay by the due dates, your balance will become “past due”. Finance charges will be assessed on the balance and a hold will prevent registration for the next semester. Housing may also take action. </a:t>
            </a:r>
          </a:p>
          <a:p>
            <a:endParaRPr lang="en-US"/>
          </a:p>
        </p:txBody>
      </p:sp>
    </p:spTree>
    <p:extLst>
      <p:ext uri="{BB962C8B-B14F-4D97-AF65-F5344CB8AC3E}">
        <p14:creationId xmlns:p14="http://schemas.microsoft.com/office/powerpoint/2010/main" val="323239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Example of Semester Cost after Financial Aid is Applied</a:t>
            </a:r>
            <a:endParaRPr lang="en-US" dirty="0"/>
          </a:p>
        </p:txBody>
      </p:sp>
      <p:grpSp>
        <p:nvGrpSpPr>
          <p:cNvPr id="13" name="Group 12"/>
          <p:cNvGrpSpPr/>
          <p:nvPr/>
        </p:nvGrpSpPr>
        <p:grpSpPr>
          <a:xfrm>
            <a:off x="1961135" y="1642677"/>
            <a:ext cx="6196275" cy="4801314"/>
            <a:chOff x="1370913" y="1982117"/>
            <a:chExt cx="5460376" cy="4801493"/>
          </a:xfrm>
        </p:grpSpPr>
        <p:sp>
          <p:nvSpPr>
            <p:cNvPr id="14" name="TextBox 13">
              <a:extLst>
                <a:ext uri="{FF2B5EF4-FFF2-40B4-BE49-F238E27FC236}">
                  <a16:creationId xmlns:a16="http://schemas.microsoft.com/office/drawing/2014/main" id="{3D726484-7455-4B4B-A537-EF2E99AD3477}"/>
                </a:ext>
              </a:extLst>
            </p:cNvPr>
            <p:cNvSpPr txBox="1"/>
            <p:nvPr/>
          </p:nvSpPr>
          <p:spPr>
            <a:xfrm>
              <a:off x="1370913" y="1982117"/>
              <a:ext cx="4454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ea typeface="+mn-lt"/>
                  <a:cs typeface="+mn-lt"/>
                </a:rPr>
                <a:t>Direct Costs</a:t>
              </a:r>
              <a:endParaRPr lang="en-US" sz="2400" dirty="0">
                <a:cs typeface="Calibri"/>
              </a:endParaRPr>
            </a:p>
            <a:p>
              <a:r>
                <a:rPr lang="en-US" sz="2400" dirty="0">
                  <a:ea typeface="+mn-lt"/>
                  <a:cs typeface="+mn-lt"/>
                </a:rPr>
                <a:t>Tuition</a:t>
              </a:r>
              <a:r>
                <a:rPr lang="en-US" sz="2400" dirty="0">
                  <a:cs typeface="Calibri"/>
                </a:rPr>
                <a:t>:</a:t>
              </a:r>
            </a:p>
            <a:p>
              <a:r>
                <a:rPr lang="en-US" sz="2400" dirty="0">
                  <a:cs typeface="Calibri"/>
                </a:rPr>
                <a:t>Residence Hall:</a:t>
              </a:r>
            </a:p>
            <a:p>
              <a:r>
                <a:rPr lang="en-US" sz="2400" dirty="0">
                  <a:cs typeface="Calibri"/>
                </a:rPr>
                <a:t>Meal Plan:</a:t>
              </a:r>
            </a:p>
            <a:p>
              <a:r>
                <a:rPr lang="en-US" sz="2400" b="1" dirty="0">
                  <a:cs typeface="Calibri"/>
                </a:rPr>
                <a:t>Total Direct Cost:</a:t>
              </a:r>
            </a:p>
            <a:p>
              <a:pPr>
                <a:lnSpc>
                  <a:spcPct val="150000"/>
                </a:lnSpc>
              </a:pPr>
              <a:r>
                <a:rPr lang="en-US" sz="2400" b="1" dirty="0">
                  <a:cs typeface="Calibri"/>
                </a:rPr>
                <a:t>Financial Aid</a:t>
              </a:r>
            </a:p>
            <a:p>
              <a:r>
                <a:rPr lang="en-US" sz="2400" dirty="0">
                  <a:cs typeface="Calibri"/>
                </a:rPr>
                <a:t>Fed. Direct Unsubsidized Loan:</a:t>
              </a:r>
            </a:p>
            <a:p>
              <a:r>
                <a:rPr lang="en-US" sz="2400" b="1" dirty="0">
                  <a:cs typeface="Calibri"/>
                </a:rPr>
                <a:t>Balance Due</a:t>
              </a:r>
            </a:p>
            <a:p>
              <a:endParaRPr lang="en-US" sz="2400" dirty="0">
                <a:cs typeface="Calibri"/>
              </a:endParaRPr>
            </a:p>
            <a:p>
              <a:endParaRPr lang="en-US" sz="2000" dirty="0">
                <a:cs typeface="Calibri"/>
              </a:endParaRPr>
            </a:p>
            <a:p>
              <a:pPr marL="285750" indent="-285750">
                <a:buFont typeface="Arial"/>
                <a:buChar char="•"/>
              </a:pPr>
              <a:endParaRPr lang="en-US" sz="2800" dirty="0">
                <a:cs typeface="Calibri"/>
              </a:endParaRPr>
            </a:p>
            <a:p>
              <a:endParaRPr lang="en-US" dirty="0">
                <a:cs typeface="Calibri"/>
              </a:endParaRPr>
            </a:p>
          </p:txBody>
        </p:sp>
        <p:sp>
          <p:nvSpPr>
            <p:cNvPr id="15" name="TextBox 14">
              <a:extLst>
                <a:ext uri="{FF2B5EF4-FFF2-40B4-BE49-F238E27FC236}">
                  <a16:creationId xmlns:a16="http://schemas.microsoft.com/office/drawing/2014/main" id="{39567CB7-2A20-4BC1-9EED-70304470483D}"/>
                </a:ext>
              </a:extLst>
            </p:cNvPr>
            <p:cNvSpPr txBox="1"/>
            <p:nvPr/>
          </p:nvSpPr>
          <p:spPr>
            <a:xfrm>
              <a:off x="4789719" y="1982117"/>
              <a:ext cx="2041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en-US" sz="2400" u="sng">
                  <a:solidFill>
                    <a:schemeClr val="bg1"/>
                  </a:solidFill>
                  <a:cs typeface="Calibri"/>
                </a:rPr>
                <a:t>Direct Costs</a:t>
              </a:r>
              <a:endParaRPr lang="en-US" sz="2400">
                <a:solidFill>
                  <a:schemeClr val="bg1"/>
                </a:solidFill>
                <a:cs typeface="Calibri"/>
              </a:endParaRPr>
            </a:p>
            <a:p>
              <a:pPr algn="r"/>
              <a:r>
                <a:rPr lang="en-US" sz="2400">
                  <a:cs typeface="Calibri"/>
                </a:rPr>
                <a:t>$4,794</a:t>
              </a:r>
            </a:p>
            <a:p>
              <a:pPr algn="r"/>
              <a:r>
                <a:rPr lang="en-US" sz="2400">
                  <a:cs typeface="Calibri"/>
                </a:rPr>
                <a:t> +$3,301</a:t>
              </a:r>
            </a:p>
            <a:p>
              <a:pPr algn="r"/>
              <a:r>
                <a:rPr lang="en-US" sz="2400" u="sng">
                  <a:cs typeface="Calibri"/>
                </a:rPr>
                <a:t>$2,095</a:t>
              </a:r>
            </a:p>
            <a:p>
              <a:pPr algn="r"/>
              <a:r>
                <a:rPr lang="en-US" sz="2400" b="1">
                  <a:cs typeface="Calibri"/>
                </a:rPr>
                <a:t>$10,190</a:t>
              </a:r>
            </a:p>
            <a:p>
              <a:pPr algn="r">
                <a:lnSpc>
                  <a:spcPct val="150000"/>
                </a:lnSpc>
              </a:pPr>
              <a:r>
                <a:rPr lang="en-US" sz="2400">
                  <a:solidFill>
                    <a:srgbClr val="FF0000"/>
                  </a:solidFill>
                  <a:cs typeface="Calibri"/>
                </a:rPr>
                <a:t>(less)</a:t>
              </a:r>
            </a:p>
            <a:p>
              <a:pPr algn="r"/>
              <a:r>
                <a:rPr lang="en-US" sz="2400" u="sng">
                  <a:cs typeface="Calibri"/>
                </a:rPr>
                <a:t>$2,722</a:t>
              </a:r>
            </a:p>
            <a:p>
              <a:pPr algn="r"/>
              <a:r>
                <a:rPr lang="en-US" sz="2400" b="1">
                  <a:cs typeface="Calibri"/>
                </a:rPr>
                <a:t>$7,468</a:t>
              </a:r>
              <a:endParaRPr lang="en-US" sz="2400">
                <a:cs typeface="Calibri"/>
              </a:endParaRPr>
            </a:p>
            <a:p>
              <a:pPr algn="r"/>
              <a:endParaRPr lang="en-US" sz="2400">
                <a:cs typeface="Calibri"/>
              </a:endParaRPr>
            </a:p>
            <a:p>
              <a:endParaRPr lang="en-US" sz="2000">
                <a:cs typeface="Calibri"/>
              </a:endParaRPr>
            </a:p>
            <a:p>
              <a:pPr marL="285750" indent="-285750">
                <a:buFont typeface="Arial"/>
                <a:buChar char="•"/>
              </a:pPr>
              <a:endParaRPr lang="en-US" sz="2800">
                <a:cs typeface="Calibri"/>
              </a:endParaRPr>
            </a:p>
            <a:p>
              <a:endParaRPr lang="en-US">
                <a:cs typeface="Calibri"/>
              </a:endParaRPr>
            </a:p>
          </p:txBody>
        </p:sp>
        <p:cxnSp>
          <p:nvCxnSpPr>
            <p:cNvPr id="16" name="Straight Connector 15"/>
            <p:cNvCxnSpPr/>
            <p:nvPr/>
          </p:nvCxnSpPr>
          <p:spPr>
            <a:xfrm>
              <a:off x="1812273" y="4909931"/>
              <a:ext cx="5019016" cy="13252"/>
            </a:xfrm>
            <a:prstGeom prst="line">
              <a:avLst/>
            </a:prstGeom>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id="{C09F6881-C836-4824-BE1A-5CEFC70AA16F}"/>
              </a:ext>
            </a:extLst>
          </p:cNvPr>
          <p:cNvSpPr txBox="1"/>
          <p:nvPr/>
        </p:nvSpPr>
        <p:spPr>
          <a:xfrm>
            <a:off x="1224994" y="5470357"/>
            <a:ext cx="109670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Calculate your estimated balance at </a:t>
            </a:r>
            <a:r>
              <a:rPr lang="en-US" sz="2800" u="sng" dirty="0"/>
              <a:t>uwm.edu/</a:t>
            </a:r>
            <a:r>
              <a:rPr lang="en-US" sz="2800" u="sng" dirty="0" err="1"/>
              <a:t>costestimator</a:t>
            </a:r>
            <a:r>
              <a:rPr lang="en-US" sz="2400" dirty="0"/>
              <a:t> </a:t>
            </a:r>
            <a:endParaRPr lang="en-US" sz="2400" dirty="0">
              <a:cs typeface="Calibri"/>
            </a:endParaRPr>
          </a:p>
        </p:txBody>
      </p:sp>
      <p:cxnSp>
        <p:nvCxnSpPr>
          <p:cNvPr id="18" name="Straight Connector 17"/>
          <p:cNvCxnSpPr/>
          <p:nvPr/>
        </p:nvCxnSpPr>
        <p:spPr>
          <a:xfrm>
            <a:off x="2791326" y="3321763"/>
            <a:ext cx="536608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721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 Stop: Financial Aid</a:t>
            </a:r>
          </a:p>
        </p:txBody>
      </p:sp>
      <p:sp>
        <p:nvSpPr>
          <p:cNvPr id="3" name="Content Placeholder 2"/>
          <p:cNvSpPr>
            <a:spLocks noGrp="1"/>
          </p:cNvSpPr>
          <p:nvPr>
            <p:ph idx="1"/>
          </p:nvPr>
        </p:nvSpPr>
        <p:spPr/>
        <p:txBody>
          <a:bodyPr/>
          <a:lstStyle/>
          <a:p>
            <a:r>
              <a:rPr lang="en-US">
                <a:cs typeface="Calibri"/>
              </a:rPr>
              <a:t>Information about Scholarships, Loans and other aid</a:t>
            </a:r>
          </a:p>
          <a:p>
            <a:r>
              <a:rPr lang="en-US">
                <a:cs typeface="Calibri"/>
              </a:rPr>
              <a:t>Information about Payment Plans and paying tuition</a:t>
            </a:r>
          </a:p>
          <a:p>
            <a:pPr marL="0" indent="0">
              <a:buNone/>
            </a:pPr>
            <a:endParaRPr lang="en-US">
              <a:cs typeface="Calibri"/>
            </a:endParaRPr>
          </a:p>
          <a:p>
            <a:pPr marL="0" indent="0" algn="ctr">
              <a:buNone/>
            </a:pPr>
            <a:r>
              <a:rPr lang="en-US">
                <a:ea typeface="+mn-lt"/>
                <a:cs typeface="+mn-lt"/>
                <a:hlinkClick r:id="rId3"/>
              </a:rPr>
              <a:t>https://uwm.edu/onestop/</a:t>
            </a:r>
            <a:endParaRPr lang="en-US">
              <a:cs typeface="Calibri"/>
            </a:endParaRPr>
          </a:p>
          <a:p>
            <a:endParaRPr lang="en-US"/>
          </a:p>
        </p:txBody>
      </p:sp>
    </p:spTree>
    <p:extLst>
      <p:ext uri="{BB962C8B-B14F-4D97-AF65-F5344CB8AC3E}">
        <p14:creationId xmlns:p14="http://schemas.microsoft.com/office/powerpoint/2010/main" val="22132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Financial Aid Student Handbook </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a:cs typeface="Calibri"/>
              </a:rPr>
              <a:t>Disbursement </a:t>
            </a:r>
            <a:endParaRPr lang="en-US"/>
          </a:p>
          <a:p>
            <a:pPr>
              <a:lnSpc>
                <a:spcPct val="110000"/>
              </a:lnSpc>
            </a:pPr>
            <a:r>
              <a:rPr lang="en-US">
                <a:cs typeface="Calibri"/>
              </a:rPr>
              <a:t>Scholarships</a:t>
            </a:r>
          </a:p>
          <a:p>
            <a:pPr>
              <a:lnSpc>
                <a:spcPct val="110000"/>
              </a:lnSpc>
            </a:pPr>
            <a:r>
              <a:rPr lang="en-US">
                <a:cs typeface="Calibri"/>
              </a:rPr>
              <a:t>Grants</a:t>
            </a:r>
          </a:p>
          <a:p>
            <a:pPr>
              <a:lnSpc>
                <a:spcPct val="110000"/>
              </a:lnSpc>
            </a:pPr>
            <a:r>
              <a:rPr lang="en-US">
                <a:cs typeface="Calibri"/>
              </a:rPr>
              <a:t>Federal Direct Loan Requirements</a:t>
            </a:r>
          </a:p>
          <a:p>
            <a:pPr>
              <a:lnSpc>
                <a:spcPct val="110000"/>
              </a:lnSpc>
            </a:pPr>
            <a:r>
              <a:rPr lang="en-US">
                <a:ea typeface="+mn-lt"/>
                <a:cs typeface="+mn-lt"/>
              </a:rPr>
              <a:t>Census Date </a:t>
            </a:r>
          </a:p>
          <a:p>
            <a:pPr>
              <a:lnSpc>
                <a:spcPct val="110000"/>
              </a:lnSpc>
            </a:pPr>
            <a:r>
              <a:rPr lang="en-US">
                <a:ea typeface="+mn-lt"/>
                <a:cs typeface="+mn-lt"/>
              </a:rPr>
              <a:t>Student Rights and Responsibilities</a:t>
            </a:r>
          </a:p>
          <a:p>
            <a:pPr marL="0" indent="0">
              <a:lnSpc>
                <a:spcPct val="110000"/>
              </a:lnSpc>
              <a:buNone/>
            </a:pPr>
            <a:endParaRPr lang="en-US">
              <a:ea typeface="+mn-lt"/>
              <a:cs typeface="+mn-lt"/>
            </a:endParaRPr>
          </a:p>
          <a:p>
            <a:pPr marL="0" indent="0" algn="ctr">
              <a:buNone/>
            </a:pPr>
            <a:r>
              <a:rPr lang="en-US" sz="3200">
                <a:ea typeface="+mn-lt"/>
                <a:cs typeface="+mn-lt"/>
                <a:hlinkClick r:id="rId3"/>
              </a:rPr>
              <a:t>uwm.edu/</a:t>
            </a:r>
            <a:r>
              <a:rPr lang="en-US" sz="3200" err="1">
                <a:ea typeface="+mn-lt"/>
                <a:cs typeface="+mn-lt"/>
                <a:hlinkClick r:id="rId3"/>
              </a:rPr>
              <a:t>finaidresources</a:t>
            </a:r>
            <a:endParaRPr lang="en-US" sz="3200">
              <a:ea typeface="+mn-lt"/>
              <a:cs typeface="+mn-lt"/>
            </a:endParaRPr>
          </a:p>
          <a:p>
            <a:pPr marL="0" indent="0" algn="ctr">
              <a:buNone/>
            </a:pPr>
            <a:endParaRPr lang="en-US" sz="3200">
              <a:cs typeface="Calibri"/>
            </a:endParaRPr>
          </a:p>
          <a:p>
            <a:endParaRPr lang="en-US"/>
          </a:p>
        </p:txBody>
      </p:sp>
    </p:spTree>
    <p:extLst>
      <p:ext uri="{BB962C8B-B14F-4D97-AF65-F5344CB8AC3E}">
        <p14:creationId xmlns:p14="http://schemas.microsoft.com/office/powerpoint/2010/main" val="61016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Satisfactory Academic Progress (SAP)</a:t>
            </a:r>
            <a:endParaRPr lang="en-US"/>
          </a:p>
        </p:txBody>
      </p:sp>
      <p:sp>
        <p:nvSpPr>
          <p:cNvPr id="3" name="Content Placeholder 2"/>
          <p:cNvSpPr>
            <a:spLocks noGrp="1"/>
          </p:cNvSpPr>
          <p:nvPr>
            <p:ph idx="1"/>
          </p:nvPr>
        </p:nvSpPr>
        <p:spPr>
          <a:xfrm>
            <a:off x="838200" y="1146876"/>
            <a:ext cx="10515600" cy="5129938"/>
          </a:xfrm>
        </p:spPr>
        <p:txBody>
          <a:bodyPr>
            <a:normAutofit fontScale="92500" lnSpcReduction="20000"/>
          </a:bodyPr>
          <a:lstStyle/>
          <a:p>
            <a:pPr marL="0" indent="0">
              <a:buNone/>
            </a:pPr>
            <a:r>
              <a:rPr lang="en-US">
                <a:ea typeface="+mn-lt"/>
                <a:cs typeface="+mn-lt"/>
              </a:rPr>
              <a:t>The following two components are evaluated at the end of each semester:</a:t>
            </a:r>
          </a:p>
          <a:p>
            <a:pPr marL="0" indent="0">
              <a:buNone/>
            </a:pPr>
            <a:endParaRPr lang="en-US" sz="900">
              <a:cs typeface="Calibri"/>
            </a:endParaRPr>
          </a:p>
          <a:p>
            <a:pPr marL="514350" indent="-514350">
              <a:buAutoNum type="arabicPeriod"/>
            </a:pPr>
            <a:r>
              <a:rPr lang="en-US" b="1">
                <a:ea typeface="+mn-lt"/>
                <a:cs typeface="+mn-lt"/>
              </a:rPr>
              <a:t>PACE</a:t>
            </a:r>
            <a:r>
              <a:rPr lang="en-US">
                <a:ea typeface="+mn-lt"/>
                <a:cs typeface="+mn-lt"/>
              </a:rPr>
              <a:t> - You must successfully </a:t>
            </a:r>
            <a:r>
              <a:rPr lang="en-US" b="1">
                <a:ea typeface="+mn-lt"/>
                <a:cs typeface="+mn-lt"/>
              </a:rPr>
              <a:t>complete</a:t>
            </a:r>
            <a:r>
              <a:rPr lang="en-US">
                <a:ea typeface="+mn-lt"/>
                <a:cs typeface="+mn-lt"/>
              </a:rPr>
              <a:t> a cumulative of 2/3 (66.67%) of the credits which you </a:t>
            </a:r>
            <a:r>
              <a:rPr lang="en-US" b="1">
                <a:ea typeface="+mn-lt"/>
                <a:cs typeface="+mn-lt"/>
              </a:rPr>
              <a:t>attempt</a:t>
            </a:r>
            <a:r>
              <a:rPr lang="en-US">
                <a:ea typeface="+mn-lt"/>
                <a:cs typeface="+mn-lt"/>
              </a:rPr>
              <a:t>.</a:t>
            </a:r>
            <a:endParaRPr lang="en-US">
              <a:cs typeface="Calibri"/>
            </a:endParaRPr>
          </a:p>
          <a:p>
            <a:pPr marL="971550" lvl="1" indent="-514350">
              <a:buFont typeface="Arial"/>
              <a:buChar char="•"/>
            </a:pPr>
            <a:r>
              <a:rPr lang="en-US" sz="2800" b="1">
                <a:ea typeface="+mn-lt"/>
                <a:cs typeface="+mn-lt"/>
              </a:rPr>
              <a:t>Attempted</a:t>
            </a:r>
            <a:r>
              <a:rPr lang="en-US" sz="2800">
                <a:ea typeface="+mn-lt"/>
                <a:cs typeface="+mn-lt"/>
              </a:rPr>
              <a:t> credits include classes you are enrolled in as of the 10</a:t>
            </a:r>
            <a:r>
              <a:rPr lang="en-US" sz="2800" baseline="30000">
                <a:ea typeface="+mn-lt"/>
                <a:cs typeface="+mn-lt"/>
              </a:rPr>
              <a:t>th</a:t>
            </a:r>
            <a:r>
              <a:rPr lang="en-US" sz="2800">
                <a:ea typeface="+mn-lt"/>
                <a:cs typeface="+mn-lt"/>
              </a:rPr>
              <a:t> day of the semester.  It includes any failed credits and may include dropped or withdrawn credits.</a:t>
            </a:r>
            <a:endParaRPr lang="en-US" sz="2800">
              <a:cs typeface="Calibri"/>
            </a:endParaRPr>
          </a:p>
          <a:p>
            <a:pPr marL="914400" lvl="1" indent="-457200">
              <a:buFont typeface="Arial"/>
              <a:buChar char="•"/>
            </a:pPr>
            <a:r>
              <a:rPr lang="en-US" sz="2800" b="1">
                <a:ea typeface="+mn-lt"/>
                <a:cs typeface="+mn-lt"/>
              </a:rPr>
              <a:t>Completed</a:t>
            </a:r>
            <a:r>
              <a:rPr lang="en-US" sz="2800">
                <a:ea typeface="+mn-lt"/>
                <a:cs typeface="+mn-lt"/>
              </a:rPr>
              <a:t> credits includes all classes with a passing grade (D or above)</a:t>
            </a:r>
            <a:endParaRPr lang="en-US" sz="2800">
              <a:cs typeface="Calibri"/>
            </a:endParaRPr>
          </a:p>
          <a:p>
            <a:pPr marL="514350" indent="-514350">
              <a:buAutoNum type="arabicPeriod"/>
            </a:pPr>
            <a:r>
              <a:rPr lang="en-US" b="1">
                <a:ea typeface="+mn-lt"/>
                <a:cs typeface="+mn-lt"/>
              </a:rPr>
              <a:t>TIMEFRAME </a:t>
            </a:r>
            <a:r>
              <a:rPr lang="en-US">
                <a:ea typeface="+mn-lt"/>
                <a:cs typeface="+mn-lt"/>
              </a:rPr>
              <a:t>– You may not enroll for more than 150% of the number of credits needed to complete your degree. Typically, this is 180 credits for bachelor degrees, 90 credits for associates </a:t>
            </a:r>
            <a:r>
              <a:rPr lang="en-US" err="1">
                <a:ea typeface="+mn-lt"/>
                <a:cs typeface="+mn-lt"/>
              </a:rPr>
              <a:t>degress</a:t>
            </a:r>
            <a:r>
              <a:rPr lang="en-US">
                <a:ea typeface="+mn-lt"/>
                <a:cs typeface="+mn-lt"/>
              </a:rPr>
              <a:t>.</a:t>
            </a:r>
            <a:endParaRPr lang="en-US">
              <a:cs typeface="Calibri"/>
            </a:endParaRPr>
          </a:p>
          <a:p>
            <a:pPr marL="914400" lvl="1" indent="-457200">
              <a:buFont typeface="Arial"/>
              <a:buChar char="•"/>
            </a:pPr>
            <a:r>
              <a:rPr lang="en-US" sz="2800">
                <a:ea typeface="+mn-lt"/>
                <a:cs typeface="+mn-lt"/>
              </a:rPr>
              <a:t>All credits are counted </a:t>
            </a:r>
            <a:r>
              <a:rPr lang="en-US" sz="2000">
                <a:ea typeface="+mn-lt"/>
                <a:cs typeface="+mn-lt"/>
              </a:rPr>
              <a:t>toward your timeframe, even those for which you did not receive financial aid. </a:t>
            </a:r>
            <a:endParaRPr lang="en-US" sz="2000">
              <a:cs typeface="Calibri"/>
            </a:endParaRPr>
          </a:p>
          <a:p>
            <a:endParaRPr lang="en-US"/>
          </a:p>
        </p:txBody>
      </p:sp>
    </p:spTree>
    <p:extLst>
      <p:ext uri="{BB962C8B-B14F-4D97-AF65-F5344CB8AC3E}">
        <p14:creationId xmlns:p14="http://schemas.microsoft.com/office/powerpoint/2010/main" val="343390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Laws: FERPA</a:t>
            </a:r>
          </a:p>
        </p:txBody>
      </p:sp>
      <p:sp>
        <p:nvSpPr>
          <p:cNvPr id="3" name="Content Placeholder 2"/>
          <p:cNvSpPr>
            <a:spLocks noGrp="1"/>
          </p:cNvSpPr>
          <p:nvPr>
            <p:ph idx="1"/>
          </p:nvPr>
        </p:nvSpPr>
        <p:spPr/>
        <p:txBody>
          <a:bodyPr/>
          <a:lstStyle/>
          <a:p>
            <a:pPr marL="457200" indent="-457200"/>
            <a:r>
              <a:rPr lang="en-US" dirty="0"/>
              <a:t>FERPA (</a:t>
            </a:r>
            <a:r>
              <a:rPr lang="en-US" sz="2000" dirty="0"/>
              <a:t>Family Educational Rights and Privacy Act of 1974</a:t>
            </a:r>
            <a:r>
              <a:rPr lang="en-US" dirty="0"/>
              <a:t>): rights to student records </a:t>
            </a:r>
            <a:endParaRPr lang="en-US" dirty="0">
              <a:cs typeface="Calibri"/>
            </a:endParaRPr>
          </a:p>
          <a:p>
            <a:pPr marL="457200" indent="-457200"/>
            <a:r>
              <a:rPr lang="en-US" dirty="0"/>
              <a:t>States that only individuals who have a specific reason to view student records within the university may view those records</a:t>
            </a:r>
            <a:endParaRPr lang="en-US" dirty="0">
              <a:cs typeface="Calibri"/>
            </a:endParaRPr>
          </a:p>
          <a:p>
            <a:pPr marL="457200" indent="-457200"/>
            <a:r>
              <a:rPr lang="en-US" dirty="0">
                <a:cs typeface="Calibri"/>
              </a:rPr>
              <a:t>Student's </a:t>
            </a:r>
            <a:r>
              <a:rPr lang="en-US" u="sng" dirty="0">
                <a:cs typeface="Calibri"/>
              </a:rPr>
              <a:t>parent, spouse, or partner, etc. cannot access student records without consent</a:t>
            </a:r>
            <a:r>
              <a:rPr lang="en-US" dirty="0">
                <a:cs typeface="Calibri"/>
              </a:rPr>
              <a:t>! </a:t>
            </a:r>
          </a:p>
          <a:p>
            <a:pPr marL="457200" indent="-457200"/>
            <a:r>
              <a:rPr lang="en-US" dirty="0">
                <a:cs typeface="Calibri"/>
              </a:rPr>
              <a:t>Stop by our table tomorrow for instructions</a:t>
            </a:r>
          </a:p>
          <a:p>
            <a:pPr marL="457200" indent="-457200"/>
            <a:r>
              <a:rPr lang="en-US" b="1" dirty="0">
                <a:cs typeface="Calibri"/>
              </a:rPr>
              <a:t>Or Visit: </a:t>
            </a:r>
            <a:r>
              <a:rPr lang="en-US" u="sng" dirty="0">
                <a:hlinkClick r:id="rId3"/>
              </a:rPr>
              <a:t>https://uwm.edu/onestop/your-student-record/sharing-and-protecting-your-information</a:t>
            </a:r>
            <a:endParaRPr lang="en-US" dirty="0"/>
          </a:p>
        </p:txBody>
      </p:sp>
    </p:spTree>
    <p:extLst>
      <p:ext uri="{BB962C8B-B14F-4D97-AF65-F5344CB8AC3E}">
        <p14:creationId xmlns:p14="http://schemas.microsoft.com/office/powerpoint/2010/main" val="1918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Financial Aid Status</a:t>
            </a:r>
          </a:p>
        </p:txBody>
      </p:sp>
      <p:sp>
        <p:nvSpPr>
          <p:cNvPr id="3" name="Content Placeholder 2"/>
          <p:cNvSpPr>
            <a:spLocks noGrp="1"/>
          </p:cNvSpPr>
          <p:nvPr>
            <p:ph idx="1"/>
          </p:nvPr>
        </p:nvSpPr>
        <p:spPr>
          <a:xfrm>
            <a:off x="838200" y="1282890"/>
            <a:ext cx="10515600" cy="4913193"/>
          </a:xfrm>
        </p:spPr>
        <p:txBody>
          <a:bodyPr/>
          <a:lstStyle/>
          <a:p>
            <a:pPr marL="0" indent="0">
              <a:buNone/>
            </a:pPr>
            <a:r>
              <a:rPr lang="en-US" sz="3200"/>
              <a:t>Color Coded Status Sheets: </a:t>
            </a:r>
          </a:p>
          <a:p>
            <a:pPr>
              <a:buFont typeface="Wingdings" panose="05000000000000000000" pitchFamily="2" charset="2"/>
              <a:buChar char="ü"/>
            </a:pPr>
            <a:r>
              <a:rPr lang="en-US" sz="3200" b="1">
                <a:solidFill>
                  <a:srgbClr val="1E6229"/>
                </a:solidFill>
                <a:effectLst>
                  <a:outerShdw blurRad="38100" dist="38100" dir="2700000" algn="tl">
                    <a:srgbClr val="000000">
                      <a:alpha val="43137"/>
                    </a:srgbClr>
                  </a:outerShdw>
                </a:effectLst>
              </a:rPr>
              <a:t>Green: </a:t>
            </a:r>
            <a:r>
              <a:rPr lang="en-US" sz="3200"/>
              <a:t>Student had been offered Financial Aid!</a:t>
            </a:r>
          </a:p>
          <a:p>
            <a:pPr>
              <a:buFont typeface="Wingdings" panose="05000000000000000000" pitchFamily="2" charset="2"/>
              <a:buChar char="ü"/>
            </a:pPr>
            <a:r>
              <a:rPr lang="en-US" sz="3200" b="1">
                <a:solidFill>
                  <a:srgbClr val="FFC000"/>
                </a:solidFill>
                <a:effectLst>
                  <a:outerShdw blurRad="38100" dist="38100" dir="2700000" algn="tl">
                    <a:srgbClr val="000000">
                      <a:alpha val="43137"/>
                    </a:srgbClr>
                  </a:outerShdw>
                </a:effectLst>
              </a:rPr>
              <a:t>Yellow: </a:t>
            </a:r>
            <a:r>
              <a:rPr lang="en-US" sz="3200"/>
              <a:t>We have what we need, expect an aid offer in 2-3 weeks</a:t>
            </a:r>
          </a:p>
          <a:p>
            <a:pPr>
              <a:buFont typeface="Wingdings" panose="05000000000000000000" pitchFamily="2" charset="2"/>
              <a:buChar char="ü"/>
            </a:pPr>
            <a:r>
              <a:rPr lang="en-US" sz="3200" b="1">
                <a:solidFill>
                  <a:srgbClr val="281AB2"/>
                </a:solidFill>
                <a:effectLst>
                  <a:outerShdw blurRad="38100" dist="38100" dir="2700000" algn="tl">
                    <a:srgbClr val="000000">
                      <a:alpha val="43137"/>
                    </a:srgbClr>
                  </a:outerShdw>
                </a:effectLst>
              </a:rPr>
              <a:t>Blue: </a:t>
            </a:r>
            <a:r>
              <a:rPr lang="en-US" sz="3200"/>
              <a:t>a 2019-2020 FAFSA has not been received </a:t>
            </a:r>
          </a:p>
          <a:p>
            <a:pPr lvl="1"/>
            <a:r>
              <a:rPr lang="en-US" sz="3200"/>
              <a:t>If you think you filed, check with us</a:t>
            </a:r>
          </a:p>
          <a:p>
            <a:pPr>
              <a:buFont typeface="Wingdings" panose="05000000000000000000" pitchFamily="2" charset="2"/>
              <a:buChar char="ü"/>
            </a:pPr>
            <a:r>
              <a:rPr lang="en-US" sz="3200" b="1">
                <a:solidFill>
                  <a:srgbClr val="C00000"/>
                </a:solidFill>
                <a:effectLst>
                  <a:outerShdw blurRad="38100" dist="38100" dir="2700000" algn="tl">
                    <a:srgbClr val="000000">
                      <a:alpha val="43137"/>
                    </a:srgbClr>
                  </a:outerShdw>
                </a:effectLst>
              </a:rPr>
              <a:t>Red: </a:t>
            </a:r>
            <a:r>
              <a:rPr lang="en-US" sz="3200"/>
              <a:t>We need additional items to complete the review process</a:t>
            </a:r>
          </a:p>
          <a:p>
            <a:pPr lvl="1"/>
            <a:r>
              <a:rPr lang="en-US" sz="3200"/>
              <a:t>Check PAWS Account for details </a:t>
            </a:r>
          </a:p>
          <a:p>
            <a:endParaRPr lang="en-US"/>
          </a:p>
        </p:txBody>
      </p:sp>
    </p:spTree>
    <p:extLst>
      <p:ext uri="{BB962C8B-B14F-4D97-AF65-F5344CB8AC3E}">
        <p14:creationId xmlns:p14="http://schemas.microsoft.com/office/powerpoint/2010/main" val="93482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We Are </a:t>
            </a:r>
          </a:p>
        </p:txBody>
      </p:sp>
      <p:sp>
        <p:nvSpPr>
          <p:cNvPr id="3" name="Content Placeholder 2"/>
          <p:cNvSpPr>
            <a:spLocks noGrp="1"/>
          </p:cNvSpPr>
          <p:nvPr>
            <p:ph idx="1"/>
          </p:nvPr>
        </p:nvSpPr>
        <p:spPr>
          <a:xfrm>
            <a:off x="838200" y="1554163"/>
            <a:ext cx="10515600" cy="4485690"/>
          </a:xfrm>
        </p:spPr>
        <p:txBody>
          <a:bodyPr>
            <a:normAutofit/>
          </a:bodyPr>
          <a:lstStyle/>
          <a:p>
            <a:r>
              <a:rPr lang="en-US"/>
              <a:t>Assist students and their families seek out, obtain, and make the best use of all financial resources available to bridge the gap between financial aid resources, student and family contributions and the cost of attending UWM </a:t>
            </a:r>
          </a:p>
          <a:p>
            <a:r>
              <a:rPr lang="en-US"/>
              <a:t>Assist students with understanding their financial aid eligibility and educational costs</a:t>
            </a:r>
          </a:p>
          <a:p>
            <a:r>
              <a:rPr lang="en-US"/>
              <a:t>Assist students in reviewing additional aid options </a:t>
            </a:r>
          </a:p>
          <a:p>
            <a:r>
              <a:rPr lang="en-US"/>
              <a:t>Assist students with the completion of their FASFA, verification or other required documents, discuss special circumstances and the impact on their aid eligibility </a:t>
            </a:r>
          </a:p>
          <a:p>
            <a:endParaRPr lang="en-US"/>
          </a:p>
        </p:txBody>
      </p:sp>
    </p:spTree>
    <p:extLst>
      <p:ext uri="{BB962C8B-B14F-4D97-AF65-F5344CB8AC3E}">
        <p14:creationId xmlns:p14="http://schemas.microsoft.com/office/powerpoint/2010/main" val="240225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26484-7455-4B4B-A537-EF2E99AD3477}"/>
              </a:ext>
            </a:extLst>
          </p:cNvPr>
          <p:cNvSpPr txBox="1"/>
          <p:nvPr/>
        </p:nvSpPr>
        <p:spPr>
          <a:xfrm>
            <a:off x="919856" y="931050"/>
            <a:ext cx="91327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a:ea typeface="+mn-lt"/>
              <a:cs typeface="+mn-lt"/>
            </a:endParaRPr>
          </a:p>
          <a:p>
            <a:endParaRPr lang="en-US" sz="2000">
              <a:cs typeface="Calibri"/>
            </a:endParaRPr>
          </a:p>
          <a:p>
            <a:endParaRPr lang="en-US" sz="2000">
              <a:cs typeface="Calibri"/>
            </a:endParaRPr>
          </a:p>
          <a:p>
            <a:pPr marL="285750" indent="-285750">
              <a:buFont typeface="Arial"/>
              <a:buChar char="•"/>
            </a:pPr>
            <a:endParaRPr lang="en-US" sz="2800">
              <a:cs typeface="Calibri"/>
            </a:endParaRPr>
          </a:p>
          <a:p>
            <a:pPr algn="l"/>
            <a:endParaRPr lang="en-US">
              <a:cs typeface="Calibri"/>
            </a:endParaRPr>
          </a:p>
        </p:txBody>
      </p:sp>
      <p:graphicFrame>
        <p:nvGraphicFramePr>
          <p:cNvPr id="5" name="Table 6">
            <a:extLst>
              <a:ext uri="{FF2B5EF4-FFF2-40B4-BE49-F238E27FC236}">
                <a16:creationId xmlns:a16="http://schemas.microsoft.com/office/drawing/2014/main" id="{8266E296-A2E2-4566-BAE7-87694D31B33E}"/>
              </a:ext>
            </a:extLst>
          </p:cNvPr>
          <p:cNvGraphicFramePr>
            <a:graphicFrameLocks noGrp="1"/>
          </p:cNvGraphicFramePr>
          <p:nvPr>
            <p:extLst>
              <p:ext uri="{D42A27DB-BD31-4B8C-83A1-F6EECF244321}">
                <p14:modId xmlns:p14="http://schemas.microsoft.com/office/powerpoint/2010/main" val="1859020899"/>
              </p:ext>
            </p:extLst>
          </p:nvPr>
        </p:nvGraphicFramePr>
        <p:xfrm>
          <a:off x="427816" y="107949"/>
          <a:ext cx="10299324" cy="5910713"/>
        </p:xfrm>
        <a:graphic>
          <a:graphicData uri="http://schemas.openxmlformats.org/drawingml/2006/table">
            <a:tbl>
              <a:tblPr firstRow="1" bandRow="1">
                <a:tableStyleId>{7E9639D4-E3E2-4D34-9284-5A2195B3D0D7}</a:tableStyleId>
              </a:tblPr>
              <a:tblGrid>
                <a:gridCol w="5149662">
                  <a:extLst>
                    <a:ext uri="{9D8B030D-6E8A-4147-A177-3AD203B41FA5}">
                      <a16:colId xmlns:a16="http://schemas.microsoft.com/office/drawing/2014/main" val="3145725683"/>
                    </a:ext>
                  </a:extLst>
                </a:gridCol>
                <a:gridCol w="5149662">
                  <a:extLst>
                    <a:ext uri="{9D8B030D-6E8A-4147-A177-3AD203B41FA5}">
                      <a16:colId xmlns:a16="http://schemas.microsoft.com/office/drawing/2014/main" val="878522010"/>
                    </a:ext>
                  </a:extLst>
                </a:gridCol>
              </a:tblGrid>
              <a:tr h="1350748">
                <a:tc>
                  <a:txBody>
                    <a:bodyPr/>
                    <a:lstStyle/>
                    <a:p>
                      <a:pPr algn="ctr"/>
                      <a:r>
                        <a:rPr lang="en-US" sz="2800"/>
                        <a:t>What Financial Aid can expect from Students: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lvl="0" algn="ctr">
                        <a:buNone/>
                      </a:pPr>
                      <a:r>
                        <a:rPr lang="en-US" sz="2800"/>
                        <a:t>What Students can expect from Financial Aid:</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21320555"/>
                  </a:ext>
                </a:extLst>
              </a:tr>
              <a:tr h="4559965">
                <a:tc>
                  <a:txBody>
                    <a:bodyPr/>
                    <a:lstStyle/>
                    <a:p>
                      <a:pPr marL="285750" indent="-285750">
                        <a:lnSpc>
                          <a:spcPct val="100000"/>
                        </a:lnSpc>
                        <a:buFont typeface="Arial"/>
                        <a:buChar char="•"/>
                      </a:pPr>
                      <a:r>
                        <a:rPr lang="en-US" sz="2200"/>
                        <a:t>Check UWM email &amp; PAWS at least 3 times/week</a:t>
                      </a:r>
                    </a:p>
                    <a:p>
                      <a:pPr marL="0" lvl="0" indent="0">
                        <a:lnSpc>
                          <a:spcPct val="100000"/>
                        </a:lnSpc>
                        <a:buNone/>
                      </a:pPr>
                      <a:endParaRPr lang="en-US" sz="2200"/>
                    </a:p>
                    <a:p>
                      <a:pPr marL="285750" lvl="0" indent="-285750">
                        <a:lnSpc>
                          <a:spcPct val="100000"/>
                        </a:lnSpc>
                        <a:buFont typeface="Arial"/>
                        <a:buChar char="•"/>
                      </a:pPr>
                      <a:r>
                        <a:rPr lang="en-US" sz="2200"/>
                        <a:t>Read communications you receive from our office</a:t>
                      </a:r>
                    </a:p>
                    <a:p>
                      <a:pPr marL="0" lvl="0" indent="0">
                        <a:lnSpc>
                          <a:spcPct val="100000"/>
                        </a:lnSpc>
                        <a:buNone/>
                      </a:pPr>
                      <a:endParaRPr lang="en-US" sz="2200"/>
                    </a:p>
                    <a:p>
                      <a:pPr marL="285750" lvl="0" indent="-285750">
                        <a:lnSpc>
                          <a:spcPct val="100000"/>
                        </a:lnSpc>
                        <a:buFont typeface="Arial"/>
                        <a:buChar char="•"/>
                      </a:pPr>
                      <a:r>
                        <a:rPr lang="en-US" sz="2200"/>
                        <a:t>Read the Student Handbook</a:t>
                      </a:r>
                    </a:p>
                    <a:p>
                      <a:pPr marL="0" lvl="0" indent="0">
                        <a:lnSpc>
                          <a:spcPct val="100000"/>
                        </a:lnSpc>
                        <a:buNone/>
                      </a:pPr>
                      <a:endParaRPr lang="en-US" sz="2200"/>
                    </a:p>
                    <a:p>
                      <a:pPr marL="285750" lvl="0" indent="-285750">
                        <a:lnSpc>
                          <a:spcPct val="100000"/>
                        </a:lnSpc>
                        <a:buFont typeface="Arial"/>
                        <a:buChar char="•"/>
                      </a:pPr>
                      <a:r>
                        <a:rPr lang="en-US" sz="2200"/>
                        <a:t>Create a financial plan</a:t>
                      </a:r>
                      <a:r>
                        <a:rPr lang="en-US" sz="2200" baseline="0"/>
                        <a:t> for college expenses</a:t>
                      </a:r>
                      <a:endParaRPr lang="en-US" sz="2200"/>
                    </a:p>
                    <a:p>
                      <a:pPr marL="0" lvl="0" indent="0">
                        <a:lnSpc>
                          <a:spcPct val="100000"/>
                        </a:lnSpc>
                        <a:buNone/>
                      </a:pPr>
                      <a:endParaRPr lang="en-US" sz="2200"/>
                    </a:p>
                    <a:p>
                      <a:pPr marL="285750" lvl="0" indent="-285750">
                        <a:lnSpc>
                          <a:spcPct val="100000"/>
                        </a:lnSpc>
                        <a:buFont typeface="Arial"/>
                        <a:buChar char="•"/>
                      </a:pPr>
                      <a:r>
                        <a:rPr lang="en-US" sz="2200"/>
                        <a:t>Keep track of your FSA ID &amp; Password</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indent="-285750">
                        <a:buFont typeface="Arial"/>
                        <a:buChar char="•"/>
                      </a:pPr>
                      <a:r>
                        <a:rPr lang="en-US" sz="2200"/>
                        <a:t>Be available to answer financial aid related questions</a:t>
                      </a:r>
                    </a:p>
                    <a:p>
                      <a:pPr marL="285750" lvl="0" indent="-285750">
                        <a:buFont typeface="Arial"/>
                        <a:buChar char="•"/>
                      </a:pPr>
                      <a:endParaRPr lang="en-US" sz="2200"/>
                    </a:p>
                    <a:p>
                      <a:pPr marL="285750" lvl="0" indent="-285750">
                        <a:buFont typeface="Arial"/>
                        <a:buChar char="•"/>
                      </a:pPr>
                      <a:r>
                        <a:rPr lang="en-US" sz="2200"/>
                        <a:t>Explanations of federal/state financial aid benefits</a:t>
                      </a:r>
                    </a:p>
                    <a:p>
                      <a:pPr marL="285750" lvl="0" indent="-285750">
                        <a:buFont typeface="Arial"/>
                        <a:buChar char="•"/>
                      </a:pPr>
                      <a:endParaRPr lang="en-US" sz="2200"/>
                    </a:p>
                    <a:p>
                      <a:pPr marL="285750" lvl="0" indent="-285750">
                        <a:buFont typeface="Arial"/>
                        <a:buChar char="•"/>
                      </a:pPr>
                      <a:r>
                        <a:rPr lang="en-US" sz="2200"/>
                        <a:t>Completion of Professional Judgement on a case-by-case basis </a:t>
                      </a:r>
                    </a:p>
                    <a:p>
                      <a:pPr marL="285750" lvl="0" indent="-285750">
                        <a:buFont typeface="Arial"/>
                        <a:buChar char="•"/>
                      </a:pPr>
                      <a:endParaRPr lang="en-US" sz="2200"/>
                    </a:p>
                    <a:p>
                      <a:pPr marL="285750" lvl="0" indent="-285750">
                        <a:buFont typeface="Arial"/>
                        <a:buChar char="•"/>
                      </a:pPr>
                      <a:r>
                        <a:rPr lang="en-US" sz="2200"/>
                        <a:t>Aid students/parents in the filing of the FAFSA</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3251863"/>
                  </a:ext>
                </a:extLst>
              </a:tr>
            </a:tbl>
          </a:graphicData>
        </a:graphic>
      </p:graphicFrame>
    </p:spTree>
    <p:extLst>
      <p:ext uri="{BB962C8B-B14F-4D97-AF65-F5344CB8AC3E}">
        <p14:creationId xmlns:p14="http://schemas.microsoft.com/office/powerpoint/2010/main" val="5591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 </a:t>
            </a:r>
          </a:p>
        </p:txBody>
      </p:sp>
      <p:sp>
        <p:nvSpPr>
          <p:cNvPr id="3" name="Content Placeholder 2"/>
          <p:cNvSpPr>
            <a:spLocks noGrp="1"/>
          </p:cNvSpPr>
          <p:nvPr>
            <p:ph idx="1"/>
          </p:nvPr>
        </p:nvSpPr>
        <p:spPr/>
        <p:txBody>
          <a:bodyPr vert="horz" lIns="91440" tIns="45720" rIns="91440" bIns="45720" rtlCol="0" anchor="t">
            <a:normAutofit/>
          </a:bodyPr>
          <a:lstStyle/>
          <a:p>
            <a:r>
              <a:rPr lang="en-US" b="1">
                <a:cs typeface="Calibri"/>
              </a:rPr>
              <a:t>Have a funding plan in place by August 15th!</a:t>
            </a:r>
          </a:p>
          <a:p>
            <a:r>
              <a:rPr lang="en-US">
                <a:cs typeface="Calibri"/>
              </a:rPr>
              <a:t>Talk to a Financial Aid Advisor.</a:t>
            </a:r>
            <a:endParaRPr lang="en-US" b="1">
              <a:cs typeface="Calibri"/>
            </a:endParaRPr>
          </a:p>
          <a:p>
            <a:r>
              <a:rPr lang="en-US">
                <a:cs typeface="Calibri"/>
              </a:rPr>
              <a:t>Begin applying to additional loan options, if necessary. </a:t>
            </a:r>
          </a:p>
          <a:p>
            <a:r>
              <a:rPr lang="en-US">
                <a:cs typeface="Calibri"/>
              </a:rPr>
              <a:t>Create a monthly budget - live like a student while you are a student. </a:t>
            </a:r>
          </a:p>
          <a:p>
            <a:r>
              <a:rPr lang="en-US">
                <a:cs typeface="Calibri"/>
              </a:rPr>
              <a:t>Request funds from your 529 or College Savings plan</a:t>
            </a:r>
          </a:p>
          <a:p>
            <a:pPr lvl="1"/>
            <a:r>
              <a:rPr lang="en-US">
                <a:cs typeface="Calibri"/>
              </a:rPr>
              <a:t>Contact the Bursar Office for questions or arrangements </a:t>
            </a:r>
          </a:p>
          <a:p>
            <a:r>
              <a:rPr lang="en-US">
                <a:cs typeface="Calibri"/>
              </a:rPr>
              <a:t>Map out your college career and estimate expenses throughout.</a:t>
            </a:r>
            <a:endParaRPr lang="en-US"/>
          </a:p>
          <a:p>
            <a:endParaRPr lang="en-US"/>
          </a:p>
        </p:txBody>
      </p:sp>
    </p:spTree>
    <p:extLst>
      <p:ext uri="{BB962C8B-B14F-4D97-AF65-F5344CB8AC3E}">
        <p14:creationId xmlns:p14="http://schemas.microsoft.com/office/powerpoint/2010/main" val="39494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D41E-9FC3-46E8-87EC-B5E79D8789DA}"/>
              </a:ext>
            </a:extLst>
          </p:cNvPr>
          <p:cNvSpPr>
            <a:spLocks noGrp="1"/>
          </p:cNvSpPr>
          <p:nvPr>
            <p:ph type="title"/>
          </p:nvPr>
        </p:nvSpPr>
        <p:spPr/>
        <p:txBody>
          <a:bodyPr/>
          <a:lstStyle/>
          <a:p>
            <a:r>
              <a:rPr lang="en-US">
                <a:cs typeface="Arial"/>
              </a:rPr>
              <a:t>Financial Aid Next Steps</a:t>
            </a:r>
            <a:endParaRPr lang="en-US"/>
          </a:p>
        </p:txBody>
      </p:sp>
      <p:sp>
        <p:nvSpPr>
          <p:cNvPr id="3" name="Content Placeholder 2">
            <a:extLst>
              <a:ext uri="{FF2B5EF4-FFF2-40B4-BE49-F238E27FC236}">
                <a16:creationId xmlns:a16="http://schemas.microsoft.com/office/drawing/2014/main" id="{ED9B973B-1F15-43C4-9F9F-D50DD5EEC6F1}"/>
              </a:ext>
            </a:extLst>
          </p:cNvPr>
          <p:cNvSpPr>
            <a:spLocks noGrp="1"/>
          </p:cNvSpPr>
          <p:nvPr>
            <p:ph idx="1"/>
          </p:nvPr>
        </p:nvSpPr>
        <p:spPr/>
        <p:txBody>
          <a:bodyPr vert="horz" lIns="91440" tIns="45720" rIns="91440" bIns="45720" rtlCol="0" anchor="t">
            <a:normAutofit/>
          </a:bodyPr>
          <a:lstStyle/>
          <a:p>
            <a:r>
              <a:rPr lang="en-US">
                <a:cs typeface="Arial"/>
              </a:rPr>
              <a:t>If you accept your Federal Direct Student Loans, Complete:</a:t>
            </a:r>
          </a:p>
          <a:p>
            <a:pPr lvl="1"/>
            <a:r>
              <a:rPr lang="en-US">
                <a:cs typeface="Arial"/>
              </a:rPr>
              <a:t>Master Promissory Note</a:t>
            </a:r>
          </a:p>
          <a:p>
            <a:pPr lvl="2"/>
            <a:r>
              <a:rPr lang="en-US">
                <a:cs typeface="Arial"/>
              </a:rPr>
              <a:t>Valid for 10 years </a:t>
            </a:r>
          </a:p>
          <a:p>
            <a:pPr lvl="1"/>
            <a:r>
              <a:rPr lang="en-US">
                <a:cs typeface="Arial"/>
              </a:rPr>
              <a:t>Entrance Loan Counseling </a:t>
            </a:r>
          </a:p>
          <a:p>
            <a:pPr lvl="2"/>
            <a:r>
              <a:rPr lang="en-US">
                <a:cs typeface="Arial"/>
              </a:rPr>
              <a:t>Complete once for each degree level (associates, bachelor, graduate)</a:t>
            </a:r>
          </a:p>
          <a:p>
            <a:pPr lvl="1"/>
            <a:r>
              <a:rPr lang="en-US">
                <a:cs typeface="Arial"/>
              </a:rPr>
              <a:t>Borrower Confirmation </a:t>
            </a:r>
          </a:p>
          <a:p>
            <a:pPr lvl="2"/>
            <a:r>
              <a:rPr lang="en-US">
                <a:cs typeface="Arial"/>
              </a:rPr>
              <a:t>This must be completed each year you accept federal student loans.</a:t>
            </a:r>
          </a:p>
          <a:p>
            <a:pPr lvl="2"/>
            <a:endParaRPr lang="en-US">
              <a:cs typeface="Arial"/>
            </a:endParaRPr>
          </a:p>
        </p:txBody>
      </p:sp>
      <p:sp>
        <p:nvSpPr>
          <p:cNvPr id="4" name="TextBox 3">
            <a:extLst>
              <a:ext uri="{FF2B5EF4-FFF2-40B4-BE49-F238E27FC236}">
                <a16:creationId xmlns:a16="http://schemas.microsoft.com/office/drawing/2014/main" id="{C20610D9-AB67-4043-8033-05B01C58B41B}"/>
              </a:ext>
            </a:extLst>
          </p:cNvPr>
          <p:cNvSpPr txBox="1"/>
          <p:nvPr/>
        </p:nvSpPr>
        <p:spPr>
          <a:xfrm>
            <a:off x="1973451" y="4801890"/>
            <a:ext cx="82580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**These will be listed as 'To Do' Items in your PAWS account with instructions and a link to complete these. **</a:t>
            </a:r>
            <a:endParaRPr lang="en-US" sz="1600" b="1">
              <a:cs typeface="Arial"/>
            </a:endParaRPr>
          </a:p>
        </p:txBody>
      </p:sp>
    </p:spTree>
    <p:extLst>
      <p:ext uri="{BB962C8B-B14F-4D97-AF65-F5344CB8AC3E}">
        <p14:creationId xmlns:p14="http://schemas.microsoft.com/office/powerpoint/2010/main" val="34315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Connecting With Us</a:t>
            </a:r>
          </a:p>
        </p:txBody>
      </p:sp>
      <p:sp>
        <p:nvSpPr>
          <p:cNvPr id="3" name="Content Placeholder 2"/>
          <p:cNvSpPr>
            <a:spLocks noGrp="1"/>
          </p:cNvSpPr>
          <p:nvPr>
            <p:ph sz="half" idx="1"/>
          </p:nvPr>
        </p:nvSpPr>
        <p:spPr/>
        <p:txBody>
          <a:bodyPr/>
          <a:lstStyle/>
          <a:p>
            <a:r>
              <a:rPr lang="en-US" dirty="0"/>
              <a:t>Email: </a:t>
            </a:r>
            <a:r>
              <a:rPr lang="en-US" dirty="0">
                <a:hlinkClick r:id="rId2"/>
              </a:rPr>
              <a:t>finaid@uwm.edu</a:t>
            </a:r>
            <a:endParaRPr lang="en-US" dirty="0"/>
          </a:p>
          <a:p>
            <a:r>
              <a:rPr lang="en-US" dirty="0"/>
              <a:t>Phone: 414-229-4541</a:t>
            </a:r>
          </a:p>
          <a:p>
            <a:r>
              <a:rPr lang="en-US" dirty="0"/>
              <a:t>Website: financialaid.uwm.edu</a:t>
            </a:r>
          </a:p>
          <a:p>
            <a:r>
              <a:rPr lang="en-US" dirty="0"/>
              <a:t>Social Media:</a:t>
            </a:r>
          </a:p>
          <a:p>
            <a:pPr lvl="1"/>
            <a:r>
              <a:rPr lang="en-US" dirty="0"/>
              <a:t>Facebook: https://www.facebook.com/uwmfinaid/</a:t>
            </a:r>
            <a:endParaRPr lang="en-US" dirty="0">
              <a:cs typeface="Calibri"/>
            </a:endParaRPr>
          </a:p>
          <a:p>
            <a:pPr lvl="1"/>
            <a:r>
              <a:rPr lang="en-US" dirty="0"/>
              <a:t>Twitter: @</a:t>
            </a:r>
            <a:r>
              <a:rPr lang="en-US" dirty="0" err="1"/>
              <a:t>uwmfinaid</a:t>
            </a:r>
            <a:endParaRPr lang="en-US" dirty="0">
              <a:cs typeface="Calibri"/>
            </a:endParaRPr>
          </a:p>
        </p:txBody>
      </p:sp>
      <p:sp>
        <p:nvSpPr>
          <p:cNvPr id="4" name="Content Placeholder 3"/>
          <p:cNvSpPr>
            <a:spLocks noGrp="1"/>
          </p:cNvSpPr>
          <p:nvPr>
            <p:ph sz="half" idx="2"/>
          </p:nvPr>
        </p:nvSpPr>
        <p:spPr/>
        <p:txBody>
          <a:bodyPr/>
          <a:lstStyle/>
          <a:p>
            <a:r>
              <a:rPr lang="en-US"/>
              <a:t>Tomorrow:</a:t>
            </a:r>
          </a:p>
          <a:p>
            <a:pPr lvl="1"/>
            <a:r>
              <a:rPr lang="en-US"/>
              <a:t>11-12:30 Union 280</a:t>
            </a:r>
          </a:p>
          <a:p>
            <a:pPr lvl="1"/>
            <a:endParaRPr lang="en-US"/>
          </a:p>
          <a:p>
            <a:r>
              <a:rPr lang="en-US"/>
              <a:t>In Our Office for Appointments or Walk-Ins</a:t>
            </a:r>
          </a:p>
        </p:txBody>
      </p:sp>
    </p:spTree>
    <p:extLst>
      <p:ext uri="{BB962C8B-B14F-4D97-AF65-F5344CB8AC3E}">
        <p14:creationId xmlns:p14="http://schemas.microsoft.com/office/powerpoint/2010/main" val="380822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Paying for your College Experience: Part 2</a:t>
            </a:r>
          </a:p>
        </p:txBody>
      </p:sp>
      <p:sp>
        <p:nvSpPr>
          <p:cNvPr id="3" name="Subtitle 2"/>
          <p:cNvSpPr>
            <a:spLocks noGrp="1"/>
          </p:cNvSpPr>
          <p:nvPr>
            <p:ph type="subTitle" idx="1"/>
          </p:nvPr>
        </p:nvSpPr>
        <p:spPr/>
        <p:txBody>
          <a:bodyPr/>
          <a:lstStyle/>
          <a:p>
            <a:r>
              <a:rPr lang="en-US"/>
              <a:t>What We’ll Cover: </a:t>
            </a:r>
          </a:p>
        </p:txBody>
      </p:sp>
    </p:spTree>
    <p:extLst>
      <p:ext uri="{BB962C8B-B14F-4D97-AF65-F5344CB8AC3E}">
        <p14:creationId xmlns:p14="http://schemas.microsoft.com/office/powerpoint/2010/main" val="122858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Why do I need to report my parent's income information?</a:t>
            </a:r>
            <a:endParaRPr lang="en-US" dirty="0"/>
          </a:p>
        </p:txBody>
      </p:sp>
      <p:sp>
        <p:nvSpPr>
          <p:cNvPr id="3" name="Content Placeholder 2"/>
          <p:cNvSpPr>
            <a:spLocks noGrp="1"/>
          </p:cNvSpPr>
          <p:nvPr>
            <p:ph idx="1"/>
          </p:nvPr>
        </p:nvSpPr>
        <p:spPr>
          <a:xfrm>
            <a:off x="838200" y="1554163"/>
            <a:ext cx="10515600" cy="4521784"/>
          </a:xfrm>
        </p:spPr>
        <p:txBody>
          <a:bodyPr/>
          <a:lstStyle/>
          <a:p>
            <a:r>
              <a:rPr lang="en-US" sz="2400" dirty="0">
                <a:cs typeface="Calibri"/>
              </a:rPr>
              <a:t>There are 10 questions on the FAFSA that determine whether you are considered a dependent or independent student. </a:t>
            </a:r>
          </a:p>
          <a:p>
            <a:pPr lvl="1"/>
            <a:r>
              <a:rPr lang="en-US" sz="2000" dirty="0">
                <a:cs typeface="Calibri"/>
              </a:rPr>
              <a:t>If you answer "No" to all of these questions, the FAFSA determines that you are dependent.</a:t>
            </a:r>
          </a:p>
          <a:p>
            <a:r>
              <a:rPr lang="en-US" sz="2400" dirty="0">
                <a:cs typeface="Calibri"/>
              </a:rPr>
              <a:t>If deemed dependent, you must report parent information even if:</a:t>
            </a:r>
          </a:p>
          <a:p>
            <a:pPr lvl="1"/>
            <a:r>
              <a:rPr lang="en-US" sz="2000" dirty="0">
                <a:cs typeface="Calibri"/>
              </a:rPr>
              <a:t>You do not live with your parents/are self-supporting </a:t>
            </a:r>
          </a:p>
          <a:p>
            <a:pPr lvl="1"/>
            <a:r>
              <a:rPr lang="en-US" sz="2000" dirty="0">
                <a:cs typeface="Calibri"/>
              </a:rPr>
              <a:t>You file your own taxes</a:t>
            </a:r>
          </a:p>
          <a:p>
            <a:r>
              <a:rPr lang="en-US" sz="2400" dirty="0">
                <a:cs typeface="Calibri"/>
              </a:rPr>
              <a:t>What if I have no contact with my parents?</a:t>
            </a:r>
          </a:p>
          <a:p>
            <a:pPr lvl="1"/>
            <a:r>
              <a:rPr lang="en-US" sz="2000" dirty="0">
                <a:cs typeface="Calibri"/>
              </a:rPr>
              <a:t>If you have no contact with you parents, do not know where they live, or have left home due to an abusive situation, please contact our office.</a:t>
            </a:r>
          </a:p>
          <a:p>
            <a:endParaRPr lang="en-US" dirty="0"/>
          </a:p>
        </p:txBody>
      </p:sp>
    </p:spTree>
    <p:extLst>
      <p:ext uri="{BB962C8B-B14F-4D97-AF65-F5344CB8AC3E}">
        <p14:creationId xmlns:p14="http://schemas.microsoft.com/office/powerpoint/2010/main" val="232152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Accepting a Financial Aid Offer </a:t>
            </a:r>
          </a:p>
        </p:txBody>
      </p:sp>
      <p:pic>
        <p:nvPicPr>
          <p:cNvPr id="4" name="oq4nR1ClgN8"/>
          <p:cNvPicPr>
            <a:picLocks noGrp="1" noRot="1" noChangeAspect="1"/>
          </p:cNvPicPr>
          <p:nvPr>
            <p:ph idx="1"/>
            <a:videoFile r:link="rId1"/>
          </p:nvPr>
        </p:nvPicPr>
        <p:blipFill>
          <a:blip r:embed="rId4"/>
          <a:stretch>
            <a:fillRect/>
          </a:stretch>
        </p:blipFill>
        <p:spPr>
          <a:xfrm>
            <a:off x="1034716" y="1234072"/>
            <a:ext cx="8361947" cy="4577181"/>
          </a:xfrm>
          <a:prstGeom prst="rect">
            <a:avLst/>
          </a:prstGeom>
        </p:spPr>
      </p:pic>
    </p:spTree>
    <p:extLst>
      <p:ext uri="{BB962C8B-B14F-4D97-AF65-F5344CB8AC3E}">
        <p14:creationId xmlns:p14="http://schemas.microsoft.com/office/powerpoint/2010/main" val="41184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Example of Semester Cost after Financial Aid is Applied</a:t>
            </a:r>
            <a:endParaRPr lang="en-US"/>
          </a:p>
        </p:txBody>
      </p:sp>
      <p:grpSp>
        <p:nvGrpSpPr>
          <p:cNvPr id="13" name="Group 12"/>
          <p:cNvGrpSpPr/>
          <p:nvPr/>
        </p:nvGrpSpPr>
        <p:grpSpPr>
          <a:xfrm>
            <a:off x="2678545" y="1657192"/>
            <a:ext cx="5695433" cy="4801314"/>
            <a:chOff x="1812273" y="1982117"/>
            <a:chExt cx="5019016" cy="4801493"/>
          </a:xfrm>
        </p:grpSpPr>
        <p:sp>
          <p:nvSpPr>
            <p:cNvPr id="14" name="TextBox 13">
              <a:extLst>
                <a:ext uri="{FF2B5EF4-FFF2-40B4-BE49-F238E27FC236}">
                  <a16:creationId xmlns:a16="http://schemas.microsoft.com/office/drawing/2014/main" id="{3D726484-7455-4B4B-A537-EF2E99AD3477}"/>
                </a:ext>
              </a:extLst>
            </p:cNvPr>
            <p:cNvSpPr txBox="1"/>
            <p:nvPr/>
          </p:nvSpPr>
          <p:spPr>
            <a:xfrm>
              <a:off x="1812273" y="1982117"/>
              <a:ext cx="4454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ea typeface="+mn-lt"/>
                  <a:cs typeface="+mn-lt"/>
                </a:rPr>
                <a:t>Direct Costs</a:t>
              </a:r>
              <a:endParaRPr lang="en-US" sz="2400">
                <a:cs typeface="Calibri"/>
              </a:endParaRPr>
            </a:p>
            <a:p>
              <a:r>
                <a:rPr lang="en-US" sz="2400">
                  <a:ea typeface="+mn-lt"/>
                  <a:cs typeface="+mn-lt"/>
                </a:rPr>
                <a:t>Tuition</a:t>
              </a:r>
              <a:r>
                <a:rPr lang="en-US" sz="2400">
                  <a:cs typeface="Calibri"/>
                </a:rPr>
                <a:t>:</a:t>
              </a:r>
            </a:p>
            <a:p>
              <a:r>
                <a:rPr lang="en-US" sz="2400">
                  <a:cs typeface="Calibri"/>
                </a:rPr>
                <a:t>Residence Hall:</a:t>
              </a:r>
            </a:p>
            <a:p>
              <a:r>
                <a:rPr lang="en-US" sz="2400">
                  <a:cs typeface="Calibri"/>
                </a:rPr>
                <a:t>Meal Plan:</a:t>
              </a:r>
            </a:p>
            <a:p>
              <a:r>
                <a:rPr lang="en-US" sz="2400" b="1">
                  <a:cs typeface="Calibri"/>
                </a:rPr>
                <a:t>Total Direct Cost:</a:t>
              </a:r>
            </a:p>
            <a:p>
              <a:pPr>
                <a:lnSpc>
                  <a:spcPct val="150000"/>
                </a:lnSpc>
              </a:pPr>
              <a:r>
                <a:rPr lang="en-US" sz="2400" b="1">
                  <a:cs typeface="Calibri"/>
                </a:rPr>
                <a:t>Financial Aid</a:t>
              </a:r>
            </a:p>
            <a:p>
              <a:r>
                <a:rPr lang="en-US" sz="2400">
                  <a:cs typeface="Calibri"/>
                </a:rPr>
                <a:t>Fed. Direct Unsubsidized Loan:</a:t>
              </a:r>
            </a:p>
            <a:p>
              <a:r>
                <a:rPr lang="en-US" sz="2400" b="1">
                  <a:cs typeface="Calibri"/>
                </a:rPr>
                <a:t>Balance Due</a:t>
              </a:r>
            </a:p>
            <a:p>
              <a:endParaRPr lang="en-US" sz="2400">
                <a:cs typeface="Calibri"/>
              </a:endParaRPr>
            </a:p>
            <a:p>
              <a:endParaRPr lang="en-US" sz="2000">
                <a:cs typeface="Calibri"/>
              </a:endParaRPr>
            </a:p>
            <a:p>
              <a:pPr marL="285750" indent="-285750">
                <a:buFont typeface="Arial"/>
                <a:buChar char="•"/>
              </a:pPr>
              <a:endParaRPr lang="en-US" sz="2800">
                <a:cs typeface="Calibri"/>
              </a:endParaRPr>
            </a:p>
            <a:p>
              <a:endParaRPr lang="en-US">
                <a:cs typeface="Calibri"/>
              </a:endParaRPr>
            </a:p>
          </p:txBody>
        </p:sp>
        <p:sp>
          <p:nvSpPr>
            <p:cNvPr id="15" name="TextBox 14">
              <a:extLst>
                <a:ext uri="{FF2B5EF4-FFF2-40B4-BE49-F238E27FC236}">
                  <a16:creationId xmlns:a16="http://schemas.microsoft.com/office/drawing/2014/main" id="{39567CB7-2A20-4BC1-9EED-70304470483D}"/>
                </a:ext>
              </a:extLst>
            </p:cNvPr>
            <p:cNvSpPr txBox="1"/>
            <p:nvPr/>
          </p:nvSpPr>
          <p:spPr>
            <a:xfrm>
              <a:off x="4789719" y="1982117"/>
              <a:ext cx="2041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en-US" sz="2400" u="sng">
                  <a:solidFill>
                    <a:schemeClr val="bg1"/>
                  </a:solidFill>
                  <a:cs typeface="Calibri"/>
                </a:rPr>
                <a:t>Direct Costs</a:t>
              </a:r>
              <a:endParaRPr lang="en-US" sz="2400">
                <a:solidFill>
                  <a:schemeClr val="bg1"/>
                </a:solidFill>
                <a:cs typeface="Calibri"/>
              </a:endParaRPr>
            </a:p>
            <a:p>
              <a:pPr algn="r"/>
              <a:r>
                <a:rPr lang="en-US" sz="2400">
                  <a:cs typeface="Calibri"/>
                </a:rPr>
                <a:t>$4,794</a:t>
              </a:r>
            </a:p>
            <a:p>
              <a:pPr algn="r"/>
              <a:r>
                <a:rPr lang="en-US" sz="2400">
                  <a:cs typeface="Calibri"/>
                </a:rPr>
                <a:t> +$3,301</a:t>
              </a:r>
            </a:p>
            <a:p>
              <a:pPr algn="r"/>
              <a:r>
                <a:rPr lang="en-US" sz="2400" u="sng">
                  <a:cs typeface="Calibri"/>
                </a:rPr>
                <a:t>$2,095</a:t>
              </a:r>
            </a:p>
            <a:p>
              <a:pPr algn="r"/>
              <a:r>
                <a:rPr lang="en-US" sz="2400" b="1">
                  <a:cs typeface="Calibri"/>
                </a:rPr>
                <a:t>$10,190</a:t>
              </a:r>
            </a:p>
            <a:p>
              <a:pPr algn="r">
                <a:lnSpc>
                  <a:spcPct val="150000"/>
                </a:lnSpc>
              </a:pPr>
              <a:r>
                <a:rPr lang="en-US" sz="2400">
                  <a:solidFill>
                    <a:srgbClr val="FF0000"/>
                  </a:solidFill>
                  <a:cs typeface="Calibri"/>
                </a:rPr>
                <a:t>(less)</a:t>
              </a:r>
            </a:p>
            <a:p>
              <a:pPr algn="r"/>
              <a:r>
                <a:rPr lang="en-US" sz="2400" u="sng">
                  <a:cs typeface="Calibri"/>
                </a:rPr>
                <a:t>$2,722</a:t>
              </a:r>
            </a:p>
            <a:p>
              <a:pPr algn="r"/>
              <a:r>
                <a:rPr lang="en-US" sz="2400" b="1">
                  <a:cs typeface="Calibri"/>
                </a:rPr>
                <a:t>$7,468</a:t>
              </a:r>
              <a:endParaRPr lang="en-US" sz="2400">
                <a:cs typeface="Calibri"/>
              </a:endParaRPr>
            </a:p>
            <a:p>
              <a:pPr algn="r"/>
              <a:endParaRPr lang="en-US" sz="2400">
                <a:cs typeface="Calibri"/>
              </a:endParaRPr>
            </a:p>
            <a:p>
              <a:endParaRPr lang="en-US" sz="2000">
                <a:cs typeface="Calibri"/>
              </a:endParaRPr>
            </a:p>
            <a:p>
              <a:pPr marL="285750" indent="-285750">
                <a:buFont typeface="Arial"/>
                <a:buChar char="•"/>
              </a:pPr>
              <a:endParaRPr lang="en-US" sz="2800">
                <a:cs typeface="Calibri"/>
              </a:endParaRPr>
            </a:p>
            <a:p>
              <a:endParaRPr lang="en-US">
                <a:cs typeface="Calibri"/>
              </a:endParaRPr>
            </a:p>
          </p:txBody>
        </p:sp>
        <p:cxnSp>
          <p:nvCxnSpPr>
            <p:cNvPr id="16" name="Straight Connector 15"/>
            <p:cNvCxnSpPr/>
            <p:nvPr/>
          </p:nvCxnSpPr>
          <p:spPr>
            <a:xfrm>
              <a:off x="1812273" y="4909931"/>
              <a:ext cx="5019016" cy="13252"/>
            </a:xfrm>
            <a:prstGeom prst="line">
              <a:avLst/>
            </a:prstGeom>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id="{C09F6881-C836-4824-BE1A-5CEFC70AA16F}"/>
              </a:ext>
            </a:extLst>
          </p:cNvPr>
          <p:cNvSpPr txBox="1"/>
          <p:nvPr/>
        </p:nvSpPr>
        <p:spPr>
          <a:xfrm>
            <a:off x="1224994" y="5470357"/>
            <a:ext cx="109670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Calculate your estimated balance at </a:t>
            </a:r>
            <a:r>
              <a:rPr lang="en-US" sz="2800" u="sng"/>
              <a:t>uwm.edu/</a:t>
            </a:r>
            <a:r>
              <a:rPr lang="en-US" sz="2800" u="sng" err="1"/>
              <a:t>costestimator</a:t>
            </a:r>
            <a:r>
              <a:rPr lang="en-US" sz="2400"/>
              <a:t> </a:t>
            </a:r>
            <a:endParaRPr lang="en-US" sz="2400">
              <a:cs typeface="Calibri"/>
            </a:endParaRPr>
          </a:p>
        </p:txBody>
      </p:sp>
      <p:cxnSp>
        <p:nvCxnSpPr>
          <p:cNvPr id="18" name="Straight Connector 17"/>
          <p:cNvCxnSpPr/>
          <p:nvPr/>
        </p:nvCxnSpPr>
        <p:spPr>
          <a:xfrm>
            <a:off x="2791326" y="3321763"/>
            <a:ext cx="536608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8828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Annual Federal Loan Limits </a:t>
            </a:r>
          </a:p>
        </p:txBody>
      </p:sp>
      <p:graphicFrame>
        <p:nvGraphicFramePr>
          <p:cNvPr id="4" name="Table 3"/>
          <p:cNvGraphicFramePr>
            <a:graphicFrameLocks noGrp="1"/>
          </p:cNvGraphicFramePr>
          <p:nvPr>
            <p:extLst>
              <p:ext uri="{D42A27DB-BD31-4B8C-83A1-F6EECF244321}">
                <p14:modId xmlns:p14="http://schemas.microsoft.com/office/powerpoint/2010/main" val="1684859548"/>
              </p:ext>
            </p:extLst>
          </p:nvPr>
        </p:nvGraphicFramePr>
        <p:xfrm>
          <a:off x="838198" y="1554160"/>
          <a:ext cx="9700648" cy="4056225"/>
        </p:xfrm>
        <a:graphic>
          <a:graphicData uri="http://schemas.openxmlformats.org/drawingml/2006/table">
            <a:tbl>
              <a:tblPr firstRow="1" bandRow="1">
                <a:tableStyleId>{793D81CF-94F2-401A-BA57-92F5A7B2D0C5}</a:tableStyleId>
              </a:tblPr>
              <a:tblGrid>
                <a:gridCol w="3300473">
                  <a:extLst>
                    <a:ext uri="{9D8B030D-6E8A-4147-A177-3AD203B41FA5}">
                      <a16:colId xmlns:a16="http://schemas.microsoft.com/office/drawing/2014/main" val="537883363"/>
                    </a:ext>
                  </a:extLst>
                </a:gridCol>
                <a:gridCol w="2077561">
                  <a:extLst>
                    <a:ext uri="{9D8B030D-6E8A-4147-A177-3AD203B41FA5}">
                      <a16:colId xmlns:a16="http://schemas.microsoft.com/office/drawing/2014/main" val="3080200497"/>
                    </a:ext>
                  </a:extLst>
                </a:gridCol>
                <a:gridCol w="2279748">
                  <a:extLst>
                    <a:ext uri="{9D8B030D-6E8A-4147-A177-3AD203B41FA5}">
                      <a16:colId xmlns:a16="http://schemas.microsoft.com/office/drawing/2014/main" val="3890229957"/>
                    </a:ext>
                  </a:extLst>
                </a:gridCol>
                <a:gridCol w="2042866">
                  <a:extLst>
                    <a:ext uri="{9D8B030D-6E8A-4147-A177-3AD203B41FA5}">
                      <a16:colId xmlns:a16="http://schemas.microsoft.com/office/drawing/2014/main" val="3006766024"/>
                    </a:ext>
                  </a:extLst>
                </a:gridCol>
              </a:tblGrid>
              <a:tr h="627275">
                <a:tc>
                  <a:txBody>
                    <a:bodyPr/>
                    <a:lstStyle/>
                    <a:p>
                      <a:pPr marL="0" algn="ctr" rtl="0" eaLnBrk="1" latinLnBrk="0" hangingPunct="1">
                        <a:spcBef>
                          <a:spcPts val="0"/>
                        </a:spcBef>
                        <a:spcAft>
                          <a:spcPts val="0"/>
                        </a:spcAft>
                      </a:pPr>
                      <a:r>
                        <a:rPr lang="en-US" sz="2400" kern="1200">
                          <a:effectLst/>
                        </a:rPr>
                        <a:t>Grade Level</a:t>
                      </a:r>
                      <a:endParaRPr lang="en-US" sz="2400">
                        <a:effectLst/>
                      </a:endParaRPr>
                    </a:p>
                  </a:txBody>
                  <a:tcPr marL="0" marR="0" marT="0" marB="0" anchor="ctr"/>
                </a:tc>
                <a:tc>
                  <a:txBody>
                    <a:bodyPr/>
                    <a:lstStyle/>
                    <a:p>
                      <a:pPr marL="0" algn="ctr" rtl="0" eaLnBrk="1" latinLnBrk="0" hangingPunct="1">
                        <a:spcBef>
                          <a:spcPts val="0"/>
                        </a:spcBef>
                        <a:spcAft>
                          <a:spcPts val="0"/>
                        </a:spcAft>
                      </a:pPr>
                      <a:r>
                        <a:rPr lang="en-US" sz="1400" kern="1200">
                          <a:effectLst/>
                        </a:rPr>
                        <a:t>Subsidized Annual Maximum Eligibility</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400" kern="1200">
                          <a:effectLst/>
                        </a:rPr>
                        <a:t>Unsubsidized Annual Minimum Eligibility</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400" kern="1200">
                          <a:effectLst/>
                        </a:rPr>
                        <a:t>Combined Annual Maximum Eligibility</a:t>
                      </a:r>
                      <a:endParaRPr lang="en-US">
                        <a:effectLst/>
                      </a:endParaRPr>
                    </a:p>
                  </a:txBody>
                  <a:tcPr marL="0" marR="0" marT="0" marB="0" anchor="ctr"/>
                </a:tc>
                <a:extLst>
                  <a:ext uri="{0D108BD9-81ED-4DB2-BD59-A6C34878D82A}">
                    <a16:rowId xmlns:a16="http://schemas.microsoft.com/office/drawing/2014/main" val="3577375597"/>
                  </a:ext>
                </a:extLst>
              </a:tr>
              <a:tr h="540154">
                <a:tc>
                  <a:txBody>
                    <a:bodyPr/>
                    <a:lstStyle/>
                    <a:p>
                      <a:pPr marL="0" algn="ctr" rtl="0" eaLnBrk="1" latinLnBrk="0" hangingPunct="1">
                        <a:spcBef>
                          <a:spcPts val="0"/>
                        </a:spcBef>
                        <a:spcAft>
                          <a:spcPts val="0"/>
                        </a:spcAft>
                      </a:pPr>
                      <a:r>
                        <a:rPr lang="en-US" sz="1800" b="1" kern="1200">
                          <a:effectLst/>
                        </a:rPr>
                        <a:t>Freshman</a:t>
                      </a:r>
                      <a:r>
                        <a:rPr lang="en-US" sz="1800" b="1" kern="1200" baseline="0">
                          <a:effectLst/>
                        </a:rPr>
                        <a:t> (Dependent)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$3,500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$2,000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$5,500</a:t>
                      </a:r>
                      <a:endParaRPr lang="en-US">
                        <a:effectLst/>
                      </a:endParaRPr>
                    </a:p>
                  </a:txBody>
                  <a:tcPr marL="0" marR="0" marT="0" marB="0" anchor="ctr"/>
                </a:tc>
                <a:extLst>
                  <a:ext uri="{0D108BD9-81ED-4DB2-BD59-A6C34878D82A}">
                    <a16:rowId xmlns:a16="http://schemas.microsoft.com/office/drawing/2014/main" val="4053787875"/>
                  </a:ext>
                </a:extLst>
              </a:tr>
              <a:tr h="540154">
                <a:tc>
                  <a:txBody>
                    <a:bodyPr/>
                    <a:lstStyle/>
                    <a:p>
                      <a:pPr marL="0" algn="ctr" rtl="0" eaLnBrk="1" latinLnBrk="0" hangingPunct="1">
                        <a:spcBef>
                          <a:spcPts val="0"/>
                        </a:spcBef>
                        <a:spcAft>
                          <a:spcPts val="0"/>
                        </a:spcAft>
                      </a:pPr>
                      <a:r>
                        <a:rPr lang="en-US" sz="1800" b="1" kern="1200">
                          <a:effectLst/>
                        </a:rPr>
                        <a:t>Sophomore (Dependent)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$4,500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$2,000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$6,500</a:t>
                      </a:r>
                      <a:endParaRPr lang="en-US">
                        <a:effectLst/>
                      </a:endParaRPr>
                    </a:p>
                  </a:txBody>
                  <a:tcPr marL="0" marR="0" marT="0" marB="0" anchor="ctr"/>
                </a:tc>
                <a:extLst>
                  <a:ext uri="{0D108BD9-81ED-4DB2-BD59-A6C34878D82A}">
                    <a16:rowId xmlns:a16="http://schemas.microsoft.com/office/drawing/2014/main" val="1171754275"/>
                  </a:ext>
                </a:extLst>
              </a:tr>
              <a:tr h="634167">
                <a:tc>
                  <a:txBody>
                    <a:bodyPr/>
                    <a:lstStyle/>
                    <a:p>
                      <a:pPr marL="0" algn="ctr" rtl="0" eaLnBrk="1" latinLnBrk="0" hangingPunct="1">
                        <a:spcBef>
                          <a:spcPts val="0"/>
                        </a:spcBef>
                        <a:spcAft>
                          <a:spcPts val="0"/>
                        </a:spcAft>
                      </a:pPr>
                      <a:r>
                        <a:rPr lang="en-US" sz="1800" b="1" kern="1200">
                          <a:effectLst/>
                        </a:rPr>
                        <a:t>Junior &amp; Senior</a:t>
                      </a:r>
                      <a:r>
                        <a:rPr lang="en-US" sz="1800" b="1" kern="1200" baseline="0">
                          <a:effectLst/>
                        </a:rPr>
                        <a:t> (Dependent)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$5,500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$2,000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$7,500</a:t>
                      </a:r>
                      <a:endParaRPr lang="en-US">
                        <a:effectLst/>
                      </a:endParaRPr>
                    </a:p>
                  </a:txBody>
                  <a:tcPr marL="0" marR="0" marT="0" marB="0" anchor="ctr"/>
                </a:tc>
                <a:extLst>
                  <a:ext uri="{0D108BD9-81ED-4DB2-BD59-A6C34878D82A}">
                    <a16:rowId xmlns:a16="http://schemas.microsoft.com/office/drawing/2014/main" val="2529292489"/>
                  </a:ext>
                </a:extLst>
              </a:tr>
              <a:tr h="540154">
                <a:tc>
                  <a:txBody>
                    <a:bodyPr/>
                    <a:lstStyle/>
                    <a:p>
                      <a:pPr marL="0" algn="ctr" rtl="0" eaLnBrk="1" latinLnBrk="0" hangingPunct="1">
                        <a:spcBef>
                          <a:spcPts val="0"/>
                        </a:spcBef>
                        <a:spcAft>
                          <a:spcPts val="0"/>
                        </a:spcAft>
                      </a:pPr>
                      <a:r>
                        <a:rPr lang="en-US" sz="1800" b="1" kern="1200">
                          <a:effectLst/>
                        </a:rPr>
                        <a:t>Freshman</a:t>
                      </a:r>
                      <a:r>
                        <a:rPr lang="en-US" sz="1800" b="1" kern="1200" baseline="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$3,500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$6,000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$9,500</a:t>
                      </a:r>
                      <a:endParaRPr lang="en-US">
                        <a:effectLst/>
                      </a:endParaRPr>
                    </a:p>
                  </a:txBody>
                  <a:tcPr marL="0" marR="0" marT="0" marB="0" anchor="ctr"/>
                </a:tc>
                <a:extLst>
                  <a:ext uri="{0D108BD9-81ED-4DB2-BD59-A6C34878D82A}">
                    <a16:rowId xmlns:a16="http://schemas.microsoft.com/office/drawing/2014/main" val="2576274408"/>
                  </a:ext>
                </a:extLst>
              </a:tr>
              <a:tr h="540154">
                <a:tc>
                  <a:txBody>
                    <a:bodyPr/>
                    <a:lstStyle/>
                    <a:p>
                      <a:pPr marL="0" algn="ctr" rtl="0" eaLnBrk="1" latinLnBrk="0" hangingPunct="1">
                        <a:spcBef>
                          <a:spcPts val="0"/>
                        </a:spcBef>
                        <a:spcAft>
                          <a:spcPts val="0"/>
                        </a:spcAft>
                      </a:pPr>
                      <a:r>
                        <a:rPr lang="en-US" sz="1800" b="1" kern="1200">
                          <a:effectLst/>
                        </a:rPr>
                        <a:t>Sophomore</a:t>
                      </a:r>
                      <a:r>
                        <a:rPr lang="en-US" sz="1800" b="1" kern="1200" baseline="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$4,500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$6,000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$10,500</a:t>
                      </a:r>
                      <a:endParaRPr lang="en-US">
                        <a:effectLst/>
                      </a:endParaRPr>
                    </a:p>
                  </a:txBody>
                  <a:tcPr marL="0" marR="0" marT="0" marB="0" anchor="ctr"/>
                </a:tc>
                <a:extLst>
                  <a:ext uri="{0D108BD9-81ED-4DB2-BD59-A6C34878D82A}">
                    <a16:rowId xmlns:a16="http://schemas.microsoft.com/office/drawing/2014/main" val="3372481837"/>
                  </a:ext>
                </a:extLst>
              </a:tr>
              <a:tr h="634167">
                <a:tc>
                  <a:txBody>
                    <a:bodyPr/>
                    <a:lstStyle/>
                    <a:p>
                      <a:pPr marL="0" algn="ctr" rtl="0" eaLnBrk="1" latinLnBrk="0" hangingPunct="1">
                        <a:spcBef>
                          <a:spcPts val="0"/>
                        </a:spcBef>
                        <a:spcAft>
                          <a:spcPts val="0"/>
                        </a:spcAft>
                      </a:pPr>
                      <a:r>
                        <a:rPr lang="en-US" sz="1800" b="1" kern="1200">
                          <a:effectLst/>
                        </a:rPr>
                        <a:t>Junior &amp; Senior</a:t>
                      </a:r>
                      <a:r>
                        <a:rPr lang="en-US" sz="1800" b="1" kern="1200" baseline="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$5,500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$7,000</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$12,500</a:t>
                      </a:r>
                      <a:endParaRPr lang="en-US">
                        <a:effectLst/>
                      </a:endParaRPr>
                    </a:p>
                  </a:txBody>
                  <a:tcPr marL="0" marR="0" marT="0" marB="0" anchor="ctr"/>
                </a:tc>
                <a:extLst>
                  <a:ext uri="{0D108BD9-81ED-4DB2-BD59-A6C34878D82A}">
                    <a16:rowId xmlns:a16="http://schemas.microsoft.com/office/drawing/2014/main" val="2266622844"/>
                  </a:ext>
                </a:extLst>
              </a:tr>
            </a:tbl>
          </a:graphicData>
        </a:graphic>
      </p:graphicFrame>
    </p:spTree>
    <p:extLst>
      <p:ext uri="{BB962C8B-B14F-4D97-AF65-F5344CB8AC3E}">
        <p14:creationId xmlns:p14="http://schemas.microsoft.com/office/powerpoint/2010/main" val="278832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Lifetime </a:t>
            </a:r>
            <a:r>
              <a:rPr lang="en-US" sz="2800"/>
              <a:t>(Aggregate) </a:t>
            </a:r>
            <a:r>
              <a:rPr lang="en-US"/>
              <a:t>Loan Limits </a:t>
            </a:r>
          </a:p>
        </p:txBody>
      </p:sp>
      <p:graphicFrame>
        <p:nvGraphicFramePr>
          <p:cNvPr id="4" name="Table 3"/>
          <p:cNvGraphicFramePr>
            <a:graphicFrameLocks noGrp="1"/>
          </p:cNvGraphicFramePr>
          <p:nvPr>
            <p:extLst>
              <p:ext uri="{D42A27DB-BD31-4B8C-83A1-F6EECF244321}">
                <p14:modId xmlns:p14="http://schemas.microsoft.com/office/powerpoint/2010/main" val="4192879427"/>
              </p:ext>
            </p:extLst>
          </p:nvPr>
        </p:nvGraphicFramePr>
        <p:xfrm>
          <a:off x="838200" y="1554163"/>
          <a:ext cx="9189204" cy="3709289"/>
        </p:xfrm>
        <a:graphic>
          <a:graphicData uri="http://schemas.openxmlformats.org/drawingml/2006/table">
            <a:tbl>
              <a:tblPr firstRow="1" firstCol="1" bandRow="1">
                <a:tableStyleId>{793D81CF-94F2-401A-BA57-92F5A7B2D0C5}</a:tableStyleId>
              </a:tblPr>
              <a:tblGrid>
                <a:gridCol w="3331186">
                  <a:extLst>
                    <a:ext uri="{9D8B030D-6E8A-4147-A177-3AD203B41FA5}">
                      <a16:colId xmlns:a16="http://schemas.microsoft.com/office/drawing/2014/main" val="3001473660"/>
                    </a:ext>
                  </a:extLst>
                </a:gridCol>
                <a:gridCol w="1861922">
                  <a:extLst>
                    <a:ext uri="{9D8B030D-6E8A-4147-A177-3AD203B41FA5}">
                      <a16:colId xmlns:a16="http://schemas.microsoft.com/office/drawing/2014/main" val="763493156"/>
                    </a:ext>
                  </a:extLst>
                </a:gridCol>
                <a:gridCol w="2039976">
                  <a:extLst>
                    <a:ext uri="{9D8B030D-6E8A-4147-A177-3AD203B41FA5}">
                      <a16:colId xmlns:a16="http://schemas.microsoft.com/office/drawing/2014/main" val="3621649664"/>
                    </a:ext>
                  </a:extLst>
                </a:gridCol>
                <a:gridCol w="1956120">
                  <a:extLst>
                    <a:ext uri="{9D8B030D-6E8A-4147-A177-3AD203B41FA5}">
                      <a16:colId xmlns:a16="http://schemas.microsoft.com/office/drawing/2014/main" val="374094968"/>
                    </a:ext>
                  </a:extLst>
                </a:gridCol>
              </a:tblGrid>
              <a:tr h="679577">
                <a:tc>
                  <a:txBody>
                    <a:bodyPr/>
                    <a:lstStyle/>
                    <a:p>
                      <a:pPr marL="0" algn="ctr" rtl="0" eaLnBrk="1" latinLnBrk="0" hangingPunct="1">
                        <a:spcBef>
                          <a:spcPts val="0"/>
                        </a:spcBef>
                        <a:spcAft>
                          <a:spcPts val="0"/>
                        </a:spcAft>
                      </a:pPr>
                      <a:r>
                        <a:rPr lang="en-US" sz="2400" kern="1200">
                          <a:effectLst/>
                        </a:rPr>
                        <a:t>Grade Level</a:t>
                      </a:r>
                      <a:endParaRPr lang="en-US" sz="2400">
                        <a:effectLst/>
                      </a:endParaRPr>
                    </a:p>
                  </a:txBody>
                  <a:tcPr marL="0" marR="0" marT="0" marB="0" anchor="ctr"/>
                </a:tc>
                <a:tc>
                  <a:txBody>
                    <a:bodyPr/>
                    <a:lstStyle/>
                    <a:p>
                      <a:pPr marL="0" algn="ctr" rtl="0" eaLnBrk="1" latinLnBrk="0" hangingPunct="1">
                        <a:spcBef>
                          <a:spcPts val="0"/>
                        </a:spcBef>
                        <a:spcAft>
                          <a:spcPts val="0"/>
                        </a:spcAft>
                      </a:pPr>
                      <a:r>
                        <a:rPr lang="en-US" sz="1600" kern="1200">
                          <a:effectLst/>
                        </a:rPr>
                        <a:t>Subsidized Lifetime</a:t>
                      </a:r>
                      <a:r>
                        <a:rPr lang="en-US" sz="1600" kern="1200" baseline="0">
                          <a:effectLst/>
                        </a:rPr>
                        <a:t> Maximum Eligibility</a:t>
                      </a:r>
                      <a:endParaRPr lang="en-US" sz="1600">
                        <a:effectLst/>
                      </a:endParaRPr>
                    </a:p>
                  </a:txBody>
                  <a:tcPr marL="0" marR="0" marT="0" marB="0" anchor="ctr"/>
                </a:tc>
                <a:tc>
                  <a:txBody>
                    <a:bodyPr/>
                    <a:lstStyle/>
                    <a:p>
                      <a:pPr marL="0" algn="ctr" rtl="0" eaLnBrk="1" latinLnBrk="0" hangingPunct="1">
                        <a:spcBef>
                          <a:spcPts val="0"/>
                        </a:spcBef>
                        <a:spcAft>
                          <a:spcPts val="0"/>
                        </a:spcAft>
                      </a:pPr>
                      <a:r>
                        <a:rPr lang="en-US" sz="1600" kern="1200">
                          <a:effectLst/>
                        </a:rPr>
                        <a:t>Unsubsidized</a:t>
                      </a:r>
                      <a:r>
                        <a:rPr lang="en-US" sz="1600" kern="1200" baseline="0">
                          <a:effectLst/>
                        </a:rPr>
                        <a:t> Lifetime Minimum Eligibility</a:t>
                      </a:r>
                      <a:endParaRPr lang="en-US" sz="1600">
                        <a:effectLst/>
                      </a:endParaRPr>
                    </a:p>
                  </a:txBody>
                  <a:tcPr marL="0" marR="0" marT="0" marB="0" anchor="ctr"/>
                </a:tc>
                <a:tc>
                  <a:txBody>
                    <a:bodyPr/>
                    <a:lstStyle/>
                    <a:p>
                      <a:pPr marL="0" algn="ctr" rtl="0" eaLnBrk="1" latinLnBrk="0" hangingPunct="1">
                        <a:spcBef>
                          <a:spcPts val="0"/>
                        </a:spcBef>
                        <a:spcAft>
                          <a:spcPts val="0"/>
                        </a:spcAft>
                      </a:pPr>
                      <a:r>
                        <a:rPr lang="en-US" sz="1600" kern="1200">
                          <a:effectLst/>
                        </a:rPr>
                        <a:t>Combined Lifetime</a:t>
                      </a:r>
                      <a:r>
                        <a:rPr lang="en-US" sz="1600" kern="1200" baseline="0">
                          <a:effectLst/>
                        </a:rPr>
                        <a:t> Maximum Eligibility</a:t>
                      </a:r>
                      <a:endParaRPr lang="en-US" sz="1600">
                        <a:effectLst/>
                      </a:endParaRPr>
                    </a:p>
                  </a:txBody>
                  <a:tcPr marL="0" marR="0" marT="0" marB="0" anchor="ctr"/>
                </a:tc>
                <a:extLst>
                  <a:ext uri="{0D108BD9-81ED-4DB2-BD59-A6C34878D82A}">
                    <a16:rowId xmlns:a16="http://schemas.microsoft.com/office/drawing/2014/main" val="996241910"/>
                  </a:ext>
                </a:extLst>
              </a:tr>
              <a:tr h="1509522">
                <a:tc>
                  <a:txBody>
                    <a:bodyPr/>
                    <a:lstStyle/>
                    <a:p>
                      <a:pPr marL="0" algn="ctr" rtl="0" eaLnBrk="1" latinLnBrk="0" hangingPunct="1">
                        <a:lnSpc>
                          <a:spcPct val="150000"/>
                        </a:lnSpc>
                        <a:spcBef>
                          <a:spcPts val="0"/>
                        </a:spcBef>
                        <a:spcAft>
                          <a:spcPts val="0"/>
                        </a:spcAft>
                      </a:pPr>
                      <a:r>
                        <a:rPr lang="en-US" sz="1800" b="1" kern="1200">
                          <a:effectLst/>
                        </a:rPr>
                        <a:t>Freshman</a:t>
                      </a:r>
                      <a:r>
                        <a:rPr lang="en-US" sz="1800" b="1" kern="1200" baseline="0">
                          <a:effectLst/>
                        </a:rPr>
                        <a:t> (Dependent)</a:t>
                      </a:r>
                      <a:endParaRPr lang="en-US" sz="1800" b="1">
                        <a:effectLst/>
                      </a:endParaRPr>
                    </a:p>
                    <a:p>
                      <a:pPr marL="0" algn="ctr" rtl="0" eaLnBrk="1" latinLnBrk="0" hangingPunct="1">
                        <a:lnSpc>
                          <a:spcPct val="150000"/>
                        </a:lnSpc>
                        <a:spcBef>
                          <a:spcPts val="0"/>
                        </a:spcBef>
                        <a:spcAft>
                          <a:spcPts val="0"/>
                        </a:spcAft>
                      </a:pPr>
                      <a:r>
                        <a:rPr lang="en-US" sz="1800" b="1" kern="1200" baseline="0">
                          <a:effectLst/>
                        </a:rPr>
                        <a:t>Sophomore (Dependent)</a:t>
                      </a:r>
                      <a:endParaRPr lang="en-US" sz="1800" b="1">
                        <a:effectLst/>
                      </a:endParaRPr>
                    </a:p>
                    <a:p>
                      <a:pPr marL="0" algn="ctr" rtl="0" eaLnBrk="1" latinLnBrk="0" hangingPunct="1">
                        <a:lnSpc>
                          <a:spcPct val="150000"/>
                        </a:lnSpc>
                        <a:spcBef>
                          <a:spcPts val="0"/>
                        </a:spcBef>
                        <a:spcAft>
                          <a:spcPts val="0"/>
                        </a:spcAft>
                      </a:pPr>
                      <a:r>
                        <a:rPr lang="en-US" sz="1800" b="1" kern="1200" baseline="0">
                          <a:effectLst/>
                        </a:rPr>
                        <a:t>Junior &amp; Senior (Dependent)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p>
                      <a:pPr marL="0" algn="ctr" rtl="0" eaLnBrk="1" latinLnBrk="0" hangingPunct="1">
                        <a:spcBef>
                          <a:spcPts val="0"/>
                        </a:spcBef>
                        <a:spcAft>
                          <a:spcPts val="0"/>
                        </a:spcAft>
                      </a:pPr>
                      <a:r>
                        <a:rPr lang="en-US" sz="2800" kern="1200">
                          <a:effectLst/>
                        </a:rPr>
                        <a:t>$23,000</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p>
                      <a:pPr marL="0" marR="0" indent="0" algn="ctr" rtl="0" eaLnBrk="1" fontAlgn="auto" latinLnBrk="0" hangingPunct="1">
                        <a:spcBef>
                          <a:spcPts val="0"/>
                        </a:spcBef>
                        <a:spcAft>
                          <a:spcPts val="0"/>
                        </a:spcAft>
                      </a:pPr>
                      <a:r>
                        <a:rPr lang="en-US" sz="2800" kern="1200" spc="0" baseline="0">
                          <a:ln>
                            <a:noFill/>
                          </a:ln>
                          <a:effectLst/>
                        </a:rPr>
                        <a:t>$8,000</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p>
                      <a:pPr marL="0" marR="0" indent="0" algn="ctr" rtl="0" eaLnBrk="1" fontAlgn="auto" latinLnBrk="0" hangingPunct="1">
                        <a:spcBef>
                          <a:spcPts val="0"/>
                        </a:spcBef>
                        <a:spcAft>
                          <a:spcPts val="0"/>
                        </a:spcAft>
                      </a:pPr>
                      <a:r>
                        <a:rPr lang="en-US" sz="2800" kern="1200" spc="0" baseline="0">
                          <a:ln>
                            <a:noFill/>
                          </a:ln>
                          <a:effectLst/>
                        </a:rPr>
                        <a:t>$31,000</a:t>
                      </a:r>
                      <a:endParaRPr lang="en-US">
                        <a:effectLst/>
                      </a:endParaRPr>
                    </a:p>
                  </a:txBody>
                  <a:tcPr marL="0" marR="0" marT="0" marB="0" anchor="ctr"/>
                </a:tc>
                <a:extLst>
                  <a:ext uri="{0D108BD9-81ED-4DB2-BD59-A6C34878D82A}">
                    <a16:rowId xmlns:a16="http://schemas.microsoft.com/office/drawing/2014/main" val="4216488628"/>
                  </a:ext>
                </a:extLst>
              </a:tr>
              <a:tr h="1468247">
                <a:tc>
                  <a:txBody>
                    <a:bodyPr/>
                    <a:lstStyle/>
                    <a:p>
                      <a:pPr marL="0" algn="ctr" rtl="0" eaLnBrk="1" latinLnBrk="0" hangingPunct="1">
                        <a:lnSpc>
                          <a:spcPct val="150000"/>
                        </a:lnSpc>
                        <a:spcBef>
                          <a:spcPts val="0"/>
                        </a:spcBef>
                        <a:spcAft>
                          <a:spcPts val="0"/>
                        </a:spcAft>
                      </a:pPr>
                      <a:r>
                        <a:rPr lang="en-US" sz="1800" b="1" kern="1200">
                          <a:effectLst/>
                        </a:rPr>
                        <a:t>Freshman</a:t>
                      </a:r>
                      <a:r>
                        <a:rPr lang="en-US" sz="1800" b="1" kern="1200" baseline="0">
                          <a:effectLst/>
                        </a:rPr>
                        <a:t> (Independent)</a:t>
                      </a:r>
                      <a:endParaRPr lang="en-US" sz="1800" b="1">
                        <a:effectLst/>
                      </a:endParaRPr>
                    </a:p>
                    <a:p>
                      <a:pPr marL="0" algn="ctr" rtl="0" eaLnBrk="1" latinLnBrk="0" hangingPunct="1">
                        <a:lnSpc>
                          <a:spcPct val="150000"/>
                        </a:lnSpc>
                        <a:spcBef>
                          <a:spcPts val="0"/>
                        </a:spcBef>
                        <a:spcAft>
                          <a:spcPts val="0"/>
                        </a:spcAft>
                      </a:pPr>
                      <a:r>
                        <a:rPr lang="en-US" sz="1800" b="1" kern="1200" baseline="0">
                          <a:effectLst/>
                        </a:rPr>
                        <a:t>Sophomore (Independent)</a:t>
                      </a:r>
                      <a:endParaRPr lang="en-US" sz="1800" b="1">
                        <a:effectLst/>
                      </a:endParaRPr>
                    </a:p>
                    <a:p>
                      <a:pPr marL="0" algn="ctr" rtl="0" eaLnBrk="1" latinLnBrk="0" hangingPunct="1">
                        <a:lnSpc>
                          <a:spcPct val="150000"/>
                        </a:lnSpc>
                        <a:spcBef>
                          <a:spcPts val="0"/>
                        </a:spcBef>
                        <a:spcAft>
                          <a:spcPts val="0"/>
                        </a:spcAft>
                      </a:pPr>
                      <a:r>
                        <a:rPr lang="en-US" sz="1800" b="1" kern="1200" baseline="0">
                          <a:effectLst/>
                        </a:rPr>
                        <a:t>Junior &amp; Senior (Independent)</a:t>
                      </a:r>
                      <a:endParaRPr lang="en-US" sz="1800" b="1">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p>
                      <a:pPr marL="0" marR="0" indent="0" algn="ctr" rtl="0" eaLnBrk="1" fontAlgn="auto" latinLnBrk="0" hangingPunct="1">
                        <a:spcBef>
                          <a:spcPts val="0"/>
                        </a:spcBef>
                        <a:spcAft>
                          <a:spcPts val="0"/>
                        </a:spcAft>
                      </a:pPr>
                      <a:r>
                        <a:rPr lang="en-US" sz="2800" kern="1200" spc="0" baseline="0">
                          <a:ln>
                            <a:noFill/>
                          </a:ln>
                          <a:effectLst/>
                        </a:rPr>
                        <a:t>$23,000</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p>
                      <a:pPr marL="0" marR="0" indent="0" algn="ctr" rtl="0" eaLnBrk="1" fontAlgn="auto" latinLnBrk="0" hangingPunct="1">
                        <a:spcBef>
                          <a:spcPts val="0"/>
                        </a:spcBef>
                        <a:spcAft>
                          <a:spcPts val="0"/>
                        </a:spcAft>
                      </a:pPr>
                      <a:r>
                        <a:rPr lang="en-US" sz="2800" kern="1200" spc="0" baseline="0">
                          <a:ln>
                            <a:noFill/>
                          </a:ln>
                          <a:effectLst/>
                        </a:rPr>
                        <a:t>$34,500</a:t>
                      </a:r>
                      <a:endParaRPr lang="en-US">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p>
                      <a:pPr marL="0" marR="0" indent="0" algn="ctr" rtl="0" eaLnBrk="1" fontAlgn="auto" latinLnBrk="0" hangingPunct="1">
                        <a:spcBef>
                          <a:spcPts val="0"/>
                        </a:spcBef>
                        <a:spcAft>
                          <a:spcPts val="0"/>
                        </a:spcAft>
                      </a:pPr>
                      <a:r>
                        <a:rPr lang="en-US" sz="2800" kern="1200" spc="0" baseline="0">
                          <a:ln>
                            <a:noFill/>
                          </a:ln>
                          <a:effectLst/>
                        </a:rPr>
                        <a:t>$57,500</a:t>
                      </a:r>
                      <a:endParaRPr lang="en-US">
                        <a:effectLst/>
                      </a:endParaRPr>
                    </a:p>
                  </a:txBody>
                  <a:tcPr marL="0" marR="0" marT="0" marB="0" anchor="ctr"/>
                </a:tc>
                <a:extLst>
                  <a:ext uri="{0D108BD9-81ED-4DB2-BD59-A6C34878D82A}">
                    <a16:rowId xmlns:a16="http://schemas.microsoft.com/office/drawing/2014/main" val="2759545161"/>
                  </a:ext>
                </a:extLst>
              </a:tr>
            </a:tbl>
          </a:graphicData>
        </a:graphic>
      </p:graphicFrame>
    </p:spTree>
    <p:extLst>
      <p:ext uri="{BB962C8B-B14F-4D97-AF65-F5344CB8AC3E}">
        <p14:creationId xmlns:p14="http://schemas.microsoft.com/office/powerpoint/2010/main" val="182803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3CD0-87F1-9442-A33D-01D69B540D96}"/>
              </a:ext>
            </a:extLst>
          </p:cNvPr>
          <p:cNvSpPr>
            <a:spLocks noGrp="1"/>
          </p:cNvSpPr>
          <p:nvPr>
            <p:ph type="title"/>
          </p:nvPr>
        </p:nvSpPr>
        <p:spPr/>
        <p:txBody>
          <a:bodyPr/>
          <a:lstStyle/>
          <a:p>
            <a:r>
              <a:rPr lang="en-US"/>
              <a:t>Connecting With Us:</a:t>
            </a:r>
          </a:p>
        </p:txBody>
      </p:sp>
      <p:sp>
        <p:nvSpPr>
          <p:cNvPr id="3" name="Content Placeholder 2">
            <a:extLst>
              <a:ext uri="{FF2B5EF4-FFF2-40B4-BE49-F238E27FC236}">
                <a16:creationId xmlns:a16="http://schemas.microsoft.com/office/drawing/2014/main" id="{088E3BA3-7957-A64F-A75D-B2563FED4967}"/>
              </a:ext>
            </a:extLst>
          </p:cNvPr>
          <p:cNvSpPr>
            <a:spLocks noGrp="1"/>
          </p:cNvSpPr>
          <p:nvPr>
            <p:ph idx="1"/>
          </p:nvPr>
        </p:nvSpPr>
        <p:spPr>
          <a:xfrm>
            <a:off x="838200" y="1554163"/>
            <a:ext cx="10515600" cy="4533816"/>
          </a:xfrm>
        </p:spPr>
        <p:txBody>
          <a:bodyPr/>
          <a:lstStyle/>
          <a:p>
            <a:r>
              <a:rPr lang="en-US"/>
              <a:t>At Orientation-Highly Recommend!:</a:t>
            </a:r>
          </a:p>
          <a:p>
            <a:pPr lvl="1"/>
            <a:r>
              <a:rPr lang="en-US"/>
              <a:t>One-on-One Advising</a:t>
            </a:r>
            <a:endParaRPr lang="en-US">
              <a:cs typeface="Calibri"/>
            </a:endParaRPr>
          </a:p>
          <a:p>
            <a:pPr lvl="2"/>
            <a:r>
              <a:rPr lang="en-US"/>
              <a:t>Day 2, 11-12:30</a:t>
            </a:r>
          </a:p>
          <a:p>
            <a:pPr lvl="3"/>
            <a:r>
              <a:rPr lang="en-US">
                <a:cs typeface="Calibri"/>
              </a:rPr>
              <a:t>Union 280</a:t>
            </a:r>
          </a:p>
          <a:p>
            <a:pPr lvl="1"/>
            <a:r>
              <a:rPr lang="en-US"/>
              <a:t>General Questions, pick up forms, hand in forms, etc. </a:t>
            </a:r>
            <a:endParaRPr lang="en-US">
              <a:cs typeface="Calibri"/>
            </a:endParaRPr>
          </a:p>
          <a:p>
            <a:pPr lvl="2"/>
            <a:r>
              <a:rPr lang="en-US"/>
              <a:t>Day 2, 11-12:30</a:t>
            </a:r>
          </a:p>
          <a:p>
            <a:pPr lvl="3"/>
            <a:r>
              <a:rPr lang="en-US">
                <a:cs typeface="Calibri"/>
              </a:rPr>
              <a:t>Union 280</a:t>
            </a:r>
          </a:p>
          <a:p>
            <a:r>
              <a:rPr lang="en-US"/>
              <a:t>Fee Deferments</a:t>
            </a:r>
          </a:p>
          <a:p>
            <a:pPr lvl="1"/>
            <a:r>
              <a:rPr lang="en-US"/>
              <a:t>Must complete a one-on-one advising session in order to receive your student ID</a:t>
            </a:r>
            <a:endParaRPr lang="en-US">
              <a:cs typeface="Calibri"/>
            </a:endParaRPr>
          </a:p>
          <a:p>
            <a:endParaRPr lang="en-US"/>
          </a:p>
        </p:txBody>
      </p:sp>
    </p:spTree>
    <p:extLst>
      <p:ext uri="{BB962C8B-B14F-4D97-AF65-F5344CB8AC3E}">
        <p14:creationId xmlns:p14="http://schemas.microsoft.com/office/powerpoint/2010/main" val="32911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Looking Toward the Future: Repayments</a:t>
            </a:r>
            <a:endParaRPr lang="en-US"/>
          </a:p>
        </p:txBody>
      </p:sp>
      <p:sp>
        <p:nvSpPr>
          <p:cNvPr id="3" name="Content Placeholder 2"/>
          <p:cNvSpPr>
            <a:spLocks noGrp="1"/>
          </p:cNvSpPr>
          <p:nvPr>
            <p:ph idx="1"/>
          </p:nvPr>
        </p:nvSpPr>
        <p:spPr>
          <a:xfrm>
            <a:off x="838200" y="1773722"/>
            <a:ext cx="10515600" cy="4077009"/>
          </a:xfrm>
        </p:spPr>
        <p:txBody>
          <a:bodyPr vert="horz" lIns="91440" tIns="45720" rIns="91440" bIns="45720" rtlCol="0" anchor="t">
            <a:normAutofit/>
          </a:bodyPr>
          <a:lstStyle/>
          <a:p>
            <a:r>
              <a:rPr lang="en-US">
                <a:cs typeface="Calibri"/>
              </a:rPr>
              <a:t>Identify your </a:t>
            </a:r>
            <a:r>
              <a:rPr lang="en-US" b="1">
                <a:cs typeface="Calibri"/>
              </a:rPr>
              <a:t>Loan Servicer</a:t>
            </a:r>
            <a:r>
              <a:rPr lang="en-US">
                <a:cs typeface="Calibri"/>
              </a:rPr>
              <a:t> at NSLDS.ed.gov or by calling 1-800-433-3243.</a:t>
            </a:r>
          </a:p>
          <a:p>
            <a:r>
              <a:rPr lang="en-US">
                <a:cs typeface="Calibri"/>
              </a:rPr>
              <a:t>Use the Loan Simulator to help find a repayment plan and estimate monthly repayments. </a:t>
            </a:r>
            <a:r>
              <a:rPr lang="en-US">
                <a:ea typeface="+mn-lt"/>
                <a:cs typeface="+mn-lt"/>
                <a:hlinkClick r:id="rId3"/>
              </a:rPr>
              <a:t>https://studentaid.gov/loan-simulator/</a:t>
            </a:r>
            <a:endParaRPr lang="en-US">
              <a:ea typeface="+mn-lt"/>
              <a:cs typeface="+mn-lt"/>
            </a:endParaRPr>
          </a:p>
          <a:p>
            <a:r>
              <a:rPr lang="en-US">
                <a:cs typeface="Calibri"/>
              </a:rPr>
              <a:t>Pro Tip: Contact your servicer right away to set up interest only payments while in school to boost your credit score!</a:t>
            </a:r>
          </a:p>
          <a:p>
            <a:endParaRPr lang="en-US"/>
          </a:p>
        </p:txBody>
      </p:sp>
    </p:spTree>
    <p:extLst>
      <p:ext uri="{BB962C8B-B14F-4D97-AF65-F5344CB8AC3E}">
        <p14:creationId xmlns:p14="http://schemas.microsoft.com/office/powerpoint/2010/main" val="314194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Lifetime Federal Pell Grant Limits</a:t>
            </a:r>
          </a:p>
        </p:txBody>
      </p:sp>
      <p:sp>
        <p:nvSpPr>
          <p:cNvPr id="3" name="Content Placeholder 2"/>
          <p:cNvSpPr>
            <a:spLocks noGrp="1"/>
          </p:cNvSpPr>
          <p:nvPr>
            <p:ph idx="1"/>
          </p:nvPr>
        </p:nvSpPr>
        <p:spPr>
          <a:xfrm>
            <a:off x="838200" y="1554163"/>
            <a:ext cx="10515600" cy="4474678"/>
          </a:xfrm>
        </p:spPr>
        <p:txBody>
          <a:bodyPr>
            <a:normAutofit/>
          </a:bodyPr>
          <a:lstStyle/>
          <a:p>
            <a:pPr marL="285750" indent="-285750">
              <a:buFont typeface="Arial"/>
              <a:buChar char="•"/>
            </a:pPr>
            <a:r>
              <a:rPr lang="en-US">
                <a:ea typeface="+mn-lt"/>
                <a:cs typeface="+mn-lt"/>
              </a:rPr>
              <a:t>There is a limit to Pell Grant eligibility</a:t>
            </a:r>
            <a:endParaRPr lang="en-US">
              <a:cs typeface="Calibri"/>
            </a:endParaRPr>
          </a:p>
          <a:p>
            <a:pPr marL="742950" lvl="1" indent="-285750">
              <a:buFont typeface="Arial"/>
              <a:buChar char="•"/>
            </a:pPr>
            <a:r>
              <a:rPr lang="en-US" sz="2800">
                <a:ea typeface="+mn-lt"/>
                <a:cs typeface="+mn-lt"/>
              </a:rPr>
              <a:t>12 full-time semesters (6 years)</a:t>
            </a:r>
            <a:endParaRPr lang="en-US" sz="2800">
              <a:cs typeface="Calibri"/>
            </a:endParaRPr>
          </a:p>
          <a:p>
            <a:pPr marL="742950" lvl="1" indent="-285750">
              <a:buFont typeface="Arial"/>
              <a:buChar char="•"/>
            </a:pPr>
            <a:r>
              <a:rPr lang="en-US" sz="2800">
                <a:ea typeface="+mn-lt"/>
                <a:cs typeface="+mn-lt"/>
              </a:rPr>
              <a:t>Maximum lifetime eligibility = 600%</a:t>
            </a:r>
            <a:endParaRPr lang="en-US" sz="2800">
              <a:cs typeface="Calibri"/>
            </a:endParaRPr>
          </a:p>
          <a:p>
            <a:pPr marL="742950" lvl="1" indent="-285750">
              <a:buFont typeface="Arial"/>
              <a:buChar char="•"/>
            </a:pPr>
            <a:r>
              <a:rPr lang="en-US" sz="2800">
                <a:ea typeface="+mn-lt"/>
                <a:cs typeface="+mn-lt"/>
              </a:rPr>
              <a:t>One full-time semester = 50%</a:t>
            </a:r>
          </a:p>
          <a:p>
            <a:pPr marL="742950" lvl="1" indent="-285750">
              <a:buFont typeface="Arial"/>
              <a:buChar char="•"/>
            </a:pPr>
            <a:r>
              <a:rPr lang="en-US" sz="2800">
                <a:ea typeface="+mn-lt"/>
                <a:cs typeface="+mn-lt"/>
              </a:rPr>
              <a:t>If attending part time, a percentage of Lifetime Eligibility Used (LEU) is calculated</a:t>
            </a:r>
          </a:p>
          <a:p>
            <a:pPr marL="1200150" lvl="2" indent="-285750">
              <a:buFont typeface="Arial"/>
              <a:buChar char="•"/>
            </a:pPr>
            <a:r>
              <a:rPr lang="en-US" sz="2400">
                <a:ea typeface="+mn-lt"/>
                <a:cs typeface="+mn-lt"/>
              </a:rPr>
              <a:t>Example: ½ time enrollment = 25% of Pell LEU</a:t>
            </a:r>
          </a:p>
          <a:p>
            <a:endParaRPr lang="en-US">
              <a:ea typeface="+mn-lt"/>
              <a:cs typeface="+mn-lt"/>
            </a:endParaRPr>
          </a:p>
          <a:p>
            <a:r>
              <a:rPr lang="en-US" sz="2400" i="1">
                <a:ea typeface="+mn-lt"/>
                <a:cs typeface="+mn-lt"/>
              </a:rPr>
              <a:t>*** Pell received in </a:t>
            </a:r>
            <a:r>
              <a:rPr lang="en-US" sz="2400" i="1" err="1">
                <a:ea typeface="+mn-lt"/>
                <a:cs typeface="+mn-lt"/>
              </a:rPr>
              <a:t>Winterim</a:t>
            </a:r>
            <a:r>
              <a:rPr lang="en-US" sz="2400" i="1">
                <a:ea typeface="+mn-lt"/>
                <a:cs typeface="+mn-lt"/>
              </a:rPr>
              <a:t> and Summer terms count toward aggregate limits!</a:t>
            </a:r>
            <a:endParaRPr lang="en-US" sz="2400">
              <a:cs typeface="Calibri"/>
            </a:endParaRPr>
          </a:p>
          <a:p>
            <a:endParaRPr lang="en-US"/>
          </a:p>
        </p:txBody>
      </p:sp>
    </p:spTree>
    <p:extLst>
      <p:ext uri="{BB962C8B-B14F-4D97-AF65-F5344CB8AC3E}">
        <p14:creationId xmlns:p14="http://schemas.microsoft.com/office/powerpoint/2010/main" val="30006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Scholarships </a:t>
            </a:r>
          </a:p>
        </p:txBody>
      </p:sp>
      <p:sp>
        <p:nvSpPr>
          <p:cNvPr id="3" name="Content Placeholder 2"/>
          <p:cNvSpPr>
            <a:spLocks noGrp="1"/>
          </p:cNvSpPr>
          <p:nvPr>
            <p:ph idx="1"/>
          </p:nvPr>
        </p:nvSpPr>
        <p:spPr>
          <a:xfrm>
            <a:off x="838200" y="1554163"/>
            <a:ext cx="10515600" cy="4490176"/>
          </a:xfrm>
        </p:spPr>
        <p:txBody>
          <a:bodyPr/>
          <a:lstStyle/>
          <a:p>
            <a:pPr marL="342900" indent="-342900">
              <a:buFont typeface="Arial"/>
              <a:buChar char="•"/>
            </a:pPr>
            <a:r>
              <a:rPr lang="en-US" sz="2400" b="1">
                <a:ea typeface="+mn-lt"/>
                <a:cs typeface="+mn-lt"/>
              </a:rPr>
              <a:t>When looking for scholarships at UWM…</a:t>
            </a:r>
          </a:p>
          <a:p>
            <a:pPr marL="800100" lvl="1" indent="-342900">
              <a:buFont typeface="Arial"/>
              <a:buChar char="•"/>
            </a:pPr>
            <a:r>
              <a:rPr lang="en-US">
                <a:ea typeface="+mn-lt"/>
                <a:cs typeface="+mn-lt"/>
              </a:rPr>
              <a:t>Check out the UWM Scholarship website: </a:t>
            </a:r>
            <a:r>
              <a:rPr lang="en-US">
                <a:ea typeface="+mn-lt"/>
                <a:cs typeface="+mn-lt"/>
                <a:hlinkClick r:id="rId3"/>
              </a:rPr>
              <a:t>scholarships.uwm.edu </a:t>
            </a:r>
            <a:endParaRPr lang="en-US">
              <a:ea typeface="+mn-lt"/>
              <a:cs typeface="+mn-lt"/>
            </a:endParaRPr>
          </a:p>
          <a:p>
            <a:pPr marL="800100" lvl="1" indent="-342900">
              <a:buFont typeface="Arial"/>
              <a:buChar char="•"/>
            </a:pPr>
            <a:r>
              <a:rPr lang="en-US">
                <a:ea typeface="+mn-lt"/>
                <a:cs typeface="+mn-lt"/>
              </a:rPr>
              <a:t>Fill out the general application on the Panther Scholarship Portal: </a:t>
            </a:r>
            <a:r>
              <a:rPr lang="en-US">
                <a:ea typeface="+mn-lt"/>
                <a:cs typeface="+mn-lt"/>
                <a:hlinkClick r:id="rId4"/>
              </a:rPr>
              <a:t>https://uwm.academicworks.com/</a:t>
            </a:r>
            <a:r>
              <a:rPr lang="en-US">
                <a:ea typeface="+mn-lt"/>
                <a:cs typeface="+mn-lt"/>
              </a:rPr>
              <a:t>  </a:t>
            </a:r>
          </a:p>
          <a:p>
            <a:endParaRPr lang="en-US" sz="2400" b="1">
              <a:cs typeface="Calibri"/>
            </a:endParaRPr>
          </a:p>
          <a:p>
            <a:pPr marL="342900" indent="-342900">
              <a:buFont typeface="Arial"/>
              <a:buChar char="•"/>
            </a:pPr>
            <a:r>
              <a:rPr lang="en-US" sz="2400" b="1">
                <a:ea typeface="+mn-lt"/>
                <a:cs typeface="+mn-lt"/>
              </a:rPr>
              <a:t>When looking for outside scholarships, remember...</a:t>
            </a:r>
          </a:p>
          <a:p>
            <a:pPr marL="800100" lvl="1" indent="-342900">
              <a:buFont typeface="Arial"/>
              <a:buChar char="•"/>
            </a:pPr>
            <a:r>
              <a:rPr lang="en-US">
                <a:ea typeface="+mn-lt"/>
                <a:cs typeface="+mn-lt"/>
              </a:rPr>
              <a:t>Most scholarships will have an application process and will be merit based. </a:t>
            </a:r>
          </a:p>
          <a:p>
            <a:pPr marL="800100" lvl="1" indent="-342900">
              <a:buFont typeface="Arial"/>
              <a:buChar char="•"/>
            </a:pPr>
            <a:r>
              <a:rPr lang="en-US">
                <a:ea typeface="+mn-lt"/>
                <a:cs typeface="+mn-lt"/>
              </a:rPr>
              <a:t>You should never pay for a scholarship opportunity. If they are asking for money</a:t>
            </a:r>
            <a:r>
              <a:rPr lang="en-US" i="1">
                <a:ea typeface="+mn-lt"/>
                <a:cs typeface="+mn-lt"/>
              </a:rPr>
              <a:t> it is most likely a scam!</a:t>
            </a:r>
            <a:endParaRPr lang="en-US" i="1">
              <a:cs typeface="Calibri"/>
            </a:endParaRPr>
          </a:p>
          <a:p>
            <a:pPr marL="800100" lvl="1" indent="-342900">
              <a:buFont typeface="Arial"/>
              <a:buChar char="•"/>
            </a:pPr>
            <a:endParaRPr lang="en-US">
              <a:cs typeface="Calibri"/>
            </a:endParaRPr>
          </a:p>
          <a:p>
            <a:endParaRPr lang="en-US"/>
          </a:p>
        </p:txBody>
      </p:sp>
      <p:pic>
        <p:nvPicPr>
          <p:cNvPr id="4" name="Picture 4">
            <a:extLst>
              <a:ext uri="{FF2B5EF4-FFF2-40B4-BE49-F238E27FC236}">
                <a16:creationId xmlns:a16="http://schemas.microsoft.com/office/drawing/2014/main" id="{2736DB16-3C36-4752-96B2-CC6473A4E7A1}"/>
              </a:ext>
            </a:extLst>
          </p:cNvPr>
          <p:cNvPicPr>
            <a:picLocks noChangeAspect="1"/>
          </p:cNvPicPr>
          <p:nvPr/>
        </p:nvPicPr>
        <p:blipFill>
          <a:blip r:embed="rId5"/>
          <a:stretch>
            <a:fillRect/>
          </a:stretch>
        </p:blipFill>
        <p:spPr>
          <a:xfrm>
            <a:off x="8588023" y="413483"/>
            <a:ext cx="3603977" cy="1294769"/>
          </a:xfrm>
          <a:prstGeom prst="rect">
            <a:avLst/>
          </a:prstGeom>
        </p:spPr>
      </p:pic>
    </p:spTree>
    <p:extLst>
      <p:ext uri="{BB962C8B-B14F-4D97-AF65-F5344CB8AC3E}">
        <p14:creationId xmlns:p14="http://schemas.microsoft.com/office/powerpoint/2010/main" val="420282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Loan Options </a:t>
            </a:r>
          </a:p>
        </p:txBody>
      </p:sp>
      <p:sp>
        <p:nvSpPr>
          <p:cNvPr id="3" name="Content Placeholder 2"/>
          <p:cNvSpPr>
            <a:spLocks noGrp="1"/>
          </p:cNvSpPr>
          <p:nvPr>
            <p:ph idx="1"/>
          </p:nvPr>
        </p:nvSpPr>
        <p:spPr/>
        <p:txBody>
          <a:bodyPr/>
          <a:lstStyle/>
          <a:p>
            <a:pPr marL="342900" indent="-342900">
              <a:buFont typeface="Arial"/>
              <a:buChar char="•"/>
            </a:pPr>
            <a:r>
              <a:rPr lang="en-US" sz="3200">
                <a:ea typeface="+mn-lt"/>
                <a:cs typeface="+mn-lt"/>
              </a:rPr>
              <a:t>If additional funds are needed beyond offered aid, common next options are: </a:t>
            </a:r>
          </a:p>
          <a:p>
            <a:pPr marL="800100" lvl="1" indent="-342900">
              <a:buFont typeface="Arial"/>
              <a:buChar char="•"/>
            </a:pPr>
            <a:r>
              <a:rPr lang="en-US" sz="3200" b="1">
                <a:ea typeface="+mn-lt"/>
                <a:cs typeface="+mn-lt"/>
              </a:rPr>
              <a:t>Direct PLUS </a:t>
            </a:r>
            <a:r>
              <a:rPr lang="en-US" sz="3200">
                <a:ea typeface="+mn-lt"/>
                <a:cs typeface="+mn-lt"/>
              </a:rPr>
              <a:t>(interest 7.08% fixed) </a:t>
            </a:r>
            <a:endParaRPr lang="en-US" sz="3200">
              <a:cs typeface="Calibri"/>
            </a:endParaRPr>
          </a:p>
          <a:p>
            <a:pPr marL="800100" lvl="1" indent="-342900">
              <a:buFont typeface="Arial"/>
              <a:buChar char="•"/>
            </a:pPr>
            <a:r>
              <a:rPr lang="en-US" sz="3200" b="1">
                <a:ea typeface="+mn-lt"/>
                <a:cs typeface="+mn-lt"/>
              </a:rPr>
              <a:t>Private Educational Loans </a:t>
            </a:r>
            <a:r>
              <a:rPr lang="en-US" sz="3200">
                <a:ea typeface="+mn-lt"/>
                <a:cs typeface="+mn-lt"/>
              </a:rPr>
              <a:t>(interest varies)</a:t>
            </a:r>
            <a:endParaRPr lang="en-US" sz="3200">
              <a:cs typeface="Calibri"/>
            </a:endParaRPr>
          </a:p>
          <a:p>
            <a:endParaRPr lang="en-US" sz="800">
              <a:cs typeface="Calibri"/>
            </a:endParaRPr>
          </a:p>
          <a:p>
            <a:r>
              <a:rPr lang="en-US" sz="2400">
                <a:ea typeface="+mn-lt"/>
                <a:cs typeface="+mn-lt"/>
              </a:rPr>
              <a:t>***</a:t>
            </a:r>
            <a:r>
              <a:rPr lang="en-US" sz="2400" i="1">
                <a:ea typeface="+mn-lt"/>
                <a:cs typeface="+mn-lt"/>
              </a:rPr>
              <a:t>If a parent is denied a Parent PLUS, an additional $4,000 (Freshmen &amp; Sophomores) or $5,000 (Juniors &amp; Seniors) in</a:t>
            </a:r>
            <a:r>
              <a:rPr lang="en-US" sz="2400" b="1" i="1">
                <a:ea typeface="+mn-lt"/>
                <a:cs typeface="+mn-lt"/>
              </a:rPr>
              <a:t> </a:t>
            </a:r>
            <a:r>
              <a:rPr lang="en-US" sz="2400" i="1">
                <a:ea typeface="+mn-lt"/>
                <a:cs typeface="+mn-lt"/>
              </a:rPr>
              <a:t>unsubsidized loan can be added to the student’s financial aid offer</a:t>
            </a:r>
            <a:endParaRPr lang="en-US" sz="2400">
              <a:cs typeface="Calibri"/>
            </a:endParaRPr>
          </a:p>
          <a:p>
            <a:endParaRPr lang="en-US"/>
          </a:p>
        </p:txBody>
      </p:sp>
      <p:pic>
        <p:nvPicPr>
          <p:cNvPr id="4" name="Picture 3">
            <a:extLst>
              <a:ext uri="{FF2B5EF4-FFF2-40B4-BE49-F238E27FC236}">
                <a16:creationId xmlns:a16="http://schemas.microsoft.com/office/drawing/2014/main" id="{4A7DBD9B-9DE7-4B55-9B16-81313F69D4B0}"/>
              </a:ext>
            </a:extLst>
          </p:cNvPr>
          <p:cNvPicPr>
            <a:picLocks noChangeAspect="1"/>
          </p:cNvPicPr>
          <p:nvPr/>
        </p:nvPicPr>
        <p:blipFill>
          <a:blip r:embed="rId2"/>
          <a:stretch>
            <a:fillRect/>
          </a:stretch>
        </p:blipFill>
        <p:spPr>
          <a:xfrm>
            <a:off x="10684041" y="468391"/>
            <a:ext cx="1233943" cy="1684165"/>
          </a:xfrm>
          <a:prstGeom prst="rect">
            <a:avLst/>
          </a:prstGeom>
        </p:spPr>
      </p:pic>
    </p:spTree>
    <p:extLst>
      <p:ext uri="{BB962C8B-B14F-4D97-AF65-F5344CB8AC3E}">
        <p14:creationId xmlns:p14="http://schemas.microsoft.com/office/powerpoint/2010/main" val="13014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Campus Resources </a:t>
            </a:r>
          </a:p>
        </p:txBody>
      </p:sp>
      <p:sp>
        <p:nvSpPr>
          <p:cNvPr id="3" name="Content Placeholder 2"/>
          <p:cNvSpPr>
            <a:spLocks noGrp="1"/>
          </p:cNvSpPr>
          <p:nvPr>
            <p:ph idx="1"/>
          </p:nvPr>
        </p:nvSpPr>
        <p:spPr>
          <a:xfrm>
            <a:off x="838200" y="1554163"/>
            <a:ext cx="10515600" cy="4413500"/>
          </a:xfrm>
        </p:spPr>
        <p:txBody>
          <a:bodyPr/>
          <a:lstStyle/>
          <a:p>
            <a:r>
              <a:rPr lang="en-US" sz="2600"/>
              <a:t>Undergraduate Admissions: </a:t>
            </a:r>
          </a:p>
          <a:p>
            <a:pPr lvl="1"/>
            <a:r>
              <a:rPr lang="en-US" sz="2000"/>
              <a:t>Phone: (414)229-2222,</a:t>
            </a:r>
          </a:p>
          <a:p>
            <a:pPr lvl="1"/>
            <a:r>
              <a:rPr lang="en-US" sz="2000"/>
              <a:t>Email: </a:t>
            </a:r>
            <a:r>
              <a:rPr lang="en-US" sz="2000">
                <a:hlinkClick r:id="rId3"/>
              </a:rPr>
              <a:t>undergraduateadmissions@uwm.edu</a:t>
            </a:r>
            <a:r>
              <a:rPr lang="en-US" sz="2000"/>
              <a:t> </a:t>
            </a:r>
          </a:p>
          <a:p>
            <a:pPr lvl="1"/>
            <a:r>
              <a:rPr lang="en-US" sz="2000"/>
              <a:t>Recruit/advise prospective students, process applications for acceptance to UWM, determine residency status</a:t>
            </a:r>
            <a:endParaRPr lang="en-US" sz="2000">
              <a:cs typeface="Calibri"/>
            </a:endParaRPr>
          </a:p>
          <a:p>
            <a:r>
              <a:rPr lang="en-US" sz="2600"/>
              <a:t>University Housing: </a:t>
            </a:r>
          </a:p>
          <a:p>
            <a:pPr lvl="1"/>
            <a:r>
              <a:rPr lang="en-US" sz="2000"/>
              <a:t>Phone: (414)229-4065</a:t>
            </a:r>
          </a:p>
          <a:p>
            <a:pPr lvl="1"/>
            <a:r>
              <a:rPr lang="en-US" sz="2000"/>
              <a:t>Email: </a:t>
            </a:r>
            <a:r>
              <a:rPr lang="en-US" sz="2000">
                <a:hlinkClick r:id="rId4"/>
              </a:rPr>
              <a:t>university-housing@uwm.edu</a:t>
            </a:r>
            <a:r>
              <a:rPr lang="en-US" sz="2000"/>
              <a:t>, </a:t>
            </a:r>
          </a:p>
          <a:p>
            <a:pPr lvl="1"/>
            <a:r>
              <a:rPr lang="en-US" sz="2000"/>
              <a:t>Manages contracts, processes housing exemptions, billing, and room assignments for students electing to live in University provided Housing </a:t>
            </a:r>
            <a:endParaRPr lang="en-US" sz="2000">
              <a:cs typeface="Calibri"/>
            </a:endParaRPr>
          </a:p>
          <a:p>
            <a:endParaRPr lang="en-US"/>
          </a:p>
        </p:txBody>
      </p:sp>
    </p:spTree>
    <p:extLst>
      <p:ext uri="{BB962C8B-B14F-4D97-AF65-F5344CB8AC3E}">
        <p14:creationId xmlns:p14="http://schemas.microsoft.com/office/powerpoint/2010/main" val="19430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Campus Resources </a:t>
            </a:r>
          </a:p>
        </p:txBody>
      </p:sp>
      <p:sp>
        <p:nvSpPr>
          <p:cNvPr id="4" name="Content Placeholder 3"/>
          <p:cNvSpPr>
            <a:spLocks noGrp="1"/>
          </p:cNvSpPr>
          <p:nvPr>
            <p:ph sz="half" idx="1"/>
          </p:nvPr>
        </p:nvSpPr>
        <p:spPr/>
        <p:txBody>
          <a:bodyPr>
            <a:normAutofit lnSpcReduction="10000"/>
          </a:bodyPr>
          <a:lstStyle/>
          <a:p>
            <a:r>
              <a:rPr lang="en-US" sz="2600"/>
              <a:t>Bursar Office:  </a:t>
            </a:r>
          </a:p>
          <a:p>
            <a:pPr lvl="1"/>
            <a:r>
              <a:rPr lang="en-US" sz="2000"/>
              <a:t>Phone: (414)229-4915, </a:t>
            </a:r>
          </a:p>
          <a:p>
            <a:pPr lvl="1"/>
            <a:r>
              <a:rPr lang="en-US" sz="2000"/>
              <a:t>Email: </a:t>
            </a:r>
            <a:r>
              <a:rPr lang="en-US" sz="2000">
                <a:hlinkClick r:id="rId3"/>
              </a:rPr>
              <a:t>bursar@uwm.edu</a:t>
            </a:r>
            <a:r>
              <a:rPr lang="en-US" sz="2000"/>
              <a:t> </a:t>
            </a:r>
          </a:p>
          <a:p>
            <a:pPr lvl="1"/>
            <a:r>
              <a:rPr lang="en-US" sz="2000"/>
              <a:t>Responsible for billing, collecting payments, and issuing excess funds checks</a:t>
            </a:r>
            <a:endParaRPr lang="en-US" sz="2000">
              <a:cs typeface="Calibri"/>
            </a:endParaRPr>
          </a:p>
          <a:p>
            <a:r>
              <a:rPr lang="en-US" sz="2600"/>
              <a:t>Registrar’s Office: </a:t>
            </a:r>
          </a:p>
          <a:p>
            <a:pPr lvl="1"/>
            <a:r>
              <a:rPr lang="en-US" sz="2000"/>
              <a:t>Phone: (414)229-3800, </a:t>
            </a:r>
          </a:p>
          <a:p>
            <a:pPr lvl="1"/>
            <a:r>
              <a:rPr lang="en-US" sz="2000"/>
              <a:t>Location: </a:t>
            </a:r>
            <a:r>
              <a:rPr lang="en-US" sz="2000" err="1"/>
              <a:t>Mellencamp</a:t>
            </a:r>
            <a:r>
              <a:rPr lang="en-US" sz="2000"/>
              <a:t> 274</a:t>
            </a:r>
          </a:p>
          <a:p>
            <a:pPr lvl="1"/>
            <a:r>
              <a:rPr lang="en-US" sz="2000"/>
              <a:t>Confirms enrollment, transcript review, graduation confirmation, confer diplomas, processes transcript requests </a:t>
            </a:r>
            <a:endParaRPr lang="en-US" sz="2000">
              <a:cs typeface="Calibri"/>
            </a:endParaRPr>
          </a:p>
          <a:p>
            <a:endParaRPr lang="en-US"/>
          </a:p>
        </p:txBody>
      </p:sp>
      <p:sp>
        <p:nvSpPr>
          <p:cNvPr id="5" name="Content Placeholder 4"/>
          <p:cNvSpPr>
            <a:spLocks noGrp="1"/>
          </p:cNvSpPr>
          <p:nvPr>
            <p:ph sz="half" idx="2"/>
          </p:nvPr>
        </p:nvSpPr>
        <p:spPr/>
        <p:txBody>
          <a:bodyPr>
            <a:normAutofit lnSpcReduction="10000"/>
          </a:bodyPr>
          <a:lstStyle/>
          <a:p>
            <a:r>
              <a:rPr lang="en-US" sz="2600"/>
              <a:t>Military Education Benefits Office (MEBO): </a:t>
            </a:r>
          </a:p>
          <a:p>
            <a:pPr lvl="1"/>
            <a:r>
              <a:rPr lang="en-US" sz="2000"/>
              <a:t>Phone: (414)229-6627</a:t>
            </a:r>
          </a:p>
          <a:p>
            <a:pPr lvl="1"/>
            <a:r>
              <a:rPr lang="en-US" sz="2000"/>
              <a:t>Email: </a:t>
            </a:r>
            <a:r>
              <a:rPr lang="en-US" sz="2000">
                <a:hlinkClick r:id="rId4"/>
              </a:rPr>
              <a:t>vets@uwm.edu</a:t>
            </a:r>
            <a:r>
              <a:rPr lang="en-US" sz="2000"/>
              <a:t>, </a:t>
            </a:r>
          </a:p>
          <a:p>
            <a:pPr lvl="1"/>
            <a:r>
              <a:rPr lang="en-US" sz="2000"/>
              <a:t>Location: </a:t>
            </a:r>
            <a:r>
              <a:rPr lang="en-US" sz="2000" err="1"/>
              <a:t>Mellencamp</a:t>
            </a:r>
            <a:r>
              <a:rPr lang="en-US" sz="2000"/>
              <a:t> Hall 168A</a:t>
            </a:r>
          </a:p>
          <a:p>
            <a:pPr lvl="1"/>
            <a:r>
              <a:rPr lang="en-US" sz="2000"/>
              <a:t>Assist with benefit applications, collect paperwork, process enrollment certifications, and enter benefits into PAWS</a:t>
            </a:r>
            <a:endParaRPr lang="en-US" sz="2000">
              <a:cs typeface="Calibri"/>
            </a:endParaRPr>
          </a:p>
          <a:p>
            <a:endParaRPr lang="en-US"/>
          </a:p>
        </p:txBody>
      </p:sp>
    </p:spTree>
    <p:extLst>
      <p:ext uri="{BB962C8B-B14F-4D97-AF65-F5344CB8AC3E}">
        <p14:creationId xmlns:p14="http://schemas.microsoft.com/office/powerpoint/2010/main" val="132458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3CD0-87F1-9442-A33D-01D69B540D96}"/>
              </a:ext>
            </a:extLst>
          </p:cNvPr>
          <p:cNvSpPr>
            <a:spLocks noGrp="1"/>
          </p:cNvSpPr>
          <p:nvPr>
            <p:ph type="title"/>
          </p:nvPr>
        </p:nvSpPr>
        <p:spPr/>
        <p:txBody>
          <a:bodyPr/>
          <a:lstStyle/>
          <a:p>
            <a:r>
              <a:rPr lang="en-US"/>
              <a:t>Connecting With Us:</a:t>
            </a:r>
          </a:p>
        </p:txBody>
      </p:sp>
      <p:sp>
        <p:nvSpPr>
          <p:cNvPr id="3" name="Content Placeholder 2">
            <a:extLst>
              <a:ext uri="{FF2B5EF4-FFF2-40B4-BE49-F238E27FC236}">
                <a16:creationId xmlns:a16="http://schemas.microsoft.com/office/drawing/2014/main" id="{088E3BA3-7957-A64F-A75D-B2563FED4967}"/>
              </a:ext>
            </a:extLst>
          </p:cNvPr>
          <p:cNvSpPr>
            <a:spLocks noGrp="1"/>
          </p:cNvSpPr>
          <p:nvPr>
            <p:ph idx="1"/>
          </p:nvPr>
        </p:nvSpPr>
        <p:spPr>
          <a:xfrm>
            <a:off x="838200" y="1554163"/>
            <a:ext cx="10515600" cy="4533816"/>
          </a:xfrm>
        </p:spPr>
        <p:txBody>
          <a:bodyPr/>
          <a:lstStyle/>
          <a:p>
            <a:r>
              <a:rPr lang="en-US"/>
              <a:t>At Orientation-Highly Recommend!:</a:t>
            </a:r>
          </a:p>
          <a:p>
            <a:pPr lvl="1"/>
            <a:r>
              <a:rPr lang="en-US"/>
              <a:t>One-on-One Advising</a:t>
            </a:r>
            <a:endParaRPr lang="en-US">
              <a:cs typeface="Calibri"/>
            </a:endParaRPr>
          </a:p>
          <a:p>
            <a:pPr lvl="2"/>
            <a:r>
              <a:rPr lang="en-US"/>
              <a:t>Day 2, 11-12:30</a:t>
            </a:r>
          </a:p>
          <a:p>
            <a:pPr lvl="3"/>
            <a:r>
              <a:rPr lang="en-US">
                <a:cs typeface="Calibri"/>
              </a:rPr>
              <a:t>Union 280</a:t>
            </a:r>
          </a:p>
          <a:p>
            <a:pPr lvl="1"/>
            <a:r>
              <a:rPr lang="en-US"/>
              <a:t>General Questions, pick up forms, hand in forms, etc. </a:t>
            </a:r>
            <a:endParaRPr lang="en-US">
              <a:cs typeface="Calibri"/>
            </a:endParaRPr>
          </a:p>
          <a:p>
            <a:pPr lvl="2"/>
            <a:r>
              <a:rPr lang="en-US"/>
              <a:t>Day 2, 11-12:30</a:t>
            </a:r>
          </a:p>
          <a:p>
            <a:pPr lvl="3"/>
            <a:r>
              <a:rPr lang="en-US">
                <a:cs typeface="Calibri"/>
              </a:rPr>
              <a:t>Union 280</a:t>
            </a:r>
          </a:p>
          <a:p>
            <a:r>
              <a:rPr lang="en-US"/>
              <a:t>Fee Deferments</a:t>
            </a:r>
          </a:p>
          <a:p>
            <a:pPr lvl="1"/>
            <a:r>
              <a:rPr lang="en-US"/>
              <a:t>Must complete a one-on-one advising session in order to receive your student ID</a:t>
            </a:r>
            <a:endParaRPr lang="en-US">
              <a:cs typeface="Calibri"/>
            </a:endParaRPr>
          </a:p>
          <a:p>
            <a:endParaRPr lang="en-US"/>
          </a:p>
        </p:txBody>
      </p:sp>
    </p:spTree>
    <p:extLst>
      <p:ext uri="{BB962C8B-B14F-4D97-AF65-F5344CB8AC3E}">
        <p14:creationId xmlns:p14="http://schemas.microsoft.com/office/powerpoint/2010/main" val="271410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Connecting With Us</a:t>
            </a:r>
          </a:p>
        </p:txBody>
      </p:sp>
      <p:sp>
        <p:nvSpPr>
          <p:cNvPr id="5" name="Content Placeholder 4"/>
          <p:cNvSpPr>
            <a:spLocks noGrp="1"/>
          </p:cNvSpPr>
          <p:nvPr>
            <p:ph idx="1"/>
          </p:nvPr>
        </p:nvSpPr>
        <p:spPr>
          <a:xfrm>
            <a:off x="838200" y="1554163"/>
            <a:ext cx="10515600" cy="4425532"/>
          </a:xfrm>
        </p:spPr>
        <p:txBody>
          <a:bodyPr/>
          <a:lstStyle/>
          <a:p>
            <a:r>
              <a:rPr lang="en-US"/>
              <a:t>In our Office, </a:t>
            </a:r>
            <a:r>
              <a:rPr lang="en-US" err="1"/>
              <a:t>Mellencamp</a:t>
            </a:r>
            <a:r>
              <a:rPr lang="en-US"/>
              <a:t> 162:</a:t>
            </a:r>
          </a:p>
          <a:p>
            <a:pPr lvl="1"/>
            <a:r>
              <a:rPr lang="en-US" sz="2800"/>
              <a:t>Appointments: call, email, or stop in to schedule</a:t>
            </a:r>
            <a:endParaRPr lang="en-US" sz="2800">
              <a:cs typeface="Calibri"/>
            </a:endParaRPr>
          </a:p>
          <a:p>
            <a:pPr lvl="2"/>
            <a:r>
              <a:rPr lang="en-US" sz="2800"/>
              <a:t>Mondays: 8:00am-6:00pm, appointments until 5:30pm (when classes are in session)</a:t>
            </a:r>
          </a:p>
          <a:p>
            <a:pPr lvl="2"/>
            <a:r>
              <a:rPr lang="en-US" sz="2800"/>
              <a:t>Tuesday, Thursday, Friday: 8:00am-4:30pm</a:t>
            </a:r>
          </a:p>
          <a:p>
            <a:pPr lvl="2"/>
            <a:r>
              <a:rPr lang="en-US" sz="2800"/>
              <a:t>Wednesday Walk-Ins: 11:00am-3:00pm (when classes are in session)</a:t>
            </a:r>
          </a:p>
          <a:p>
            <a:pPr lvl="1"/>
            <a:r>
              <a:rPr lang="en-US" sz="2800"/>
              <a:t>Help with: FAFSA, MPN, Entrance Counseling, Requested Documents </a:t>
            </a:r>
          </a:p>
          <a:p>
            <a:endParaRPr lang="en-US"/>
          </a:p>
        </p:txBody>
      </p:sp>
    </p:spTree>
    <p:extLst>
      <p:ext uri="{BB962C8B-B14F-4D97-AF65-F5344CB8AC3E}">
        <p14:creationId xmlns:p14="http://schemas.microsoft.com/office/powerpoint/2010/main" val="292945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Connecting With Us</a:t>
            </a:r>
          </a:p>
        </p:txBody>
      </p:sp>
      <p:sp>
        <p:nvSpPr>
          <p:cNvPr id="5" name="Content Placeholder 4"/>
          <p:cNvSpPr>
            <a:spLocks noGrp="1"/>
          </p:cNvSpPr>
          <p:nvPr>
            <p:ph idx="1"/>
          </p:nvPr>
        </p:nvSpPr>
        <p:spPr>
          <a:xfrm>
            <a:off x="838200" y="1554163"/>
            <a:ext cx="10515600" cy="4425532"/>
          </a:xfrm>
        </p:spPr>
        <p:txBody>
          <a:bodyPr/>
          <a:lstStyle/>
          <a:p>
            <a:r>
              <a:rPr lang="en-US" dirty="0"/>
              <a:t>In our Office, </a:t>
            </a:r>
            <a:r>
              <a:rPr lang="en-US" dirty="0" err="1"/>
              <a:t>Mellencamp</a:t>
            </a:r>
            <a:r>
              <a:rPr lang="en-US" dirty="0"/>
              <a:t> 162:</a:t>
            </a:r>
          </a:p>
          <a:p>
            <a:pPr lvl="1"/>
            <a:r>
              <a:rPr lang="en-US" sz="2800" dirty="0"/>
              <a:t>Appointments: call, email, or stop in to schedule</a:t>
            </a:r>
            <a:endParaRPr lang="en-US" sz="2800" dirty="0">
              <a:cs typeface="Calibri"/>
            </a:endParaRPr>
          </a:p>
          <a:p>
            <a:pPr lvl="2"/>
            <a:r>
              <a:rPr lang="en-US" sz="2800" dirty="0"/>
              <a:t>Mondays: 8:00am-6:00pm, appointments until 5:30pm (when classes are in session)</a:t>
            </a:r>
          </a:p>
          <a:p>
            <a:pPr lvl="2"/>
            <a:r>
              <a:rPr lang="en-US" sz="2800" dirty="0"/>
              <a:t>Tuesday, Thursday, Friday: 8:00am-4:30pm</a:t>
            </a:r>
          </a:p>
          <a:p>
            <a:pPr lvl="2"/>
            <a:r>
              <a:rPr lang="en-US" sz="2800" dirty="0"/>
              <a:t>Wednesday Walk-Ins: 11:00am-3:00pm (when classes are in session)</a:t>
            </a:r>
          </a:p>
          <a:p>
            <a:pPr lvl="1"/>
            <a:r>
              <a:rPr lang="en-US" sz="2800" dirty="0"/>
              <a:t>Help with: FAFSA, MPN, Entrance Counseling, Requested Documents </a:t>
            </a:r>
          </a:p>
          <a:p>
            <a:endParaRPr lang="en-US" dirty="0"/>
          </a:p>
        </p:txBody>
      </p:sp>
    </p:spTree>
    <p:extLst>
      <p:ext uri="{BB962C8B-B14F-4D97-AF65-F5344CB8AC3E}">
        <p14:creationId xmlns:p14="http://schemas.microsoft.com/office/powerpoint/2010/main" val="163685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Deadlines </a:t>
            </a:r>
          </a:p>
        </p:txBody>
      </p:sp>
      <p:sp>
        <p:nvSpPr>
          <p:cNvPr id="3" name="Content Placeholder 2"/>
          <p:cNvSpPr>
            <a:spLocks noGrp="1"/>
          </p:cNvSpPr>
          <p:nvPr>
            <p:ph idx="1"/>
          </p:nvPr>
        </p:nvSpPr>
        <p:spPr>
          <a:xfrm>
            <a:off x="838200" y="1263316"/>
            <a:ext cx="10515600" cy="4740441"/>
          </a:xfrm>
        </p:spPr>
        <p:txBody>
          <a:bodyPr>
            <a:normAutofit/>
          </a:bodyPr>
          <a:lstStyle/>
          <a:p>
            <a:pPr marL="285750" indent="-285750">
              <a:buFont typeface="Wingdings" panose="05000000000000000000" pitchFamily="2" charset="2"/>
              <a:buChar char="ü"/>
            </a:pPr>
            <a:r>
              <a:rPr lang="en-US"/>
              <a:t>FAFSA Priority Deadline: </a:t>
            </a:r>
            <a:r>
              <a:rPr lang="en-US" b="1" u="sng">
                <a:effectLst>
                  <a:outerShdw blurRad="38100" dist="38100" dir="2700000" algn="tl">
                    <a:srgbClr val="000000">
                      <a:alpha val="43137"/>
                    </a:srgbClr>
                  </a:outerShdw>
                </a:effectLst>
              </a:rPr>
              <a:t>March 1</a:t>
            </a:r>
            <a:r>
              <a:rPr lang="en-US" b="1" u="sng" baseline="30000">
                <a:effectLst>
                  <a:outerShdw blurRad="38100" dist="38100" dir="2700000" algn="tl">
                    <a:srgbClr val="000000">
                      <a:alpha val="43137"/>
                    </a:srgbClr>
                  </a:outerShdw>
                </a:effectLst>
              </a:rPr>
              <a:t>st</a:t>
            </a:r>
          </a:p>
          <a:p>
            <a:endParaRPr lang="en-US" sz="1000"/>
          </a:p>
          <a:p>
            <a:pPr marL="0" indent="0">
              <a:buNone/>
            </a:pPr>
            <a:r>
              <a:rPr lang="en-US" b="1"/>
              <a:t>To receive your financial aid offer by the first day of classes: </a:t>
            </a:r>
          </a:p>
          <a:p>
            <a:pPr marL="285750" indent="-285750">
              <a:buFont typeface="Wingdings" panose="05000000000000000000" pitchFamily="2" charset="2"/>
              <a:buChar char="ü"/>
            </a:pPr>
            <a:r>
              <a:rPr lang="en-US"/>
              <a:t>FAFSA Deadline: </a:t>
            </a:r>
            <a:r>
              <a:rPr lang="en-US" b="1" u="sng">
                <a:effectLst>
                  <a:outerShdw blurRad="38100" dist="38100" dir="2700000" algn="tl">
                    <a:srgbClr val="000000">
                      <a:alpha val="43137"/>
                    </a:srgbClr>
                  </a:outerShdw>
                </a:effectLst>
              </a:rPr>
              <a:t>June 1</a:t>
            </a:r>
            <a:r>
              <a:rPr lang="en-US" b="1" u="sng" baseline="30000">
                <a:effectLst>
                  <a:outerShdw blurRad="38100" dist="38100" dir="2700000" algn="tl">
                    <a:srgbClr val="000000">
                      <a:alpha val="43137"/>
                    </a:srgbClr>
                  </a:outerShdw>
                </a:effectLst>
              </a:rPr>
              <a:t>st</a:t>
            </a:r>
            <a:r>
              <a:rPr lang="en-US" b="1" u="sng">
                <a:effectLst>
                  <a:outerShdw blurRad="38100" dist="38100" dir="2700000" algn="tl">
                    <a:srgbClr val="000000">
                      <a:alpha val="43137"/>
                    </a:srgbClr>
                  </a:outerShdw>
                </a:effectLst>
              </a:rPr>
              <a:t> </a:t>
            </a:r>
          </a:p>
          <a:p>
            <a:pPr marL="285750" indent="-285750">
              <a:buFont typeface="Wingdings" panose="05000000000000000000" pitchFamily="2" charset="2"/>
              <a:buChar char="ü"/>
            </a:pPr>
            <a:r>
              <a:rPr lang="en-US"/>
              <a:t>Submit Required Documents: </a:t>
            </a:r>
            <a:r>
              <a:rPr lang="en-US" b="1" u="sng">
                <a:effectLst>
                  <a:outerShdw blurRad="38100" dist="38100" dir="2700000" algn="tl">
                    <a:srgbClr val="000000">
                      <a:alpha val="43137"/>
                    </a:srgbClr>
                  </a:outerShdw>
                </a:effectLst>
              </a:rPr>
              <a:t>July 1</a:t>
            </a:r>
            <a:r>
              <a:rPr lang="en-US" b="1" u="sng" baseline="30000">
                <a:effectLst>
                  <a:outerShdw blurRad="38100" dist="38100" dir="2700000" algn="tl">
                    <a:srgbClr val="000000">
                      <a:alpha val="43137"/>
                    </a:srgbClr>
                  </a:outerShdw>
                </a:effectLst>
              </a:rPr>
              <a:t>st</a:t>
            </a:r>
            <a:r>
              <a:rPr lang="en-US" b="1" u="sng">
                <a:effectLst>
                  <a:outerShdw blurRad="38100" dist="38100" dir="2700000" algn="tl">
                    <a:srgbClr val="000000">
                      <a:alpha val="43137"/>
                    </a:srgbClr>
                  </a:outerShdw>
                </a:effectLst>
              </a:rPr>
              <a:t> </a:t>
            </a:r>
            <a:endParaRPr lang="en-US" b="1" u="sng" baseline="30000">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n-US"/>
              <a:t>Finalize Funding Plan: </a:t>
            </a:r>
            <a:r>
              <a:rPr lang="en-US" b="1" u="sng">
                <a:effectLst>
                  <a:outerShdw blurRad="38100" dist="38100" dir="2700000" algn="tl">
                    <a:srgbClr val="000000">
                      <a:alpha val="43137"/>
                    </a:srgbClr>
                  </a:outerShdw>
                </a:effectLst>
              </a:rPr>
              <a:t>August 15</a:t>
            </a:r>
            <a:r>
              <a:rPr lang="en-US" b="1" u="sng" baseline="30000">
                <a:effectLst>
                  <a:outerShdw blurRad="38100" dist="38100" dir="2700000" algn="tl">
                    <a:srgbClr val="000000">
                      <a:alpha val="43137"/>
                    </a:srgbClr>
                  </a:outerShdw>
                </a:effectLst>
              </a:rPr>
              <a:t>th</a:t>
            </a:r>
            <a:r>
              <a:rPr lang="en-US" b="1" u="sng">
                <a:effectLst>
                  <a:outerShdw blurRad="38100" dist="38100" dir="2700000" algn="tl">
                    <a:srgbClr val="000000">
                      <a:alpha val="43137"/>
                    </a:srgbClr>
                  </a:outerShdw>
                </a:effectLst>
              </a:rPr>
              <a:t> </a:t>
            </a:r>
          </a:p>
          <a:p>
            <a:pPr marL="285750" indent="-285750">
              <a:buFont typeface="Wingdings" panose="05000000000000000000" pitchFamily="2" charset="2"/>
              <a:buChar char="ü"/>
            </a:pPr>
            <a:r>
              <a:rPr lang="en-US"/>
              <a:t>Financial Aid Disbursement Begins: </a:t>
            </a:r>
            <a:r>
              <a:rPr lang="en-US" b="1" u="sng">
                <a:effectLst>
                  <a:outerShdw blurRad="38100" dist="38100" dir="2700000" algn="tl">
                    <a:srgbClr val="000000">
                      <a:alpha val="43137"/>
                    </a:srgbClr>
                  </a:outerShdw>
                </a:effectLst>
              </a:rPr>
              <a:t>August 24</a:t>
            </a:r>
            <a:r>
              <a:rPr lang="en-US" b="1" u="sng" baseline="30000">
                <a:effectLst>
                  <a:outerShdw blurRad="38100" dist="38100" dir="2700000" algn="tl">
                    <a:srgbClr val="000000">
                      <a:alpha val="43137"/>
                    </a:srgbClr>
                  </a:outerShdw>
                </a:effectLst>
              </a:rPr>
              <a:t>th</a:t>
            </a:r>
            <a:r>
              <a:rPr lang="en-US" b="1" u="sng">
                <a:effectLst>
                  <a:outerShdw blurRad="38100" dist="38100" dir="2700000" algn="tl">
                    <a:srgbClr val="000000">
                      <a:alpha val="43137"/>
                    </a:srgbClr>
                  </a:outerShdw>
                </a:effectLst>
              </a:rPr>
              <a:t>  </a:t>
            </a:r>
          </a:p>
          <a:p>
            <a:endParaRPr lang="en-US"/>
          </a:p>
          <a:p>
            <a:pPr marL="285750" indent="-285750">
              <a:buFont typeface="Wingdings" panose="05000000000000000000" pitchFamily="2" charset="2"/>
              <a:buChar char="ü"/>
            </a:pPr>
            <a:r>
              <a:rPr lang="en-US" sz="3200" b="1" u="sng">
                <a:effectLst>
                  <a:outerShdw blurRad="38100" dist="38100" dir="2700000" algn="tl">
                    <a:srgbClr val="000000">
                      <a:alpha val="43137"/>
                    </a:srgbClr>
                  </a:outerShdw>
                </a:effectLst>
              </a:rPr>
              <a:t>Tuition and Fees Due: September 2</a:t>
            </a:r>
            <a:r>
              <a:rPr lang="en-US" sz="3200" b="1" u="sng" baseline="30000">
                <a:effectLst>
                  <a:outerShdw blurRad="38100" dist="38100" dir="2700000" algn="tl">
                    <a:srgbClr val="000000">
                      <a:alpha val="43137"/>
                    </a:srgbClr>
                  </a:outerShdw>
                </a:effectLst>
              </a:rPr>
              <a:t>nd</a:t>
            </a:r>
            <a:r>
              <a:rPr lang="en-US" sz="3200" b="1" u="sng">
                <a:effectLst>
                  <a:outerShdw blurRad="38100" dist="38100" dir="2700000" algn="tl">
                    <a:srgbClr val="000000">
                      <a:alpha val="43137"/>
                    </a:srgbClr>
                  </a:outerShdw>
                </a:effectLst>
              </a:rPr>
              <a:t> </a:t>
            </a:r>
          </a:p>
          <a:p>
            <a:endParaRPr lang="en-US"/>
          </a:p>
        </p:txBody>
      </p:sp>
    </p:spTree>
    <p:extLst>
      <p:ext uri="{BB962C8B-B14F-4D97-AF65-F5344CB8AC3E}">
        <p14:creationId xmlns:p14="http://schemas.microsoft.com/office/powerpoint/2010/main" val="10057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 </a:t>
            </a:r>
          </a:p>
        </p:txBody>
      </p:sp>
      <p:sp>
        <p:nvSpPr>
          <p:cNvPr id="3" name="Content Placeholder 2"/>
          <p:cNvSpPr>
            <a:spLocks noGrp="1"/>
          </p:cNvSpPr>
          <p:nvPr>
            <p:ph idx="1"/>
          </p:nvPr>
        </p:nvSpPr>
        <p:spPr>
          <a:xfrm>
            <a:off x="838200" y="1554163"/>
            <a:ext cx="10515600" cy="4573682"/>
          </a:xfrm>
        </p:spPr>
        <p:txBody>
          <a:bodyPr/>
          <a:lstStyle/>
          <a:p>
            <a:r>
              <a:rPr lang="en-US"/>
              <a:t>UWM Email Account</a:t>
            </a:r>
          </a:p>
          <a:p>
            <a:pPr lvl="1"/>
            <a:r>
              <a:rPr lang="en-US"/>
              <a:t>Additional Document request</a:t>
            </a:r>
            <a:endParaRPr lang="en-US">
              <a:cs typeface="Calibri"/>
            </a:endParaRPr>
          </a:p>
          <a:p>
            <a:pPr lvl="1"/>
            <a:r>
              <a:rPr lang="en-US"/>
              <a:t>Financial Aid Eligibility Notification</a:t>
            </a:r>
            <a:endParaRPr lang="en-US">
              <a:cs typeface="Calibri"/>
            </a:endParaRPr>
          </a:p>
          <a:p>
            <a:r>
              <a:rPr lang="en-US"/>
              <a:t>PAWS Account</a:t>
            </a:r>
          </a:p>
          <a:p>
            <a:pPr lvl="1"/>
            <a:r>
              <a:rPr lang="en-US"/>
              <a:t>Requested Documents</a:t>
            </a:r>
            <a:endParaRPr lang="en-US">
              <a:cs typeface="Calibri"/>
            </a:endParaRPr>
          </a:p>
          <a:p>
            <a:pPr lvl="1"/>
            <a:r>
              <a:rPr lang="en-US"/>
              <a:t>Review</a:t>
            </a:r>
            <a:endParaRPr lang="en-US">
              <a:cs typeface="Calibri"/>
            </a:endParaRPr>
          </a:p>
          <a:p>
            <a:pPr lvl="2"/>
            <a:r>
              <a:rPr lang="en-US"/>
              <a:t>Financial Aid Eligibility </a:t>
            </a:r>
          </a:p>
          <a:p>
            <a:pPr lvl="2"/>
            <a:r>
              <a:rPr lang="en-US"/>
              <a:t>Charges (tuition and housing)</a:t>
            </a:r>
          </a:p>
          <a:p>
            <a:pPr lvl="2"/>
            <a:r>
              <a:rPr lang="en-US"/>
              <a:t>Account Balance Due</a:t>
            </a:r>
          </a:p>
          <a:p>
            <a:pPr lvl="2"/>
            <a:r>
              <a:rPr lang="en-US"/>
              <a:t>Make Payments </a:t>
            </a:r>
          </a:p>
        </p:txBody>
      </p:sp>
    </p:spTree>
    <p:extLst>
      <p:ext uri="{BB962C8B-B14F-4D97-AF65-F5344CB8AC3E}">
        <p14:creationId xmlns:p14="http://schemas.microsoft.com/office/powerpoint/2010/main" val="11066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Verification </a:t>
            </a:r>
          </a:p>
        </p:txBody>
      </p:sp>
      <p:sp>
        <p:nvSpPr>
          <p:cNvPr id="3" name="Content Placeholder 2"/>
          <p:cNvSpPr>
            <a:spLocks noGrp="1"/>
          </p:cNvSpPr>
          <p:nvPr>
            <p:ph idx="1"/>
          </p:nvPr>
        </p:nvSpPr>
        <p:spPr>
          <a:xfrm>
            <a:off x="838200" y="1554162"/>
            <a:ext cx="10515600" cy="4443681"/>
          </a:xfrm>
        </p:spPr>
        <p:txBody>
          <a:bodyPr>
            <a:normAutofit/>
          </a:bodyPr>
          <a:lstStyle/>
          <a:p>
            <a:r>
              <a:rPr lang="en-US" sz="2000" dirty="0">
                <a:ea typeface="+mn-lt"/>
                <a:cs typeface="+mn-lt"/>
              </a:rPr>
              <a:t>Verification is a federal regulation that requires our office to collect documentation to confirm the accuracy of your FAFSA.</a:t>
            </a:r>
          </a:p>
          <a:p>
            <a:pPr marL="342900" indent="-342900">
              <a:lnSpc>
                <a:spcPct val="150000"/>
              </a:lnSpc>
              <a:buFont typeface="Arial"/>
              <a:buChar char="•"/>
            </a:pPr>
            <a:r>
              <a:rPr lang="en-US" sz="2000" dirty="0">
                <a:ea typeface="+mn-lt"/>
                <a:cs typeface="+mn-lt"/>
              </a:rPr>
              <a:t>About 30% of ALL FAFSA filers are selected.</a:t>
            </a:r>
            <a:endParaRPr lang="en-US" sz="2000" dirty="0">
              <a:cs typeface="Calibri"/>
            </a:endParaRPr>
          </a:p>
          <a:p>
            <a:pPr marL="342900" indent="-342900">
              <a:lnSpc>
                <a:spcPct val="150000"/>
              </a:lnSpc>
              <a:buFont typeface="Arial"/>
              <a:buChar char="•"/>
            </a:pPr>
            <a:r>
              <a:rPr lang="en-US" sz="2000" dirty="0">
                <a:ea typeface="+mn-lt"/>
                <a:cs typeface="+mn-lt"/>
              </a:rPr>
              <a:t>If you are selected, you will be notified via email and PAWS.</a:t>
            </a:r>
            <a:endParaRPr lang="en-US" sz="2000" dirty="0">
              <a:cs typeface="Calibri"/>
            </a:endParaRPr>
          </a:p>
          <a:p>
            <a:pPr marL="800100" lvl="1" indent="-342900">
              <a:lnSpc>
                <a:spcPct val="150000"/>
              </a:lnSpc>
              <a:buFont typeface="Arial"/>
              <a:buChar char="•"/>
            </a:pPr>
            <a:r>
              <a:rPr lang="en-US" sz="2000" dirty="0">
                <a:ea typeface="+mn-lt"/>
                <a:cs typeface="+mn-lt"/>
              </a:rPr>
              <a:t>Pay attention to the requested documents under your To-Do List.</a:t>
            </a:r>
            <a:endParaRPr lang="en-US" sz="2000" dirty="0">
              <a:cs typeface="Calibri"/>
            </a:endParaRPr>
          </a:p>
          <a:p>
            <a:pPr marL="342900" indent="-342900">
              <a:lnSpc>
                <a:spcPct val="150000"/>
              </a:lnSpc>
              <a:buFont typeface="Arial"/>
              <a:buChar char="•"/>
            </a:pPr>
            <a:r>
              <a:rPr lang="en-US" sz="2000" dirty="0">
                <a:ea typeface="+mn-lt"/>
                <a:cs typeface="+mn-lt"/>
              </a:rPr>
              <a:t>Documents should be turned in ASAP.  Once all documentation has been submitted, allow 3-4 weeks for processing before student's aid eligibility will be determined and presented on PAWS. </a:t>
            </a:r>
            <a:endParaRPr lang="en-US" sz="2000" dirty="0">
              <a:cs typeface="Calibri"/>
            </a:endParaRPr>
          </a:p>
          <a:p>
            <a:pPr marL="342900" indent="-342900">
              <a:lnSpc>
                <a:spcPct val="150000"/>
              </a:lnSpc>
              <a:buFont typeface="Arial"/>
              <a:buChar char="•"/>
            </a:pPr>
            <a:r>
              <a:rPr lang="en-US" sz="2000" dirty="0">
                <a:ea typeface="+mn-lt"/>
                <a:cs typeface="+mn-lt"/>
              </a:rPr>
              <a:t>Another reason you should file your FAFSA early!</a:t>
            </a:r>
            <a:endParaRPr lang="en-US" sz="2000" dirty="0">
              <a:cs typeface="Calibri"/>
            </a:endParaRPr>
          </a:p>
        </p:txBody>
      </p:sp>
    </p:spTree>
    <p:extLst>
      <p:ext uri="{BB962C8B-B14F-4D97-AF65-F5344CB8AC3E}">
        <p14:creationId xmlns:p14="http://schemas.microsoft.com/office/powerpoint/2010/main" val="98333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Through Verification </a:t>
            </a:r>
          </a:p>
        </p:txBody>
      </p:sp>
      <p:sp>
        <p:nvSpPr>
          <p:cNvPr id="3" name="Content Placeholder 2"/>
          <p:cNvSpPr>
            <a:spLocks noGrp="1"/>
          </p:cNvSpPr>
          <p:nvPr>
            <p:ph idx="1"/>
          </p:nvPr>
        </p:nvSpPr>
        <p:spPr>
          <a:xfrm>
            <a:off x="838200" y="1145166"/>
            <a:ext cx="10515600" cy="4567668"/>
          </a:xfrm>
        </p:spPr>
        <p:txBody>
          <a:bodyPr>
            <a:normAutofit fontScale="70000" lnSpcReduction="20000"/>
          </a:bodyPr>
          <a:lstStyle/>
          <a:p>
            <a:pPr marL="0" indent="0">
              <a:buNone/>
            </a:pPr>
            <a:r>
              <a:rPr lang="en-US" dirty="0">
                <a:ea typeface="+mn-lt"/>
                <a:cs typeface="+mn-lt"/>
              </a:rPr>
              <a:t>If selected the Department of Education may require students and parents to submit:</a:t>
            </a:r>
          </a:p>
          <a:p>
            <a:pPr marL="342900" indent="-342900">
              <a:lnSpc>
                <a:spcPct val="150000"/>
              </a:lnSpc>
              <a:buFont typeface="Arial"/>
              <a:buChar char="•"/>
            </a:pPr>
            <a:r>
              <a:rPr lang="en-US" dirty="0">
                <a:ea typeface="+mn-lt"/>
                <a:cs typeface="+mn-lt"/>
              </a:rPr>
              <a:t>Clarification of household size and number in college.</a:t>
            </a:r>
          </a:p>
          <a:p>
            <a:pPr marL="342900" indent="-342900">
              <a:lnSpc>
                <a:spcPct val="150000"/>
              </a:lnSpc>
              <a:buFont typeface="Arial"/>
              <a:buChar char="•"/>
            </a:pPr>
            <a:r>
              <a:rPr lang="en-US" dirty="0">
                <a:ea typeface="+mn-lt"/>
                <a:cs typeface="+mn-lt"/>
              </a:rPr>
              <a:t>Clarification of conflicting marital and tax filing statuses.</a:t>
            </a:r>
          </a:p>
          <a:p>
            <a:pPr marL="342900" indent="-342900">
              <a:lnSpc>
                <a:spcPct val="150000"/>
              </a:lnSpc>
              <a:buFont typeface="Arial"/>
              <a:buChar char="•"/>
            </a:pPr>
            <a:r>
              <a:rPr lang="en-US" dirty="0">
                <a:ea typeface="+mn-lt"/>
                <a:cs typeface="+mn-lt"/>
              </a:rPr>
              <a:t>2018 </a:t>
            </a:r>
            <a:r>
              <a:rPr lang="en-US" b="1" dirty="0">
                <a:ea typeface="+mn-lt"/>
                <a:cs typeface="+mn-lt"/>
              </a:rPr>
              <a:t>signed</a:t>
            </a:r>
            <a:r>
              <a:rPr lang="en-US" dirty="0">
                <a:ea typeface="+mn-lt"/>
                <a:cs typeface="+mn-lt"/>
              </a:rPr>
              <a:t> federal tax returns including Schedules 1, 2, and 3.  Be sure to check for all requested Schedules.</a:t>
            </a:r>
            <a:endParaRPr lang="en-US" dirty="0">
              <a:cs typeface="Calibri"/>
            </a:endParaRPr>
          </a:p>
          <a:p>
            <a:pPr marL="342900" indent="-342900">
              <a:lnSpc>
                <a:spcPct val="150000"/>
              </a:lnSpc>
              <a:buFont typeface="Arial"/>
              <a:buChar char="•"/>
            </a:pPr>
            <a:r>
              <a:rPr lang="en-US" dirty="0">
                <a:ea typeface="+mn-lt"/>
                <a:cs typeface="+mn-lt"/>
              </a:rPr>
              <a:t>2018 W2's confirming wages.</a:t>
            </a:r>
          </a:p>
          <a:p>
            <a:pPr marL="342900" indent="-342900">
              <a:lnSpc>
                <a:spcPct val="150000"/>
              </a:lnSpc>
              <a:buFont typeface="Arial"/>
              <a:buChar char="•"/>
            </a:pPr>
            <a:r>
              <a:rPr lang="en-US" dirty="0">
                <a:ea typeface="+mn-lt"/>
                <a:cs typeface="+mn-lt"/>
              </a:rPr>
              <a:t>2018 Schedule C's or F's confirming business or farm income.</a:t>
            </a:r>
            <a:endParaRPr lang="en-US" dirty="0">
              <a:cs typeface="Calibri"/>
            </a:endParaRPr>
          </a:p>
          <a:p>
            <a:pPr marL="342900" indent="-342900">
              <a:lnSpc>
                <a:spcPct val="150000"/>
              </a:lnSpc>
              <a:buFont typeface="Arial"/>
              <a:buChar char="•"/>
            </a:pPr>
            <a:r>
              <a:rPr lang="en-US" dirty="0">
                <a:ea typeface="+mn-lt"/>
                <a:cs typeface="+mn-lt"/>
              </a:rPr>
              <a:t>Documentation clarifying any other conflicting information that may be listed on the FAFSA or tax forms submitted.</a:t>
            </a:r>
          </a:p>
        </p:txBody>
      </p:sp>
    </p:spTree>
    <p:extLst>
      <p:ext uri="{BB962C8B-B14F-4D97-AF65-F5344CB8AC3E}">
        <p14:creationId xmlns:p14="http://schemas.microsoft.com/office/powerpoint/2010/main" val="300373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13E4-E2FA-48EC-B30E-ECDBE07B9CD0}"/>
              </a:ext>
            </a:extLst>
          </p:cNvPr>
          <p:cNvSpPr>
            <a:spLocks noGrp="1"/>
          </p:cNvSpPr>
          <p:nvPr>
            <p:ph type="title"/>
          </p:nvPr>
        </p:nvSpPr>
        <p:spPr/>
        <p:txBody>
          <a:bodyPr/>
          <a:lstStyle/>
          <a:p>
            <a:pPr algn="ctr"/>
            <a:r>
              <a:rPr lang="en-US" b="0">
                <a:ea typeface="+mj-lt"/>
                <a:cs typeface="+mj-lt"/>
              </a:rPr>
              <a:t>What if something has changed?</a:t>
            </a:r>
            <a:endParaRPr lang="en-US">
              <a:cs typeface="Arial" panose="020B0604020202020204"/>
            </a:endParaRPr>
          </a:p>
        </p:txBody>
      </p:sp>
      <p:pic>
        <p:nvPicPr>
          <p:cNvPr id="6" name="Picture 6" descr="A screenshot of a cell phone&#10;&#10;Description generated with very high confidence">
            <a:extLst>
              <a:ext uri="{FF2B5EF4-FFF2-40B4-BE49-F238E27FC236}">
                <a16:creationId xmlns:a16="http://schemas.microsoft.com/office/drawing/2014/main" id="{62CA4E47-C467-4045-AA3E-84D2F37AD0E3}"/>
              </a:ext>
            </a:extLst>
          </p:cNvPr>
          <p:cNvPicPr>
            <a:picLocks noGrp="1" noChangeAspect="1"/>
          </p:cNvPicPr>
          <p:nvPr>
            <p:ph idx="1"/>
          </p:nvPr>
        </p:nvPicPr>
        <p:blipFill>
          <a:blip r:embed="rId2"/>
          <a:stretch>
            <a:fillRect/>
          </a:stretch>
        </p:blipFill>
        <p:spPr>
          <a:xfrm>
            <a:off x="2487062" y="1554163"/>
            <a:ext cx="7217875" cy="4296568"/>
          </a:xfrm>
        </p:spPr>
      </p:pic>
      <p:pic>
        <p:nvPicPr>
          <p:cNvPr id="3" name="Picture 3" descr="A screenshot of a cell phone&#10;&#10;Description generated with very high confidence">
            <a:extLst>
              <a:ext uri="{FF2B5EF4-FFF2-40B4-BE49-F238E27FC236}">
                <a16:creationId xmlns:a16="http://schemas.microsoft.com/office/drawing/2014/main" id="{78BD2804-C142-40EB-9EF8-ABEF58576F6E}"/>
              </a:ext>
            </a:extLst>
          </p:cNvPr>
          <p:cNvPicPr>
            <a:picLocks noGrp="1" noChangeAspect="1"/>
          </p:cNvPicPr>
          <p:nvPr>
            <p:ph idx="4294967295"/>
          </p:nvPr>
        </p:nvPicPr>
        <p:blipFill>
          <a:blip r:embed="rId2"/>
          <a:stretch>
            <a:fillRect/>
          </a:stretch>
        </p:blipFill>
        <p:spPr>
          <a:xfrm>
            <a:off x="2487729" y="1554163"/>
            <a:ext cx="7216542" cy="4295775"/>
          </a:xfrm>
        </p:spPr>
      </p:pic>
    </p:spTree>
    <p:extLst>
      <p:ext uri="{BB962C8B-B14F-4D97-AF65-F5344CB8AC3E}">
        <p14:creationId xmlns:p14="http://schemas.microsoft.com/office/powerpoint/2010/main" val="209122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WM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B2C045C2E33742BB4211061F9F5658" ma:contentTypeVersion="22" ma:contentTypeDescription="Create a new document." ma:contentTypeScope="" ma:versionID="ba9391af64761f0c20fc563cb258e669">
  <xsd:schema xmlns:xsd="http://www.w3.org/2001/XMLSchema" xmlns:xs="http://www.w3.org/2001/XMLSchema" xmlns:p="http://schemas.microsoft.com/office/2006/metadata/properties" xmlns:ns2="eeabcac1-203e-45cc-adf5-735bcd908c79" targetNamespace="http://schemas.microsoft.com/office/2006/metadata/properties" ma:root="true" ma:fieldsID="50742bd672300369a7a842ae5b8ce4b5" ns2:_="">
    <xsd:import namespace="eeabcac1-203e-45cc-adf5-735bcd908c7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bcac1-203e-45cc-adf5-735bcd908c79"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eeabcac1-203e-45cc-adf5-735bcd908c79" xsi:nil="true"/>
    <Member_Groups xmlns="eeabcac1-203e-45cc-adf5-735bcd908c79">
      <UserInfo>
        <DisplayName/>
        <AccountId xsi:nil="true"/>
        <AccountType/>
      </UserInfo>
    </Member_Groups>
    <Self_Registration_Enabled xmlns="eeabcac1-203e-45cc-adf5-735bcd908c79" xsi:nil="true"/>
    <Has_Leaders_Only_SectionGroup xmlns="eeabcac1-203e-45cc-adf5-735bcd908c79" xsi:nil="true"/>
    <Math_Settings xmlns="eeabcac1-203e-45cc-adf5-735bcd908c79" xsi:nil="true"/>
    <Leaders xmlns="eeabcac1-203e-45cc-adf5-735bcd908c79">
      <UserInfo>
        <DisplayName/>
        <AccountId xsi:nil="true"/>
        <AccountType/>
      </UserInfo>
    </Leaders>
    <Invited_Members xmlns="eeabcac1-203e-45cc-adf5-735bcd908c79" xsi:nil="true"/>
    <FolderType xmlns="eeabcac1-203e-45cc-adf5-735bcd908c79" xsi:nil="true"/>
    <Owner xmlns="eeabcac1-203e-45cc-adf5-735bcd908c79">
      <UserInfo>
        <DisplayName/>
        <AccountId xsi:nil="true"/>
        <AccountType/>
      </UserInfo>
    </Owner>
    <LMS_Mappings xmlns="eeabcac1-203e-45cc-adf5-735bcd908c79" xsi:nil="true"/>
    <Invited_Leaders xmlns="eeabcac1-203e-45cc-adf5-735bcd908c79" xsi:nil="true"/>
    <IsNotebookLocked xmlns="eeabcac1-203e-45cc-adf5-735bcd908c79" xsi:nil="true"/>
    <Members xmlns="eeabcac1-203e-45cc-adf5-735bcd908c79">
      <UserInfo>
        <DisplayName/>
        <AccountId xsi:nil="true"/>
        <AccountType/>
      </UserInfo>
    </Members>
    <NotebookType xmlns="eeabcac1-203e-45cc-adf5-735bcd908c79" xsi:nil="true"/>
    <CultureName xmlns="eeabcac1-203e-45cc-adf5-735bcd908c79" xsi:nil="true"/>
    <AppVersion xmlns="eeabcac1-203e-45cc-adf5-735bcd908c79" xsi:nil="true"/>
    <DefaultSectionNames xmlns="eeabcac1-203e-45cc-adf5-735bcd908c79" xsi:nil="true"/>
    <Is_Collaboration_Space_Locked xmlns="eeabcac1-203e-45cc-adf5-735bcd908c79" xsi:nil="true"/>
    <Templates xmlns="eeabcac1-203e-45cc-adf5-735bcd908c79" xsi:nil="true"/>
    <Distribution_Groups xmlns="eeabcac1-203e-45cc-adf5-735bcd908c7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9307A-5D47-4712-83D3-BFA3FDBAD7DD}">
  <ds:schemaRefs>
    <ds:schemaRef ds:uri="eeabcac1-203e-45cc-adf5-735bcd908c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7348B2-44B7-4F3E-8A27-8CAD5B5A05BB}">
  <ds:schemaRefs>
    <ds:schemaRef ds:uri="2671bb08-f15b-424b-a489-80e30ee51b09"/>
    <ds:schemaRef ds:uri="e4e91247-7d20-4dc7-915b-f91d4c50d8e5"/>
    <ds:schemaRef ds:uri="eeabcac1-203e-45cc-adf5-735bcd908c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B30589-B92D-43D5-B547-F941069B7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3693</Words>
  <Application>Microsoft Office PowerPoint</Application>
  <PresentationFormat>Widescreen</PresentationFormat>
  <Paragraphs>409</Paragraphs>
  <Slides>37</Slides>
  <Notes>24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Paying for your College Experience </vt:lpstr>
      <vt:lpstr>Who We Are </vt:lpstr>
      <vt:lpstr>Connecting With Us:</vt:lpstr>
      <vt:lpstr>Connecting With Us</vt:lpstr>
      <vt:lpstr>Deadlines </vt:lpstr>
      <vt:lpstr>Communication </vt:lpstr>
      <vt:lpstr>Verification </vt:lpstr>
      <vt:lpstr>Getting Through Verification </vt:lpstr>
      <vt:lpstr>What if something has changed?</vt:lpstr>
      <vt:lpstr>Paying for College…</vt:lpstr>
      <vt:lpstr>Paying Your Bill </vt:lpstr>
      <vt:lpstr>Viewing your Billing Statement </vt:lpstr>
      <vt:lpstr>Keeping Track of Your Balance </vt:lpstr>
      <vt:lpstr>Example of Semester Cost after Financial Aid is Applied</vt:lpstr>
      <vt:lpstr>One Stop: Financial Aid</vt:lpstr>
      <vt:lpstr>Financial Aid Student Handbook </vt:lpstr>
      <vt:lpstr>Satisfactory Academic Progress (SAP)</vt:lpstr>
      <vt:lpstr>Privacy Laws: FERPA</vt:lpstr>
      <vt:lpstr>Financial Aid Status</vt:lpstr>
      <vt:lpstr>PowerPoint Presentation</vt:lpstr>
      <vt:lpstr>Next Steps </vt:lpstr>
      <vt:lpstr>Financial Aid Next Steps</vt:lpstr>
      <vt:lpstr>Connecting With Us</vt:lpstr>
      <vt:lpstr>Paying for your College Experience: Part 2</vt:lpstr>
      <vt:lpstr>Why do I need to report my parent's income information?</vt:lpstr>
      <vt:lpstr>Accepting a Financial Aid Offer </vt:lpstr>
      <vt:lpstr>Example of Semester Cost after Financial Aid is Applied</vt:lpstr>
      <vt:lpstr>Annual Federal Loan Limits </vt:lpstr>
      <vt:lpstr>Lifetime (Aggregate) Loan Limits </vt:lpstr>
      <vt:lpstr>Looking Toward the Future: Repayments</vt:lpstr>
      <vt:lpstr>Lifetime Federal Pell Grant Limits</vt:lpstr>
      <vt:lpstr>Scholarships </vt:lpstr>
      <vt:lpstr>Additional Loan Options </vt:lpstr>
      <vt:lpstr>Campus Resources </vt:lpstr>
      <vt:lpstr>Campus Resources </vt:lpstr>
      <vt:lpstr>Connecting With Us:</vt:lpstr>
      <vt:lpstr>Connecting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J Keller</dc:creator>
  <cp:lastModifiedBy>Cynthia Ann Reindl</cp:lastModifiedBy>
  <cp:revision>5</cp:revision>
  <dcterms:created xsi:type="dcterms:W3CDTF">2019-08-21T15:34:01Z</dcterms:created>
  <dcterms:modified xsi:type="dcterms:W3CDTF">2020-07-15T21:45:39Z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0x01010081B2C045C2E33742BB4211061F9F5658</vt:lpwstr>
  </property>
</Properties>
</file>