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2F29B-F5F1-4970-9491-D824D1E6EB4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4A3EC27A-A06A-46C5-95AD-A4E5DA726F98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en-US" b="1" i="0" cap="small" baseline="0" dirty="0">
              <a:latin typeface="Arial" panose="020B0604020202020204" pitchFamily="34" charset="0"/>
              <a:cs typeface="Arial" panose="020B0604020202020204" pitchFamily="34" charset="0"/>
            </a:rPr>
            <a:t>Proposal Development and Submission</a:t>
          </a:r>
        </a:p>
      </dgm:t>
    </dgm:pt>
    <dgm:pt modelId="{FA883F93-6E27-4BC3-99DB-CE6506486EA8}" type="parTrans" cxnId="{CF98D120-9601-4017-BFB2-1EE125238FE6}">
      <dgm:prSet/>
      <dgm:spPr/>
      <dgm:t>
        <a:bodyPr/>
        <a:lstStyle/>
        <a:p>
          <a:pPr algn="ctr"/>
          <a:endParaRPr lang="en-US"/>
        </a:p>
      </dgm:t>
    </dgm:pt>
    <dgm:pt modelId="{4B3FDBC9-2793-499C-8F8F-D9429FCEA844}" type="sibTrans" cxnId="{CF98D120-9601-4017-BFB2-1EE125238FE6}">
      <dgm:prSet/>
      <dgm:spPr/>
      <dgm:t>
        <a:bodyPr/>
        <a:lstStyle/>
        <a:p>
          <a:pPr algn="ctr"/>
          <a:endParaRPr lang="en-US"/>
        </a:p>
      </dgm:t>
    </dgm:pt>
    <dgm:pt modelId="{347F8BFF-CC66-4083-A64A-43A9C9C3A5E1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en-US" b="1" i="0" cap="small" baseline="0" dirty="0" smtClean="0">
              <a:latin typeface="Arial" panose="020B0604020202020204" pitchFamily="34" charset="0"/>
              <a:cs typeface="Arial" panose="020B0604020202020204" pitchFamily="34" charset="0"/>
            </a:rPr>
            <a:t>Subaward </a:t>
          </a:r>
          <a:r>
            <a:rPr lang="en-US" b="1" i="0" cap="small" baseline="0" dirty="0"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</a:p>
      </dgm:t>
    </dgm:pt>
    <dgm:pt modelId="{6635120F-2786-47C5-8503-AEC4EBB1B03F}" type="parTrans" cxnId="{7E4372A9-A38C-4C6D-B697-E957D25EB9AD}">
      <dgm:prSet/>
      <dgm:spPr/>
      <dgm:t>
        <a:bodyPr/>
        <a:lstStyle/>
        <a:p>
          <a:pPr algn="ctr"/>
          <a:endParaRPr lang="en-US"/>
        </a:p>
      </dgm:t>
    </dgm:pt>
    <dgm:pt modelId="{7D1E1FBB-E54D-447B-81F6-B39DCF945B4A}" type="sibTrans" cxnId="{7E4372A9-A38C-4C6D-B697-E957D25EB9AD}">
      <dgm:prSet/>
      <dgm:spPr/>
      <dgm:t>
        <a:bodyPr/>
        <a:lstStyle/>
        <a:p>
          <a:pPr algn="ctr"/>
          <a:endParaRPr lang="en-US"/>
        </a:p>
      </dgm:t>
    </dgm:pt>
    <dgm:pt modelId="{2626078E-0C2C-4E02-9952-41DB7257CC52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en-US" b="1" i="0" cap="small" baseline="0">
              <a:latin typeface="Arial" panose="020B0604020202020204" pitchFamily="34" charset="0"/>
              <a:cs typeface="Arial" panose="020B0604020202020204" pitchFamily="34" charset="0"/>
            </a:rPr>
            <a:t>Project Performance</a:t>
          </a:r>
        </a:p>
      </dgm:t>
    </dgm:pt>
    <dgm:pt modelId="{8AACD8F7-733B-4A69-9AD4-7F739EC2F76F}" type="parTrans" cxnId="{26077A6D-31AF-4E62-B08F-3432AF74A81C}">
      <dgm:prSet/>
      <dgm:spPr/>
      <dgm:t>
        <a:bodyPr/>
        <a:lstStyle/>
        <a:p>
          <a:pPr algn="ctr"/>
          <a:endParaRPr lang="en-US"/>
        </a:p>
      </dgm:t>
    </dgm:pt>
    <dgm:pt modelId="{85D6E655-8522-4B90-BA5D-9894410959DE}" type="sibTrans" cxnId="{26077A6D-31AF-4E62-B08F-3432AF74A81C}">
      <dgm:prSet/>
      <dgm:spPr/>
      <dgm:t>
        <a:bodyPr/>
        <a:lstStyle/>
        <a:p>
          <a:pPr algn="ctr"/>
          <a:endParaRPr lang="en-US"/>
        </a:p>
      </dgm:t>
    </dgm:pt>
    <dgm:pt modelId="{35BB2369-A5EA-448D-AD26-211EEA2B69CD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en-US" b="1" i="0" cap="small" baseline="0">
              <a:latin typeface="Arial" panose="020B0604020202020204" pitchFamily="34" charset="0"/>
              <a:cs typeface="Arial" panose="020B0604020202020204" pitchFamily="34" charset="0"/>
            </a:rPr>
            <a:t>Award Closeout</a:t>
          </a:r>
        </a:p>
      </dgm:t>
    </dgm:pt>
    <dgm:pt modelId="{27C0F0ED-D847-4F9A-A5F0-9B77C265F087}" type="parTrans" cxnId="{972EEE4C-D33D-423E-A059-FB3FA68F399C}">
      <dgm:prSet/>
      <dgm:spPr/>
      <dgm:t>
        <a:bodyPr/>
        <a:lstStyle/>
        <a:p>
          <a:pPr algn="ctr"/>
          <a:endParaRPr lang="en-US"/>
        </a:p>
      </dgm:t>
    </dgm:pt>
    <dgm:pt modelId="{C6AD39BD-AD92-46E4-B469-40DE20256302}" type="sibTrans" cxnId="{972EEE4C-D33D-423E-A059-FB3FA68F399C}">
      <dgm:prSet/>
      <dgm:spPr/>
      <dgm:t>
        <a:bodyPr/>
        <a:lstStyle/>
        <a:p>
          <a:pPr algn="ctr"/>
          <a:endParaRPr lang="en-US"/>
        </a:p>
      </dgm:t>
    </dgm:pt>
    <dgm:pt modelId="{9B387B79-D43B-40A2-A32A-75DFC47E2DCE}" type="pres">
      <dgm:prSet presAssocID="{7252F29B-F5F1-4970-9491-D824D1E6EB45}" presName="Name0" presStyleCnt="0">
        <dgm:presLayoutVars>
          <dgm:dir/>
          <dgm:resizeHandles val="exact"/>
        </dgm:presLayoutVars>
      </dgm:prSet>
      <dgm:spPr/>
    </dgm:pt>
    <dgm:pt modelId="{B9F28BBA-8E10-445C-8852-364CC90A9EE2}" type="pres">
      <dgm:prSet presAssocID="{4A3EC27A-A06A-46C5-95AD-A4E5DA726F9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56024-F03C-4108-934B-346A9CCD6DA8}" type="pres">
      <dgm:prSet presAssocID="{4B3FDBC9-2793-499C-8F8F-D9429FCEA84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692B4FD-5B4B-4EAB-A59B-9DB1F3AD5D70}" type="pres">
      <dgm:prSet presAssocID="{4B3FDBC9-2793-499C-8F8F-D9429FCEA84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08D8946-A075-452F-BD96-C5F47667861B}" type="pres">
      <dgm:prSet presAssocID="{347F8BFF-CC66-4083-A64A-43A9C9C3A5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D68E0-1CF8-4D9E-9C4A-509AF75EBCFC}" type="pres">
      <dgm:prSet presAssocID="{7D1E1FBB-E54D-447B-81F6-B39DCF945B4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A3DA1F0-8885-4AFC-9AFF-DAA8E26A1A42}" type="pres">
      <dgm:prSet presAssocID="{7D1E1FBB-E54D-447B-81F6-B39DCF945B4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82C0236-7928-4C25-A629-E60652C3A1BB}" type="pres">
      <dgm:prSet presAssocID="{2626078E-0C2C-4E02-9952-41DB7257CC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7412B-4EE0-46C0-B8F5-8AD4EE18D3AF}" type="pres">
      <dgm:prSet presAssocID="{85D6E655-8522-4B90-BA5D-9894410959D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0973F96-9C78-4D7C-A110-9121C9C39A24}" type="pres">
      <dgm:prSet presAssocID="{85D6E655-8522-4B90-BA5D-9894410959D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04FAFE7-F26C-4815-97EB-6818B36438BE}" type="pres">
      <dgm:prSet presAssocID="{35BB2369-A5EA-448D-AD26-211EEA2B6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B0D7D-4AB7-4E2D-8BE5-A69001CD53D5}" type="presOf" srcId="{7252F29B-F5F1-4970-9491-D824D1E6EB45}" destId="{9B387B79-D43B-40A2-A32A-75DFC47E2DCE}" srcOrd="0" destOrd="0" presId="urn:microsoft.com/office/officeart/2005/8/layout/process1"/>
    <dgm:cxn modelId="{3764EDB1-136A-4E3C-98D7-1EA4E55E1760}" type="presOf" srcId="{347F8BFF-CC66-4083-A64A-43A9C9C3A5E1}" destId="{F08D8946-A075-452F-BD96-C5F47667861B}" srcOrd="0" destOrd="0" presId="urn:microsoft.com/office/officeart/2005/8/layout/process1"/>
    <dgm:cxn modelId="{12E6A3D1-BD64-4B43-B402-E04FD4BD950D}" type="presOf" srcId="{7D1E1FBB-E54D-447B-81F6-B39DCF945B4A}" destId="{0A3DA1F0-8885-4AFC-9AFF-DAA8E26A1A42}" srcOrd="1" destOrd="0" presId="urn:microsoft.com/office/officeart/2005/8/layout/process1"/>
    <dgm:cxn modelId="{C6F307FE-087A-4C1C-9EDA-C6B0CE1766D9}" type="presOf" srcId="{2626078E-0C2C-4E02-9952-41DB7257CC52}" destId="{482C0236-7928-4C25-A629-E60652C3A1BB}" srcOrd="0" destOrd="0" presId="urn:microsoft.com/office/officeart/2005/8/layout/process1"/>
    <dgm:cxn modelId="{6BC47CA5-159E-44E5-A4A8-8A4B243A88D7}" type="presOf" srcId="{4A3EC27A-A06A-46C5-95AD-A4E5DA726F98}" destId="{B9F28BBA-8E10-445C-8852-364CC90A9EE2}" srcOrd="0" destOrd="0" presId="urn:microsoft.com/office/officeart/2005/8/layout/process1"/>
    <dgm:cxn modelId="{7E4372A9-A38C-4C6D-B697-E957D25EB9AD}" srcId="{7252F29B-F5F1-4970-9491-D824D1E6EB45}" destId="{347F8BFF-CC66-4083-A64A-43A9C9C3A5E1}" srcOrd="1" destOrd="0" parTransId="{6635120F-2786-47C5-8503-AEC4EBB1B03F}" sibTransId="{7D1E1FBB-E54D-447B-81F6-B39DCF945B4A}"/>
    <dgm:cxn modelId="{26077A6D-31AF-4E62-B08F-3432AF74A81C}" srcId="{7252F29B-F5F1-4970-9491-D824D1E6EB45}" destId="{2626078E-0C2C-4E02-9952-41DB7257CC52}" srcOrd="2" destOrd="0" parTransId="{8AACD8F7-733B-4A69-9AD4-7F739EC2F76F}" sibTransId="{85D6E655-8522-4B90-BA5D-9894410959DE}"/>
    <dgm:cxn modelId="{39D895A9-BC51-41D1-8A21-BB582BDFFE3B}" type="presOf" srcId="{85D6E655-8522-4B90-BA5D-9894410959DE}" destId="{D957412B-4EE0-46C0-B8F5-8AD4EE18D3AF}" srcOrd="0" destOrd="0" presId="urn:microsoft.com/office/officeart/2005/8/layout/process1"/>
    <dgm:cxn modelId="{CE6C577C-B0B9-4B60-93B8-7053516648CD}" type="presOf" srcId="{7D1E1FBB-E54D-447B-81F6-B39DCF945B4A}" destId="{C76D68E0-1CF8-4D9E-9C4A-509AF75EBCFC}" srcOrd="0" destOrd="0" presId="urn:microsoft.com/office/officeart/2005/8/layout/process1"/>
    <dgm:cxn modelId="{188A7C80-A40D-4CFB-B9F9-D5A0C3F61617}" type="presOf" srcId="{35BB2369-A5EA-448D-AD26-211EEA2B69CD}" destId="{304FAFE7-F26C-4815-97EB-6818B36438BE}" srcOrd="0" destOrd="0" presId="urn:microsoft.com/office/officeart/2005/8/layout/process1"/>
    <dgm:cxn modelId="{CF98D120-9601-4017-BFB2-1EE125238FE6}" srcId="{7252F29B-F5F1-4970-9491-D824D1E6EB45}" destId="{4A3EC27A-A06A-46C5-95AD-A4E5DA726F98}" srcOrd="0" destOrd="0" parTransId="{FA883F93-6E27-4BC3-99DB-CE6506486EA8}" sibTransId="{4B3FDBC9-2793-499C-8F8F-D9429FCEA844}"/>
    <dgm:cxn modelId="{75A15C4C-E50B-4EE7-BD3F-57D0B0450C97}" type="presOf" srcId="{4B3FDBC9-2793-499C-8F8F-D9429FCEA844}" destId="{8692B4FD-5B4B-4EAB-A59B-9DB1F3AD5D70}" srcOrd="1" destOrd="0" presId="urn:microsoft.com/office/officeart/2005/8/layout/process1"/>
    <dgm:cxn modelId="{972EEE4C-D33D-423E-A059-FB3FA68F399C}" srcId="{7252F29B-F5F1-4970-9491-D824D1E6EB45}" destId="{35BB2369-A5EA-448D-AD26-211EEA2B69CD}" srcOrd="3" destOrd="0" parTransId="{27C0F0ED-D847-4F9A-A5F0-9B77C265F087}" sibTransId="{C6AD39BD-AD92-46E4-B469-40DE20256302}"/>
    <dgm:cxn modelId="{FD20162D-AC04-47D3-AA2C-350CC160D366}" type="presOf" srcId="{4B3FDBC9-2793-499C-8F8F-D9429FCEA844}" destId="{64356024-F03C-4108-934B-346A9CCD6DA8}" srcOrd="0" destOrd="0" presId="urn:microsoft.com/office/officeart/2005/8/layout/process1"/>
    <dgm:cxn modelId="{01EAE456-0E63-4915-A4DF-3BC9483ED54F}" type="presOf" srcId="{85D6E655-8522-4B90-BA5D-9894410959DE}" destId="{D0973F96-9C78-4D7C-A110-9121C9C39A24}" srcOrd="1" destOrd="0" presId="urn:microsoft.com/office/officeart/2005/8/layout/process1"/>
    <dgm:cxn modelId="{23D003B6-2055-4FD6-951A-0AEF48682444}" type="presParOf" srcId="{9B387B79-D43B-40A2-A32A-75DFC47E2DCE}" destId="{B9F28BBA-8E10-445C-8852-364CC90A9EE2}" srcOrd="0" destOrd="0" presId="urn:microsoft.com/office/officeart/2005/8/layout/process1"/>
    <dgm:cxn modelId="{0CF2C2A4-5092-4715-BD0B-011028641F54}" type="presParOf" srcId="{9B387B79-D43B-40A2-A32A-75DFC47E2DCE}" destId="{64356024-F03C-4108-934B-346A9CCD6DA8}" srcOrd="1" destOrd="0" presId="urn:microsoft.com/office/officeart/2005/8/layout/process1"/>
    <dgm:cxn modelId="{620A444D-F993-4EAE-8B60-087DE3B286C3}" type="presParOf" srcId="{64356024-F03C-4108-934B-346A9CCD6DA8}" destId="{8692B4FD-5B4B-4EAB-A59B-9DB1F3AD5D70}" srcOrd="0" destOrd="0" presId="urn:microsoft.com/office/officeart/2005/8/layout/process1"/>
    <dgm:cxn modelId="{D78285CE-D2A5-49FA-B533-D1B8DB86C7D5}" type="presParOf" srcId="{9B387B79-D43B-40A2-A32A-75DFC47E2DCE}" destId="{F08D8946-A075-452F-BD96-C5F47667861B}" srcOrd="2" destOrd="0" presId="urn:microsoft.com/office/officeart/2005/8/layout/process1"/>
    <dgm:cxn modelId="{136A33F5-B57C-4792-BF6F-F24E3C360E61}" type="presParOf" srcId="{9B387B79-D43B-40A2-A32A-75DFC47E2DCE}" destId="{C76D68E0-1CF8-4D9E-9C4A-509AF75EBCFC}" srcOrd="3" destOrd="0" presId="urn:microsoft.com/office/officeart/2005/8/layout/process1"/>
    <dgm:cxn modelId="{0C422527-03D5-453A-A29F-FE42C4BB60D2}" type="presParOf" srcId="{C76D68E0-1CF8-4D9E-9C4A-509AF75EBCFC}" destId="{0A3DA1F0-8885-4AFC-9AFF-DAA8E26A1A42}" srcOrd="0" destOrd="0" presId="urn:microsoft.com/office/officeart/2005/8/layout/process1"/>
    <dgm:cxn modelId="{1127FD94-8E40-4AD8-855E-AC5353D19930}" type="presParOf" srcId="{9B387B79-D43B-40A2-A32A-75DFC47E2DCE}" destId="{482C0236-7928-4C25-A629-E60652C3A1BB}" srcOrd="4" destOrd="0" presId="urn:microsoft.com/office/officeart/2005/8/layout/process1"/>
    <dgm:cxn modelId="{7DA11938-BF35-4447-AC45-46D1DB2BB08D}" type="presParOf" srcId="{9B387B79-D43B-40A2-A32A-75DFC47E2DCE}" destId="{D957412B-4EE0-46C0-B8F5-8AD4EE18D3AF}" srcOrd="5" destOrd="0" presId="urn:microsoft.com/office/officeart/2005/8/layout/process1"/>
    <dgm:cxn modelId="{D608DFD7-ECB0-4D34-A34C-BCEB5F52241F}" type="presParOf" srcId="{D957412B-4EE0-46C0-B8F5-8AD4EE18D3AF}" destId="{D0973F96-9C78-4D7C-A110-9121C9C39A24}" srcOrd="0" destOrd="0" presId="urn:microsoft.com/office/officeart/2005/8/layout/process1"/>
    <dgm:cxn modelId="{C9CFD776-B42B-4CC3-9B7C-C340B15A46D9}" type="presParOf" srcId="{9B387B79-D43B-40A2-A32A-75DFC47E2DCE}" destId="{304FAFE7-F26C-4815-97EB-6818B36438B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28BBA-8E10-445C-8852-364CC90A9EE2}">
      <dsp:nvSpPr>
        <dsp:cNvPr id="0" name=""/>
        <dsp:cNvSpPr/>
      </dsp:nvSpPr>
      <dsp:spPr>
        <a:xfrm>
          <a:off x="2611" y="407018"/>
          <a:ext cx="1141995" cy="6851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cap="small" baseline="0" dirty="0">
              <a:latin typeface="Arial" panose="020B0604020202020204" pitchFamily="34" charset="0"/>
              <a:cs typeface="Arial" panose="020B0604020202020204" pitchFamily="34" charset="0"/>
            </a:rPr>
            <a:t>Proposal Development and Submission</a:t>
          </a:r>
        </a:p>
      </dsp:txBody>
      <dsp:txXfrm>
        <a:off x="22680" y="427087"/>
        <a:ext cx="1101857" cy="645059"/>
      </dsp:txXfrm>
    </dsp:sp>
    <dsp:sp modelId="{64356024-F03C-4108-934B-346A9CCD6DA8}">
      <dsp:nvSpPr>
        <dsp:cNvPr id="0" name=""/>
        <dsp:cNvSpPr/>
      </dsp:nvSpPr>
      <dsp:spPr>
        <a:xfrm>
          <a:off x="1258806" y="608010"/>
          <a:ext cx="242103" cy="283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58806" y="664653"/>
        <a:ext cx="169472" cy="169928"/>
      </dsp:txXfrm>
    </dsp:sp>
    <dsp:sp modelId="{F08D8946-A075-452F-BD96-C5F47667861B}">
      <dsp:nvSpPr>
        <dsp:cNvPr id="0" name=""/>
        <dsp:cNvSpPr/>
      </dsp:nvSpPr>
      <dsp:spPr>
        <a:xfrm>
          <a:off x="1601405" y="407018"/>
          <a:ext cx="1141995" cy="6851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cap="small" baseline="0" dirty="0" smtClean="0">
              <a:latin typeface="Arial" panose="020B0604020202020204" pitchFamily="34" charset="0"/>
              <a:cs typeface="Arial" panose="020B0604020202020204" pitchFamily="34" charset="0"/>
            </a:rPr>
            <a:t>Subaward </a:t>
          </a:r>
          <a:r>
            <a:rPr lang="en-US" sz="1000" b="1" i="0" kern="1200" cap="small" baseline="0" dirty="0"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</a:p>
      </dsp:txBody>
      <dsp:txXfrm>
        <a:off x="1621474" y="427087"/>
        <a:ext cx="1101857" cy="645059"/>
      </dsp:txXfrm>
    </dsp:sp>
    <dsp:sp modelId="{C76D68E0-1CF8-4D9E-9C4A-509AF75EBCFC}">
      <dsp:nvSpPr>
        <dsp:cNvPr id="0" name=""/>
        <dsp:cNvSpPr/>
      </dsp:nvSpPr>
      <dsp:spPr>
        <a:xfrm>
          <a:off x="2857600" y="608010"/>
          <a:ext cx="242103" cy="283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57600" y="664653"/>
        <a:ext cx="169472" cy="169928"/>
      </dsp:txXfrm>
    </dsp:sp>
    <dsp:sp modelId="{482C0236-7928-4C25-A629-E60652C3A1BB}">
      <dsp:nvSpPr>
        <dsp:cNvPr id="0" name=""/>
        <dsp:cNvSpPr/>
      </dsp:nvSpPr>
      <dsp:spPr>
        <a:xfrm>
          <a:off x="3200199" y="407018"/>
          <a:ext cx="1141995" cy="6851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cap="small" baseline="0">
              <a:latin typeface="Arial" panose="020B0604020202020204" pitchFamily="34" charset="0"/>
              <a:cs typeface="Arial" panose="020B0604020202020204" pitchFamily="34" charset="0"/>
            </a:rPr>
            <a:t>Project Performance</a:t>
          </a:r>
        </a:p>
      </dsp:txBody>
      <dsp:txXfrm>
        <a:off x="3220268" y="427087"/>
        <a:ext cx="1101857" cy="645059"/>
      </dsp:txXfrm>
    </dsp:sp>
    <dsp:sp modelId="{D957412B-4EE0-46C0-B8F5-8AD4EE18D3AF}">
      <dsp:nvSpPr>
        <dsp:cNvPr id="0" name=""/>
        <dsp:cNvSpPr/>
      </dsp:nvSpPr>
      <dsp:spPr>
        <a:xfrm>
          <a:off x="4456394" y="608010"/>
          <a:ext cx="242103" cy="283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456394" y="664653"/>
        <a:ext cx="169472" cy="169928"/>
      </dsp:txXfrm>
    </dsp:sp>
    <dsp:sp modelId="{304FAFE7-F26C-4815-97EB-6818B36438BE}">
      <dsp:nvSpPr>
        <dsp:cNvPr id="0" name=""/>
        <dsp:cNvSpPr/>
      </dsp:nvSpPr>
      <dsp:spPr>
        <a:xfrm>
          <a:off x="4798992" y="407018"/>
          <a:ext cx="1141995" cy="6851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cap="small" baseline="0">
              <a:latin typeface="Arial" panose="020B0604020202020204" pitchFamily="34" charset="0"/>
              <a:cs typeface="Arial" panose="020B0604020202020204" pitchFamily="34" charset="0"/>
            </a:rPr>
            <a:t>Award Closeout</a:t>
          </a:r>
        </a:p>
      </dsp:txBody>
      <dsp:txXfrm>
        <a:off x="4819061" y="427087"/>
        <a:ext cx="1101857" cy="645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7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9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2205-1A6F-4645-9968-061BD6D7089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4BA7-1002-944F-B2BF-E5746FDE2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r-osp-uniformguidance@uwm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Subawards and the </a:t>
            </a:r>
            <a:br>
              <a:rPr lang="en-US" dirty="0" smtClean="0"/>
            </a:br>
            <a:r>
              <a:rPr lang="en-US" dirty="0" smtClean="0"/>
              <a:t>Uniform Guidance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Reps Meeting </a:t>
            </a:r>
          </a:p>
          <a:p>
            <a:r>
              <a:rPr lang="en-US" dirty="0" smtClean="0"/>
              <a:t>17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6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Guidance requires Pass Through Entities [PTEs] to develop Subrecipient Plans</a:t>
            </a:r>
          </a:p>
          <a:p>
            <a:r>
              <a:rPr lang="en-US" dirty="0" smtClean="0"/>
              <a:t>At UWM, divided into four phases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94681850"/>
              </p:ext>
            </p:extLst>
          </p:nvPr>
        </p:nvGraphicFramePr>
        <p:xfrm>
          <a:off x="1445622" y="3544389"/>
          <a:ext cx="5943600" cy="1499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1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Subrecipients versus Contractors </a:t>
            </a:r>
          </a:p>
          <a:p>
            <a:pPr lvl="1"/>
            <a:r>
              <a:rPr lang="en-US" dirty="0" smtClean="0"/>
              <a:t>Subrecipients include those entities that</a:t>
            </a:r>
          </a:p>
          <a:p>
            <a:pPr lvl="2"/>
            <a:r>
              <a:rPr lang="en-US" dirty="0" smtClean="0"/>
              <a:t>Have responsibility for programmatic decision-making</a:t>
            </a:r>
          </a:p>
          <a:p>
            <a:pPr lvl="2"/>
            <a:r>
              <a:rPr lang="en-US" dirty="0" smtClean="0"/>
              <a:t>Measures performance in related to the prime award</a:t>
            </a:r>
          </a:p>
          <a:p>
            <a:pPr lvl="2"/>
            <a:r>
              <a:rPr lang="en-US" dirty="0" smtClean="0"/>
              <a:t>Funds and carries out its own programs</a:t>
            </a:r>
          </a:p>
          <a:p>
            <a:pPr lvl="2"/>
            <a:r>
              <a:rPr lang="en-US" dirty="0" smtClean="0"/>
              <a:t>Requires unique expertise of subrecipient personnel</a:t>
            </a:r>
          </a:p>
          <a:p>
            <a:pPr lvl="2"/>
            <a:r>
              <a:rPr lang="en-US" dirty="0" smtClean="0"/>
              <a:t>May be included as co-authors or publish their own work</a:t>
            </a:r>
          </a:p>
          <a:p>
            <a:pPr lvl="2"/>
            <a:r>
              <a:rPr lang="en-US" dirty="0" smtClean="0"/>
              <a:t>Perform work with human subjects or animals</a:t>
            </a:r>
          </a:p>
          <a:p>
            <a:pPr lvl="1"/>
            <a:r>
              <a:rPr lang="en-US" dirty="0" smtClean="0"/>
              <a:t>Contractors include those entities that</a:t>
            </a:r>
          </a:p>
          <a:p>
            <a:pPr lvl="2"/>
            <a:r>
              <a:rPr lang="en-US" dirty="0" smtClean="0"/>
              <a:t>Provide goods and services within the normal scope of operations</a:t>
            </a:r>
          </a:p>
          <a:p>
            <a:pPr lvl="2"/>
            <a:r>
              <a:rPr lang="en-US" dirty="0" smtClean="0"/>
              <a:t>Provides “off the shelf” goods/services to many different purchasers</a:t>
            </a:r>
          </a:p>
          <a:p>
            <a:pPr lvl="2"/>
            <a:r>
              <a:rPr lang="en-US" dirty="0" smtClean="0"/>
              <a:t>Operate in a competitive environment</a:t>
            </a:r>
          </a:p>
          <a:p>
            <a:pPr lvl="2"/>
            <a:r>
              <a:rPr lang="en-US" dirty="0" smtClean="0"/>
              <a:t>Provides services that are repetitive in nature</a:t>
            </a:r>
          </a:p>
          <a:p>
            <a:pPr lvl="2"/>
            <a:r>
              <a:rPr lang="en-US" dirty="0" smtClean="0"/>
              <a:t>Assumes the risk if performance is more costly and/or time consuming than expected</a:t>
            </a:r>
          </a:p>
          <a:p>
            <a:r>
              <a:rPr lang="en-US" dirty="0" smtClean="0"/>
              <a:t>Subcontractor Selection Remains the PI’s Responsibility 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1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Proposal Development and Submission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Requested from Subrecipients</a:t>
            </a:r>
          </a:p>
          <a:p>
            <a:pPr lvl="1"/>
            <a:r>
              <a:rPr lang="en-US" dirty="0" smtClean="0"/>
              <a:t>Scope of Work</a:t>
            </a:r>
          </a:p>
          <a:p>
            <a:pPr lvl="1"/>
            <a:r>
              <a:rPr lang="en-US" dirty="0" smtClean="0"/>
              <a:t>Budget/Budget Justification</a:t>
            </a:r>
          </a:p>
          <a:p>
            <a:pPr lvl="1"/>
            <a:r>
              <a:rPr lang="en-US" dirty="0" smtClean="0"/>
              <a:t>Letter of Commitment </a:t>
            </a:r>
          </a:p>
          <a:p>
            <a:pPr lvl="1"/>
            <a:r>
              <a:rPr lang="en-US" dirty="0" smtClean="0"/>
              <a:t>De Minimis Rate Agreement (if no negotiated F&amp;A Rate Agreement)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5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Subaward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UWM has developed questionnaires for subrecipients to complete at time of award</a:t>
            </a:r>
          </a:p>
          <a:p>
            <a:r>
              <a:rPr lang="en-US" dirty="0" smtClean="0"/>
              <a:t>Data is used to determine the type and structure of the subaward agreement</a:t>
            </a:r>
          </a:p>
          <a:p>
            <a:r>
              <a:rPr lang="en-US" dirty="0" smtClean="0"/>
              <a:t>OSP will be responsible for obtaining info from subrecipient and developing the subaward agreement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7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Subrecipient 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from the questionnaire (at time of award and annually) determines monitoring strategies and are included in the Subaward Agreement.  May request:</a:t>
            </a:r>
          </a:p>
          <a:p>
            <a:pPr lvl="1"/>
            <a:r>
              <a:rPr lang="en-US" dirty="0" smtClean="0"/>
              <a:t>More frequent invoicing </a:t>
            </a:r>
          </a:p>
          <a:p>
            <a:pPr lvl="1"/>
            <a:r>
              <a:rPr lang="en-US" dirty="0" smtClean="0"/>
              <a:t>Information on Single Audit Findings </a:t>
            </a:r>
          </a:p>
          <a:p>
            <a:pPr lvl="1"/>
            <a:r>
              <a:rPr lang="en-US" dirty="0" smtClean="0"/>
              <a:t>More frequent technical reporting</a:t>
            </a:r>
          </a:p>
          <a:p>
            <a:pPr lvl="1"/>
            <a:r>
              <a:rPr lang="en-US" dirty="0" smtClean="0"/>
              <a:t>Provide training/technical assistance to subrecipient</a:t>
            </a:r>
          </a:p>
          <a:p>
            <a:r>
              <a:rPr lang="en-US" dirty="0" smtClean="0"/>
              <a:t>Additional Review during Invoice </a:t>
            </a:r>
          </a:p>
          <a:p>
            <a:pPr lvl="1"/>
            <a:r>
              <a:rPr lang="en-US" dirty="0" smtClean="0"/>
              <a:t>Ensure “the science matches the spending” 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9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Award Closeout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Subrecipients must provide their final invoices and account for real/intellectual property within 45 </a:t>
            </a:r>
            <a:r>
              <a:rPr lang="en-US" dirty="0" smtClean="0"/>
              <a:t>or 60 days from </a:t>
            </a:r>
            <a:r>
              <a:rPr lang="en-US" dirty="0" smtClean="0"/>
              <a:t>the end of the project </a:t>
            </a:r>
          </a:p>
          <a:p>
            <a:r>
              <a:rPr lang="en-US" dirty="0" smtClean="0"/>
              <a:t>Subrecipient responsible for notifying UWM immediately if costs are later disallowed during an audit</a:t>
            </a:r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7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Subaward Guides forthcoming:</a:t>
            </a:r>
          </a:p>
          <a:p>
            <a:pPr lvl="1"/>
            <a:r>
              <a:rPr lang="en-US" dirty="0" smtClean="0"/>
              <a:t>UWM Principal Investigators </a:t>
            </a:r>
          </a:p>
          <a:p>
            <a:pPr lvl="1"/>
            <a:r>
              <a:rPr lang="en-US" dirty="0" smtClean="0"/>
              <a:t>Subrecipients </a:t>
            </a:r>
          </a:p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Send to </a:t>
            </a:r>
            <a:r>
              <a:rPr lang="en-US" dirty="0" smtClean="0">
                <a:hlinkClick r:id="rId3"/>
              </a:rPr>
              <a:t>or-osp-uniformguidance@uwm.edu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15291" y="35443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15291" y="54970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8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314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Subawards and the  Uniform Guidance</vt:lpstr>
      <vt:lpstr> Introduction</vt:lpstr>
      <vt:lpstr> Overview</vt:lpstr>
      <vt:lpstr> Proposal Development and Submission</vt:lpstr>
      <vt:lpstr> Subaward Implementation</vt:lpstr>
      <vt:lpstr> Subrecipient Monitoring</vt:lpstr>
      <vt:lpstr> Award Closeout </vt:lpstr>
      <vt:lpstr> 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</dc:creator>
  <cp:lastModifiedBy>Ronald F Fleischmann</cp:lastModifiedBy>
  <cp:revision>11</cp:revision>
  <dcterms:created xsi:type="dcterms:W3CDTF">2013-03-20T20:27:18Z</dcterms:created>
  <dcterms:modified xsi:type="dcterms:W3CDTF">2015-03-25T13:41:31Z</dcterms:modified>
</cp:coreProperties>
</file>