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816" r:id="rId1"/>
  </p:sldMasterIdLst>
  <p:notesMasterIdLst>
    <p:notesMasterId r:id="rId30"/>
  </p:notesMasterIdLst>
  <p:handoutMasterIdLst>
    <p:handoutMasterId r:id="rId31"/>
  </p:handoutMasterIdLst>
  <p:sldIdLst>
    <p:sldId id="256" r:id="rId2"/>
    <p:sldId id="447" r:id="rId3"/>
    <p:sldId id="530" r:id="rId4"/>
    <p:sldId id="539" r:id="rId5"/>
    <p:sldId id="540" r:id="rId6"/>
    <p:sldId id="542" r:id="rId7"/>
    <p:sldId id="562" r:id="rId8"/>
    <p:sldId id="543" r:id="rId9"/>
    <p:sldId id="259" r:id="rId10"/>
    <p:sldId id="451" r:id="rId11"/>
    <p:sldId id="544" r:id="rId12"/>
    <p:sldId id="260" r:id="rId13"/>
    <p:sldId id="452" r:id="rId14"/>
    <p:sldId id="261" r:id="rId15"/>
    <p:sldId id="564" r:id="rId16"/>
    <p:sldId id="565" r:id="rId17"/>
    <p:sldId id="558" r:id="rId18"/>
    <p:sldId id="559" r:id="rId19"/>
    <p:sldId id="545" r:id="rId20"/>
    <p:sldId id="567" r:id="rId21"/>
    <p:sldId id="548" r:id="rId22"/>
    <p:sldId id="556" r:id="rId23"/>
    <p:sldId id="554" r:id="rId24"/>
    <p:sldId id="555" r:id="rId25"/>
    <p:sldId id="549" r:id="rId26"/>
    <p:sldId id="550" r:id="rId27"/>
    <p:sldId id="563" r:id="rId28"/>
    <p:sldId id="557" r:id="rId29"/>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81" autoAdjust="0"/>
    <p:restoredTop sz="80485" autoAdjust="0"/>
  </p:normalViewPr>
  <p:slideViewPr>
    <p:cSldViewPr>
      <p:cViewPr>
        <p:scale>
          <a:sx n="40" d="100"/>
          <a:sy n="40" d="100"/>
        </p:scale>
        <p:origin x="-176" y="-5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546"/>
    </p:cViewPr>
  </p:sorterViewPr>
  <p:notesViewPr>
    <p:cSldViewPr>
      <p:cViewPr>
        <p:scale>
          <a:sx n="75" d="100"/>
          <a:sy n="75" d="100"/>
        </p:scale>
        <p:origin x="2288" y="96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445500"/>
            <a:ext cx="6269038" cy="849313"/>
          </a:xfrm>
          <a:prstGeom prst="rect">
            <a:avLst/>
          </a:prstGeom>
        </p:spPr>
        <p:txBody>
          <a:bodyPr vert="horz" wrap="square" lIns="92437" tIns="46219" rIns="92437" bIns="46219" numCol="1" anchor="b" anchorCtr="0" compatLnSpc="1">
            <a:prstTxWarp prst="textNoShape">
              <a:avLst/>
            </a:prstTxWarp>
          </a:bodyPr>
          <a:lstStyle>
            <a:lvl1pPr eaLnBrk="0" hangingPunct="0">
              <a:tabLst>
                <a:tab pos="2772099" algn="ctr"/>
                <a:tab pos="5545716" algn="r"/>
                <a:tab pos="6007226" algn="r"/>
              </a:tabLst>
              <a:defRPr sz="1000">
                <a:latin typeface="Calibri" pitchFamily="34" charset="0"/>
                <a:cs typeface="Times New Roman" pitchFamily="18" charset="0"/>
              </a:defRPr>
            </a:lvl1pPr>
          </a:lstStyle>
          <a:p>
            <a:pPr>
              <a:defRPr/>
            </a:pPr>
            <a:r>
              <a:rPr lang="en-US"/>
              <a:t>NEW Partnership for Children and Families ∙ University of Wisconsin-Green Bay ∙ Wisconsin Foster Parent Foundation Training ∙ Developed: January 2008 Revised August 2011 ∙ Adapted from Institute for Human Services; Preplacement: Partners in Alternate Care Education (2001) ∙ May be reproduced with permission from original source for training purposes.</a:t>
            </a:r>
          </a:p>
        </p:txBody>
      </p:sp>
      <p:sp>
        <p:nvSpPr>
          <p:cNvPr id="5" name="Slide Number Placeholder 4"/>
          <p:cNvSpPr>
            <a:spLocks noGrp="1"/>
          </p:cNvSpPr>
          <p:nvPr>
            <p:ph type="sldNum" sz="quarter" idx="3"/>
          </p:nvPr>
        </p:nvSpPr>
        <p:spPr>
          <a:xfrm>
            <a:off x="6346825" y="8832850"/>
            <a:ext cx="533400" cy="461963"/>
          </a:xfrm>
          <a:prstGeom prst="rect">
            <a:avLst/>
          </a:prstGeom>
        </p:spPr>
        <p:txBody>
          <a:bodyPr vert="horz" wrap="square" lIns="92437" tIns="46219" rIns="92437" bIns="46219" numCol="1" anchor="b" anchorCtr="0" compatLnSpc="1">
            <a:prstTxWarp prst="textNoShape">
              <a:avLst/>
            </a:prstTxWarp>
          </a:bodyPr>
          <a:lstStyle>
            <a:lvl1pPr algn="r">
              <a:defRPr sz="1100">
                <a:latin typeface="Calibri" panose="020F0502020204030204" pitchFamily="34" charset="0"/>
              </a:defRPr>
            </a:lvl1pPr>
          </a:lstStyle>
          <a:p>
            <a:fld id="{0F40D78D-B94A-401B-9A1B-9243CE721C3F}" type="slidenum">
              <a:rPr lang="en-US" altLang="en-US"/>
              <a:pPr/>
              <a:t>‹#›</a:t>
            </a:fld>
            <a:endParaRPr lang="en-US" altLang="en-US"/>
          </a:p>
        </p:txBody>
      </p:sp>
    </p:spTree>
    <p:extLst>
      <p:ext uri="{BB962C8B-B14F-4D97-AF65-F5344CB8AC3E}">
        <p14:creationId xmlns:p14="http://schemas.microsoft.com/office/powerpoint/2010/main" val="73242417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3550"/>
          </a:xfrm>
          <a:prstGeom prst="rect">
            <a:avLst/>
          </a:prstGeom>
        </p:spPr>
        <p:txBody>
          <a:bodyPr vert="horz" lIns="92437" tIns="46219" rIns="92437" bIns="4621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97313" y="0"/>
            <a:ext cx="2982912" cy="463550"/>
          </a:xfrm>
          <a:prstGeom prst="rect">
            <a:avLst/>
          </a:prstGeom>
        </p:spPr>
        <p:txBody>
          <a:bodyPr vert="horz" lIns="92437" tIns="46219" rIns="92437" bIns="46219" rtlCol="0"/>
          <a:lstStyle>
            <a:lvl1pPr algn="r" fontAlgn="auto">
              <a:spcBef>
                <a:spcPts val="0"/>
              </a:spcBef>
              <a:spcAft>
                <a:spcPts val="0"/>
              </a:spcAft>
              <a:defRPr sz="1200">
                <a:latin typeface="+mn-lt"/>
                <a:cs typeface="+mn-cs"/>
              </a:defRPr>
            </a:lvl1pPr>
          </a:lstStyle>
          <a:p>
            <a:pPr>
              <a:defRPr/>
            </a:pPr>
            <a:fld id="{2B432711-192F-4836-A54C-901361DAD9DF}" type="datetimeFigureOut">
              <a:rPr lang="en-US"/>
              <a:pPr>
                <a:defRPr/>
              </a:pPr>
              <a:t>5/30/2017</a:t>
            </a:fld>
            <a:endParaRPr lang="en-US"/>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2437" tIns="46219" rIns="92437" bIns="46219" rtlCol="0" anchor="ctr"/>
          <a:lstStyle/>
          <a:p>
            <a:pPr lvl="0"/>
            <a:endParaRPr lang="en-US" noProof="0"/>
          </a:p>
        </p:txBody>
      </p:sp>
      <p:sp>
        <p:nvSpPr>
          <p:cNvPr id="5" name="Notes Placeholder 4"/>
          <p:cNvSpPr>
            <a:spLocks noGrp="1"/>
          </p:cNvSpPr>
          <p:nvPr>
            <p:ph type="body" sz="quarter" idx="3"/>
          </p:nvPr>
        </p:nvSpPr>
        <p:spPr>
          <a:xfrm>
            <a:off x="688975" y="4416425"/>
            <a:ext cx="5503863" cy="4181475"/>
          </a:xfrm>
          <a:prstGeom prst="rect">
            <a:avLst/>
          </a:prstGeom>
        </p:spPr>
        <p:txBody>
          <a:bodyPr vert="horz" lIns="92437" tIns="46219" rIns="92437" bIns="4621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1263"/>
            <a:ext cx="6523038" cy="463550"/>
          </a:xfrm>
          <a:prstGeom prst="rect">
            <a:avLst/>
          </a:prstGeom>
        </p:spPr>
        <p:txBody>
          <a:bodyPr vert="horz" lIns="92437" tIns="46219" rIns="92437" bIns="46219" rtlCol="0" anchor="b"/>
          <a:lstStyle>
            <a:lvl1pPr algn="l" fontAlgn="auto">
              <a:spcBef>
                <a:spcPts val="0"/>
              </a:spcBef>
              <a:spcAft>
                <a:spcPts val="0"/>
              </a:spcAft>
              <a:defRPr sz="1000">
                <a:latin typeface="+mn-lt"/>
                <a:cs typeface="+mn-cs"/>
              </a:defRPr>
            </a:lvl1pPr>
          </a:lstStyle>
          <a:p>
            <a:pPr>
              <a:defRPr/>
            </a:pPr>
            <a:r>
              <a:rPr lang="en-US"/>
              <a:t>NEW Partnership for Children and Families ∙ University of Wisconsin-Green Bay ∙ Wisconsin Foster Parent Foundation Training ∙ Developed: January 2008 Revised August 2011 ∙ Adapted from Institute for Human Services; </a:t>
            </a:r>
            <a:r>
              <a:rPr lang="en-US" err="1"/>
              <a:t>Preplacement</a:t>
            </a:r>
            <a:r>
              <a:rPr lang="en-US"/>
              <a:t>: Partners in Alternate Care Education (2001) ∙ May be reproduced with permission from original source for training purposes.</a:t>
            </a:r>
          </a:p>
        </p:txBody>
      </p:sp>
      <p:sp>
        <p:nvSpPr>
          <p:cNvPr id="7" name="Slide Number Placeholder 6"/>
          <p:cNvSpPr>
            <a:spLocks noGrp="1"/>
          </p:cNvSpPr>
          <p:nvPr>
            <p:ph type="sldNum" sz="quarter" idx="5"/>
          </p:nvPr>
        </p:nvSpPr>
        <p:spPr>
          <a:xfrm>
            <a:off x="6523038" y="8831263"/>
            <a:ext cx="357187" cy="463550"/>
          </a:xfrm>
          <a:prstGeom prst="rect">
            <a:avLst/>
          </a:prstGeom>
        </p:spPr>
        <p:txBody>
          <a:bodyPr vert="horz" wrap="square" lIns="92437" tIns="46219" rIns="92437" bIns="46219" numCol="1" anchor="b" anchorCtr="0" compatLnSpc="1">
            <a:prstTxWarp prst="textNoShape">
              <a:avLst/>
            </a:prstTxWarp>
          </a:bodyPr>
          <a:lstStyle>
            <a:lvl1pPr algn="r">
              <a:defRPr sz="1200">
                <a:latin typeface="Calibri" panose="020F0502020204030204" pitchFamily="34" charset="0"/>
              </a:defRPr>
            </a:lvl1pPr>
          </a:lstStyle>
          <a:p>
            <a:fld id="{F2C2F825-DD7D-4354-8301-7D08A51A1146}" type="slidenum">
              <a:rPr lang="en-US" altLang="en-US"/>
              <a:pPr/>
              <a:t>‹#›</a:t>
            </a:fld>
            <a:endParaRPr lang="en-US" altLang="en-US"/>
          </a:p>
        </p:txBody>
      </p:sp>
    </p:spTree>
    <p:extLst>
      <p:ext uri="{BB962C8B-B14F-4D97-AF65-F5344CB8AC3E}">
        <p14:creationId xmlns:p14="http://schemas.microsoft.com/office/powerpoint/2010/main" val="422572201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s-US" sz="1200" b="0" i="0" dirty="0" smtClean="0">
                <a:solidFill>
                  <a:srgbClr val="000000"/>
                </a:solidFill>
              </a:rPr>
              <a:t>NEW Partnership for Children and Families ∙ University of Wisconsin-Green Bay ∙ Wisconsin Foster Parent Foundation Training ∙ Desarrollado: enero de 2008 Revisado agosto de 2011 ∙ Adaptado de Institute for Human Services; Preplacement: Partners in Alternate Care</a:t>
            </a:r>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644E39-3BF7-4BC4-9AA7-A4862C085DAA}" type="slidenum">
              <a:rPr lang="en-US" altLang="en-US">
                <a:latin typeface="Calibri" panose="020F0502020204030204" pitchFamily="34" charset="0"/>
              </a:rPr>
              <a:pPr eaLnBrk="1" hangingPunct="1"/>
              <a:t>0</a:t>
            </a:fld>
            <a:endParaRPr lang="en-US" altLang="en-US">
              <a:latin typeface="Calibri" panose="020F0502020204030204" pitchFamily="34" charset="0"/>
            </a:endParaRPr>
          </a:p>
        </p:txBody>
      </p:sp>
    </p:spTree>
    <p:extLst>
      <p:ext uri="{BB962C8B-B14F-4D97-AF65-F5344CB8AC3E}">
        <p14:creationId xmlns:p14="http://schemas.microsoft.com/office/powerpoint/2010/main" val="2073895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s-US" sz="1200" b="0" i="0" dirty="0" smtClean="0">
                <a:solidFill>
                  <a:srgbClr val="000000"/>
                </a:solidFill>
              </a:rPr>
              <a:t>NEW Partnership for Children and Families ∙ University of Wisconsin-Green Bay ∙ Wisconsin Foster Parent Foundation Training ∙ Developed: January 2008 Revised August 2011 ∙ Adapted from Institute for Human Services; Preplacement: Partners in Alternate Care</a:t>
            </a:r>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C8231E2-4596-403F-8509-B58E0EFFEA77}"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3502575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s-US" sz="1200" b="0" i="0" dirty="0" smtClean="0">
                <a:solidFill>
                  <a:srgbClr val="000000"/>
                </a:solidFill>
              </a:rPr>
              <a:t>NEW Partnership for Children and Families ∙ University of Wisconsin-Green Bay ∙ Wisconsin Foster Parent Foundation Training ∙ Developed: January 2008 Revised August 2011 ∙ Adapted from Institute for Human Services; Preplacement: Partners in Alternate Care</a:t>
            </a:r>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67563F-FA50-4625-905D-E0741A5A4B32}"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1838671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dirty="0" smtClean="0">
                <a:solidFill>
                  <a:srgbClr val="000000"/>
                </a:solidFill>
              </a:rPr>
              <a:t>Imagen cortesía de https://www.cdc.gov/ncbddd/developmentaldisabilities/about.html</a:t>
            </a:r>
          </a:p>
        </p:txBody>
      </p:sp>
      <p:sp>
        <p:nvSpPr>
          <p:cNvPr id="4" name="Footer Placeholder 3"/>
          <p:cNvSpPr>
            <a:spLocks noGrp="1"/>
          </p:cNvSpPr>
          <p:nvPr>
            <p:ph type="ftr" sz="quarter" idx="10"/>
          </p:nvPr>
        </p:nvSpPr>
        <p:spPr/>
        <p:txBody>
          <a:bodyPr/>
          <a:lstStyle/>
          <a:p>
            <a:pPr>
              <a:defRPr/>
            </a:pPr>
            <a:r>
              <a:rPr lang="es-US" sz="1200" b="0" i="0" dirty="0" smtClean="0">
                <a:solidFill>
                  <a:srgbClr val="000000"/>
                </a:solidFill>
              </a:rPr>
              <a:t>NEW Partnership for Children and Families ∙ University of Wisconsin-Green Bay ∙ Wisconsin Foster Parent Foundation Training ∙ Developed: January 2008 Revised August 2011 ∙ Adapted from Institute for Human Services; Preplacement: Partners in Alternate Care Education (2001) ∙ Se puede reproducir con autorización de la fuente original para los motivos de capacitación.</a:t>
            </a:r>
          </a:p>
        </p:txBody>
      </p:sp>
      <p:sp>
        <p:nvSpPr>
          <p:cNvPr id="5" name="Slide Number Placeholder 4"/>
          <p:cNvSpPr>
            <a:spLocks noGrp="1"/>
          </p:cNvSpPr>
          <p:nvPr>
            <p:ph type="sldNum" sz="quarter" idx="11"/>
          </p:nvPr>
        </p:nvSpPr>
        <p:spPr/>
        <p:txBody>
          <a:bodyPr/>
          <a:lstStyle/>
          <a:p>
            <a:fld id="{F2C2F825-DD7D-4354-8301-7D08A51A1146}" type="slidenum">
              <a:rPr lang="en-US" altLang="en-US" smtClean="0"/>
              <a:pPr/>
              <a:t>16</a:t>
            </a:fld>
            <a:endParaRPr lang="en-US" altLang="en-US"/>
          </a:p>
        </p:txBody>
      </p:sp>
    </p:spTree>
    <p:extLst>
      <p:ext uri="{BB962C8B-B14F-4D97-AF65-F5344CB8AC3E}">
        <p14:creationId xmlns:p14="http://schemas.microsoft.com/office/powerpoint/2010/main" val="1772913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dirty="0" smtClean="0">
                <a:solidFill>
                  <a:srgbClr val="000000"/>
                </a:solidFill>
              </a:rPr>
              <a:t>Ilustración del taller de RPPS</a:t>
            </a:r>
          </a:p>
        </p:txBody>
      </p:sp>
      <p:sp>
        <p:nvSpPr>
          <p:cNvPr id="4" name="Footer Placeholder 3"/>
          <p:cNvSpPr>
            <a:spLocks noGrp="1"/>
          </p:cNvSpPr>
          <p:nvPr>
            <p:ph type="ftr" sz="quarter" idx="10"/>
          </p:nvPr>
        </p:nvSpPr>
        <p:spPr/>
        <p:txBody>
          <a:bodyPr/>
          <a:lstStyle/>
          <a:p>
            <a:pPr>
              <a:defRPr/>
            </a:pPr>
            <a:r>
              <a:rPr lang="es-US" sz="1200" b="0" i="0" dirty="0" smtClean="0">
                <a:solidFill>
                  <a:srgbClr val="000000"/>
                </a:solidFill>
              </a:rPr>
              <a:t>NEW Partnership for Children and Families ∙ University of Wisconsin-Green Bay ∙ Wisconsin Foster Parent Foundation Training ∙ Developed: January 2008 Revised August 2011 ∙ Adapted from Institute for Human Services; Preplacement: Partners in Alternate Care Education (2001) ∙ Se puede reproducir con autorización de la fuente original para los motivos de capacitación.</a:t>
            </a:r>
          </a:p>
        </p:txBody>
      </p:sp>
      <p:sp>
        <p:nvSpPr>
          <p:cNvPr id="5" name="Slide Number Placeholder 4"/>
          <p:cNvSpPr>
            <a:spLocks noGrp="1"/>
          </p:cNvSpPr>
          <p:nvPr>
            <p:ph type="sldNum" sz="quarter" idx="11"/>
          </p:nvPr>
        </p:nvSpPr>
        <p:spPr/>
        <p:txBody>
          <a:bodyPr/>
          <a:lstStyle/>
          <a:p>
            <a:fld id="{F2C2F825-DD7D-4354-8301-7D08A51A1146}" type="slidenum">
              <a:rPr lang="en-US" altLang="en-US" smtClean="0"/>
              <a:pPr/>
              <a:t>17</a:t>
            </a:fld>
            <a:endParaRPr lang="en-US" altLang="en-US"/>
          </a:p>
        </p:txBody>
      </p:sp>
    </p:spTree>
    <p:extLst>
      <p:ext uri="{BB962C8B-B14F-4D97-AF65-F5344CB8AC3E}">
        <p14:creationId xmlns:p14="http://schemas.microsoft.com/office/powerpoint/2010/main" val="2731292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s-US" sz="1200" b="0" i="0" dirty="0" smtClean="0">
                <a:solidFill>
                  <a:srgbClr val="000000"/>
                </a:solidFill>
              </a:rPr>
              <a:t>NEW Partnership for Children and Families ∙ University of Wisconsin-Green Bay ∙ Wisconsin Foster Parent Foundation Training ∙ Developed: January 2008 Revised August 2011 ∙ Adapted from Institute for Human Services; Preplacement: Partners in Alternate Care</a:t>
            </a:r>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EBA1BD-E966-4ACD-863F-D04E52483D64}"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781541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dirty="0" smtClean="0">
                <a:solidFill>
                  <a:srgbClr val="000000"/>
                </a:solidFill>
              </a:rPr>
              <a:t>Este gráfico indica el porcentaje de residentes de Wisconsin que reportó sufrir de cada ACE específica y nos muestra la prevelancia correspondente de cada ACE.  </a:t>
            </a:r>
          </a:p>
          <a:p>
            <a:endParaRPr lang="en-US" baseline="0" dirty="0" smtClean="0"/>
          </a:p>
          <a:p>
            <a:endParaRPr lang="en-US" baseline="0" dirty="0" smtClean="0"/>
          </a:p>
          <a:p>
            <a:endParaRPr lang="en-US" dirty="0"/>
          </a:p>
        </p:txBody>
      </p:sp>
    </p:spTree>
    <p:extLst>
      <p:ext uri="{BB962C8B-B14F-4D97-AF65-F5344CB8AC3E}">
        <p14:creationId xmlns:p14="http://schemas.microsoft.com/office/powerpoint/2010/main" val="2448294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p>
            <a:pPr marL="0" indent="0">
              <a:buSzPct val="100000"/>
              <a:buFont typeface="Arial"/>
              <a:buNone/>
              <a:defRPr b="1"/>
            </a:pPr>
            <a:r>
              <a:rPr lang="es-US" sz="1200" b="0" i="0" dirty="0" smtClean="0">
                <a:solidFill>
                  <a:srgbClr val="000000"/>
                </a:solidFill>
              </a:rPr>
              <a:t>Este gráfico circular indica el porcentaje de aquellos que participaron en la encuesta en Wisconsin del 2011 al 2013 quienes dijeron que sufrían de 0, 1, 2-3 o 4 o más ACEs. </a:t>
            </a:r>
          </a:p>
          <a:p>
            <a:pPr marL="0" indent="0">
              <a:buSzPct val="100000"/>
              <a:buFont typeface="Arial"/>
              <a:buNone/>
              <a:defRPr b="1"/>
            </a:pPr>
            <a:endParaRPr lang="en-US" b="0" baseline="0" dirty="0" smtClean="0"/>
          </a:p>
          <a:p>
            <a:pPr marL="0" indent="0">
              <a:buSzPct val="100000"/>
              <a:buFont typeface="Arial"/>
              <a:buNone/>
              <a:defRPr b="1"/>
            </a:pPr>
            <a:r>
              <a:rPr lang="es-US" sz="1200" b="0" i="0" dirty="0" smtClean="0">
                <a:solidFill>
                  <a:srgbClr val="000000"/>
                </a:solidFill>
              </a:rPr>
              <a:t>A primera vista, parece que a los residentes de Wisconsin les va bastante bien con la mayoría de los participantes sin sufrir de alguna ACE y, por lo tanto, clasificarse en la porción roja del círculo. </a:t>
            </a:r>
          </a:p>
          <a:p>
            <a:pPr marL="0" indent="0">
              <a:buSzPct val="100000"/>
              <a:buFont typeface="Arial"/>
              <a:buNone/>
              <a:defRPr b="1"/>
            </a:pPr>
            <a:endParaRPr lang="en-US" b="0" baseline="0" dirty="0" smtClean="0"/>
          </a:p>
          <a:p>
            <a:pPr marL="0" indent="0">
              <a:buSzPct val="100000"/>
              <a:buFont typeface="Arial"/>
              <a:buNone/>
              <a:defRPr b="1"/>
            </a:pPr>
            <a:r>
              <a:rPr lang="es-US" sz="1200" b="0" i="0" dirty="0" smtClean="0">
                <a:solidFill>
                  <a:srgbClr val="000000"/>
                </a:solidFill>
              </a:rPr>
              <a:t>Sin embargo, cuando se combina los porcentajes para aquellos que han sufrido 2 o más ACEs, parece que más de un tercio de los que participaron han sufrido de ACEs múltiples en su vida. </a:t>
            </a:r>
          </a:p>
          <a:p>
            <a:pPr marL="168225" indent="-168225">
              <a:buSzPct val="100000"/>
              <a:buFont typeface="Arial"/>
              <a:buChar char="•"/>
              <a:defRPr b="1"/>
            </a:pPr>
            <a:endParaRPr dirty="0"/>
          </a:p>
        </p:txBody>
      </p:sp>
    </p:spTree>
    <p:extLst>
      <p:ext uri="{BB962C8B-B14F-4D97-AF65-F5344CB8AC3E}">
        <p14:creationId xmlns:p14="http://schemas.microsoft.com/office/powerpoint/2010/main" val="2312939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ct val="100000"/>
              <a:buFont typeface="Arial"/>
              <a:buNone/>
            </a:pPr>
            <a:endParaRPr lang="en-US" b="0" dirty="0" smtClean="0"/>
          </a:p>
          <a:p>
            <a:pPr marL="171450" indent="-171450">
              <a:buSzPct val="100000"/>
              <a:buFont typeface="Arial"/>
              <a:buChar char="•"/>
            </a:pPr>
            <a:r>
              <a:rPr lang="es-US" sz="1200" b="0" i="0" dirty="0" smtClean="0">
                <a:solidFill>
                  <a:srgbClr val="000000"/>
                </a:solidFill>
              </a:rPr>
              <a:t> Cuando se </a:t>
            </a:r>
            <a:r>
              <a:rPr lang="es-US" sz="1200" b="0" i="0" dirty="0" smtClean="0">
                <a:solidFill>
                  <a:srgbClr val="000000"/>
                </a:solidFill>
              </a:rPr>
              <a:t>suman </a:t>
            </a:r>
            <a:r>
              <a:rPr lang="es-US" sz="1200" b="0" i="0" dirty="0" smtClean="0">
                <a:solidFill>
                  <a:srgbClr val="000000"/>
                </a:solidFill>
              </a:rPr>
              <a:t>los porcentajes de aquellos que participaron en la encuesta y reportaron sufrir de una o más ACEs, el 58% de los residentes de Wisconsin reportaron sufrir de al menos una experiencia adversa en la niñez.</a:t>
            </a:r>
          </a:p>
          <a:p>
            <a:pPr marL="171450" indent="-171450">
              <a:buSzPct val="100000"/>
              <a:buFont typeface="Arial"/>
              <a:buChar char="•"/>
            </a:pPr>
            <a:endParaRPr lang="en-US" dirty="0" smtClean="0"/>
          </a:p>
          <a:p>
            <a:pPr marL="171450" indent="-171450">
              <a:buSzPct val="100000"/>
              <a:buFont typeface="Arial"/>
              <a:buChar char="•"/>
            </a:pPr>
            <a:r>
              <a:rPr lang="es-US" sz="1200" b="0" i="0" dirty="0" smtClean="0">
                <a:solidFill>
                  <a:srgbClr val="000000"/>
                </a:solidFill>
              </a:rPr>
              <a:t>De los individuos que constituyen el 58% que han sufrido de una ACE o más, el 24% reportó sufrir de 4 o más ACEs. Entonces </a:t>
            </a:r>
            <a:r>
              <a:rPr lang="es-US" sz="1200" b="0" i="1" dirty="0" smtClean="0">
                <a:solidFill>
                  <a:srgbClr val="000000"/>
                </a:solidFill>
              </a:rPr>
              <a:t>uno de cuatro residentes de Wisconsin</a:t>
            </a:r>
            <a:r>
              <a:rPr lang="es-US" sz="1200" b="0" i="0" dirty="0" smtClean="0">
                <a:solidFill>
                  <a:srgbClr val="000000"/>
                </a:solidFill>
              </a:rPr>
              <a:t> que reportó haber sufrido alguna ACE han sufrido cuatro o </a:t>
            </a:r>
            <a:r>
              <a:rPr lang="es-US" sz="1200" b="0" i="1" dirty="0" smtClean="0">
                <a:solidFill>
                  <a:srgbClr val="000000"/>
                </a:solidFill>
              </a:rPr>
              <a:t>más.</a:t>
            </a:r>
          </a:p>
        </p:txBody>
      </p:sp>
    </p:spTree>
    <p:extLst>
      <p:ext uri="{BB962C8B-B14F-4D97-AF65-F5344CB8AC3E}">
        <p14:creationId xmlns:p14="http://schemas.microsoft.com/office/powerpoint/2010/main" val="1961364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s-US" sz="1200" b="0" i="0" dirty="0" smtClean="0">
                <a:solidFill>
                  <a:srgbClr val="000000"/>
                </a:solidFill>
              </a:rPr>
              <a:t>NEW Partnership for Children and Families ∙ University of Wisconsin-Green Bay ∙ Wisconsin Foster Parent Foundation Training ∙ Developed: January 2008 Revised August 2011 ∙ Adapted from Institute for Human Services; Preplacement: Partners in Alternate Care Education (2001) ∙ Se puede reproducir con autorización de la fuente original para los motivos de capacitación.</a:t>
            </a:r>
          </a:p>
        </p:txBody>
      </p:sp>
      <p:sp>
        <p:nvSpPr>
          <p:cNvPr id="5" name="Slide Number Placeholder 4"/>
          <p:cNvSpPr>
            <a:spLocks noGrp="1"/>
          </p:cNvSpPr>
          <p:nvPr>
            <p:ph type="sldNum" sz="quarter" idx="11"/>
          </p:nvPr>
        </p:nvSpPr>
        <p:spPr/>
        <p:txBody>
          <a:bodyPr/>
          <a:lstStyle/>
          <a:p>
            <a:fld id="{F2C2F825-DD7D-4354-8301-7D08A51A1146}" type="slidenum">
              <a:rPr lang="en-US" altLang="en-US" smtClean="0"/>
              <a:pPr/>
              <a:t>26</a:t>
            </a:fld>
            <a:endParaRPr lang="en-US" altLang="en-US"/>
          </a:p>
        </p:txBody>
      </p:sp>
    </p:spTree>
    <p:extLst>
      <p:ext uri="{BB962C8B-B14F-4D97-AF65-F5344CB8AC3E}">
        <p14:creationId xmlns:p14="http://schemas.microsoft.com/office/powerpoint/2010/main" val="2943755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dirty="0" smtClean="0">
                <a:solidFill>
                  <a:srgbClr val="000000"/>
                </a:solidFill>
              </a:rPr>
              <a:t>Imagen </a:t>
            </a:r>
            <a:r>
              <a:rPr lang="es-US" sz="1200" b="0" i="0" dirty="0" smtClean="0">
                <a:solidFill>
                  <a:srgbClr val="000000"/>
                </a:solidFill>
              </a:rPr>
              <a:t>cortesía </a:t>
            </a:r>
            <a:r>
              <a:rPr lang="es-US" sz="1200" b="0" i="0" dirty="0" smtClean="0">
                <a:solidFill>
                  <a:srgbClr val="000000"/>
                </a:solidFill>
              </a:rPr>
              <a:t>de</a:t>
            </a:r>
          </a:p>
          <a:p>
            <a:r>
              <a:rPr lang="es-US" sz="1200" b="0" i="0" dirty="0" smtClean="0">
                <a:solidFill>
                  <a:srgbClr val="000000"/>
                </a:solidFill>
              </a:rPr>
              <a:t>http://speakout4kids.org.au/resilience-in-children/</a:t>
            </a:r>
          </a:p>
        </p:txBody>
      </p:sp>
      <p:sp>
        <p:nvSpPr>
          <p:cNvPr id="4" name="Footer Placeholder 3"/>
          <p:cNvSpPr>
            <a:spLocks noGrp="1"/>
          </p:cNvSpPr>
          <p:nvPr>
            <p:ph type="ftr" sz="quarter" idx="10"/>
          </p:nvPr>
        </p:nvSpPr>
        <p:spPr/>
        <p:txBody>
          <a:bodyPr/>
          <a:lstStyle/>
          <a:p>
            <a:pPr>
              <a:defRPr/>
            </a:pPr>
            <a:r>
              <a:rPr lang="es-US" sz="1200" b="0" i="0" dirty="0" smtClean="0">
                <a:solidFill>
                  <a:srgbClr val="000000"/>
                </a:solidFill>
              </a:rPr>
              <a:t>NEW Partnership for Children and Families ∙ University of Wisconsin-Green Bay ∙ Wisconsin Foster Parent Foundation Training ∙ Developed: January 2008 Revised August 2011 ∙ Adapted from Institute for Human Services; Preplacement: Partners in Alternate Care Education (2001) ∙ Se puede reproducir con autorización de la fuente original para los motivos de capacitación.</a:t>
            </a:r>
          </a:p>
        </p:txBody>
      </p:sp>
      <p:sp>
        <p:nvSpPr>
          <p:cNvPr id="5" name="Slide Number Placeholder 4"/>
          <p:cNvSpPr>
            <a:spLocks noGrp="1"/>
          </p:cNvSpPr>
          <p:nvPr>
            <p:ph type="sldNum" sz="quarter" idx="11"/>
          </p:nvPr>
        </p:nvSpPr>
        <p:spPr/>
        <p:txBody>
          <a:bodyPr/>
          <a:lstStyle/>
          <a:p>
            <a:fld id="{F2C2F825-DD7D-4354-8301-7D08A51A1146}" type="slidenum">
              <a:rPr lang="en-US" altLang="en-US" smtClean="0"/>
              <a:pPr/>
              <a:t>27</a:t>
            </a:fld>
            <a:endParaRPr lang="en-US" altLang="en-US"/>
          </a:p>
        </p:txBody>
      </p:sp>
    </p:spTree>
    <p:extLst>
      <p:ext uri="{BB962C8B-B14F-4D97-AF65-F5344CB8AC3E}">
        <p14:creationId xmlns:p14="http://schemas.microsoft.com/office/powerpoint/2010/main" val="4287004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s-US" sz="1200" b="0" i="0" dirty="0" smtClean="0">
                <a:solidFill>
                  <a:srgbClr val="000000"/>
                </a:solidFill>
              </a:rPr>
              <a:t>NEW Partnership for Children and Families ∙ University of Wisconsin-Green Bay ∙ Wisconsin Foster Parent Foundation Training ∙ Desarrollado: enero de 2008 Revisado agosto de 2011 ∙ Adaptado de Institute for Human Services; Preplacement: Partners in Alternate Care Education (2001) ∙ Se puede reproducir con autorización de la fuente original para los motivos de capacitación.</a:t>
            </a:r>
          </a:p>
        </p:txBody>
      </p:sp>
      <p:sp>
        <p:nvSpPr>
          <p:cNvPr id="5" name="Slide Number Placeholder 4"/>
          <p:cNvSpPr>
            <a:spLocks noGrp="1"/>
          </p:cNvSpPr>
          <p:nvPr>
            <p:ph type="sldNum" sz="quarter" idx="11"/>
          </p:nvPr>
        </p:nvSpPr>
        <p:spPr/>
        <p:txBody>
          <a:bodyPr/>
          <a:lstStyle/>
          <a:p>
            <a:fld id="{F2C2F825-DD7D-4354-8301-7D08A51A1146}" type="slidenum">
              <a:rPr lang="en-US" altLang="en-US" smtClean="0"/>
              <a:pPr/>
              <a:t>1</a:t>
            </a:fld>
            <a:endParaRPr lang="en-US" altLang="en-US"/>
          </a:p>
        </p:txBody>
      </p:sp>
    </p:spTree>
    <p:extLst>
      <p:ext uri="{BB962C8B-B14F-4D97-AF65-F5344CB8AC3E}">
        <p14:creationId xmlns:p14="http://schemas.microsoft.com/office/powerpoint/2010/main" val="2116776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s-US" sz="1200" b="0" i="0" dirty="0" smtClean="0">
                <a:solidFill>
                  <a:srgbClr val="000000"/>
                </a:solidFill>
              </a:rPr>
              <a:t>NEW Partnership for Children and Families ∙ University of Wisconsin-Green Bay ∙ Wisconsin Foster Parent Foundation Training ∙ Desarrollado: January 2008 Revised August 2011 ∙ Adapted from Institute for Human Services; Preplacement: Partners in Alternate Care Education (2001) ∙ Se puede reproducir con autorización de la fuente original para los motivos de capacitación.</a:t>
            </a:r>
          </a:p>
        </p:txBody>
      </p:sp>
      <p:sp>
        <p:nvSpPr>
          <p:cNvPr id="5" name="Slide Number Placeholder 4"/>
          <p:cNvSpPr>
            <a:spLocks noGrp="1"/>
          </p:cNvSpPr>
          <p:nvPr>
            <p:ph type="sldNum" sz="quarter" idx="11"/>
          </p:nvPr>
        </p:nvSpPr>
        <p:spPr/>
        <p:txBody>
          <a:bodyPr/>
          <a:lstStyle/>
          <a:p>
            <a:fld id="{F2C2F825-DD7D-4354-8301-7D08A51A1146}" type="slidenum">
              <a:rPr lang="en-US" altLang="en-US" smtClean="0"/>
              <a:pPr/>
              <a:t>2</a:t>
            </a:fld>
            <a:endParaRPr lang="en-US" altLang="en-US"/>
          </a:p>
        </p:txBody>
      </p:sp>
    </p:spTree>
    <p:extLst>
      <p:ext uri="{BB962C8B-B14F-4D97-AF65-F5344CB8AC3E}">
        <p14:creationId xmlns:p14="http://schemas.microsoft.com/office/powerpoint/2010/main" val="292830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s-US" sz="1200" b="0" i="0" dirty="0" smtClean="0">
                <a:solidFill>
                  <a:srgbClr val="000000"/>
                </a:solidFill>
              </a:rPr>
              <a:t>NEW Partnership for Children and Families ∙ University of Wisconsin-Green Bay ∙ Wisconsin Foster Parent Foundation Training ∙ Developed: January 2008 Revised August 2011 ∙ Adapted from Institute for Human Services; Preplacement: Partners in Alternate Care Education (2001) ∙ Se puede reproducir con autorización de la fuente original para los motivos de capacitación.</a:t>
            </a:r>
          </a:p>
        </p:txBody>
      </p:sp>
      <p:sp>
        <p:nvSpPr>
          <p:cNvPr id="5" name="Slide Number Placeholder 4"/>
          <p:cNvSpPr>
            <a:spLocks noGrp="1"/>
          </p:cNvSpPr>
          <p:nvPr>
            <p:ph type="sldNum" sz="quarter" idx="11"/>
          </p:nvPr>
        </p:nvSpPr>
        <p:spPr/>
        <p:txBody>
          <a:bodyPr/>
          <a:lstStyle/>
          <a:p>
            <a:fld id="{F2C2F825-DD7D-4354-8301-7D08A51A1146}" type="slidenum">
              <a:rPr lang="en-US" altLang="en-US" smtClean="0"/>
              <a:pPr/>
              <a:t>3</a:t>
            </a:fld>
            <a:endParaRPr lang="en-US" altLang="en-US"/>
          </a:p>
        </p:txBody>
      </p:sp>
    </p:spTree>
    <p:extLst>
      <p:ext uri="{BB962C8B-B14F-4D97-AF65-F5344CB8AC3E}">
        <p14:creationId xmlns:p14="http://schemas.microsoft.com/office/powerpoint/2010/main" val="1946310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s-US" sz="1200" b="0" i="0" dirty="0" smtClean="0">
                <a:solidFill>
                  <a:srgbClr val="000000"/>
                </a:solidFill>
              </a:rPr>
              <a:t>NEW Partnership for Children and Families ∙ University of Wisconsin-Green Bay ∙ Wisconsin Foster Parent Foundation Training ∙ Developed: January 2008 Revised August 2011 ∙ Adapted from Institute for Human Services; Preplacement: Partners in Alternate Care Education (2001) ∙ Se puede reproducir con autorización de la fuente original para los motivos de capacitación.</a:t>
            </a:r>
          </a:p>
        </p:txBody>
      </p:sp>
      <p:sp>
        <p:nvSpPr>
          <p:cNvPr id="5" name="Slide Number Placeholder 4"/>
          <p:cNvSpPr>
            <a:spLocks noGrp="1"/>
          </p:cNvSpPr>
          <p:nvPr>
            <p:ph type="sldNum" sz="quarter" idx="11"/>
          </p:nvPr>
        </p:nvSpPr>
        <p:spPr/>
        <p:txBody>
          <a:bodyPr/>
          <a:lstStyle/>
          <a:p>
            <a:fld id="{F2C2F825-DD7D-4354-8301-7D08A51A1146}" type="slidenum">
              <a:rPr lang="en-US" altLang="en-US" smtClean="0"/>
              <a:pPr/>
              <a:t>6</a:t>
            </a:fld>
            <a:endParaRPr lang="en-US" altLang="en-US"/>
          </a:p>
        </p:txBody>
      </p:sp>
    </p:spTree>
    <p:extLst>
      <p:ext uri="{BB962C8B-B14F-4D97-AF65-F5344CB8AC3E}">
        <p14:creationId xmlns:p14="http://schemas.microsoft.com/office/powerpoint/2010/main" val="211006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r>
              <a:rPr lang="es-US" sz="1200" b="0" i="0" dirty="0" smtClean="0">
                <a:solidFill>
                  <a:srgbClr val="000000"/>
                </a:solidFill>
              </a:rPr>
              <a:t>NEW Partnership for Children and Families ∙ University of Wisconsin-Green Bay ∙ Wisconsin Foster Parent Foundation Training ∙ Developed: January 2008 Revised August 2011 ∙ Adapted from Institute for Human Services; Preplacement: Partners in Alternate Care</a:t>
            </a:r>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F2660A1-65F9-4103-9019-883D384DB48B}"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2797296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s-US" sz="1200" b="0" i="0" dirty="0" smtClean="0">
                <a:solidFill>
                  <a:srgbClr val="000000"/>
                </a:solidFill>
              </a:rPr>
              <a:t>NEW Partnership for Children and Families ∙ University of Wisconsin-Green Bay ∙ Wisconsin Foster Parent Foundation Training ∙ Developed: January 2008 Revised August 2011 ∙ Adapted from Institute for Human Services; Preplacement: Partners in Alternate Care Education (2001) ∙ May be reproduced with permission from original source for training purposes.</a:t>
            </a:r>
          </a:p>
        </p:txBody>
      </p:sp>
      <p:sp>
        <p:nvSpPr>
          <p:cNvPr id="5" name="Slide Number Placeholder 4"/>
          <p:cNvSpPr>
            <a:spLocks noGrp="1"/>
          </p:cNvSpPr>
          <p:nvPr>
            <p:ph type="sldNum" sz="quarter" idx="11"/>
          </p:nvPr>
        </p:nvSpPr>
        <p:spPr/>
        <p:txBody>
          <a:bodyPr/>
          <a:lstStyle/>
          <a:p>
            <a:fld id="{F2C2F825-DD7D-4354-8301-7D08A51A1146}" type="slidenum">
              <a:rPr lang="en-US" altLang="en-US" smtClean="0"/>
              <a:pPr/>
              <a:t>10</a:t>
            </a:fld>
            <a:endParaRPr lang="en-US" altLang="en-US"/>
          </a:p>
        </p:txBody>
      </p:sp>
    </p:spTree>
    <p:extLst>
      <p:ext uri="{BB962C8B-B14F-4D97-AF65-F5344CB8AC3E}">
        <p14:creationId xmlns:p14="http://schemas.microsoft.com/office/powerpoint/2010/main" val="1573768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US" sz="1200" b="0" i="0" dirty="0" smtClean="0">
                <a:solidFill>
                  <a:srgbClr val="000000"/>
                </a:solidFill>
              </a:rPr>
              <a:t>Imagen </a:t>
            </a:r>
            <a:r>
              <a:rPr lang="es-US" sz="1200" b="0" i="0" dirty="0" smtClean="0">
                <a:solidFill>
                  <a:srgbClr val="000000"/>
                </a:solidFill>
              </a:rPr>
              <a:t>cortesía </a:t>
            </a:r>
            <a:r>
              <a:rPr lang="es-US" sz="1200" b="0" i="0" dirty="0" smtClean="0">
                <a:solidFill>
                  <a:srgbClr val="000000"/>
                </a:solidFill>
              </a:rPr>
              <a:t>de http://www.clipartkid.com/working-as-a-team-cliparts/</a:t>
            </a:r>
          </a:p>
          <a:p>
            <a:endParaRPr lang="en-US" altLang="en-US" dirty="0" smtClean="0"/>
          </a:p>
        </p:txBody>
      </p:sp>
      <p:sp>
        <p:nvSpPr>
          <p:cNvPr id="4" name="Footer Placeholder 3"/>
          <p:cNvSpPr>
            <a:spLocks noGrp="1"/>
          </p:cNvSpPr>
          <p:nvPr>
            <p:ph type="ftr" sz="quarter" idx="4"/>
          </p:nvPr>
        </p:nvSpPr>
        <p:spPr/>
        <p:txBody>
          <a:bodyPr/>
          <a:lstStyle/>
          <a:p>
            <a:pPr>
              <a:defRPr/>
            </a:pPr>
            <a:r>
              <a:rPr lang="es-US" sz="1200" b="0" i="0" dirty="0" smtClean="0">
                <a:solidFill>
                  <a:srgbClr val="000000"/>
                </a:solidFill>
              </a:rPr>
              <a:t>NEW Partnership for Children and Families ∙ University of Wisconsin-Green Bay ∙ Wisconsin Foster Parent Foundation Training ∙ Developed: January 2008 Revised August 2011 ∙ Adapted from Institute for Human Services; Preplacement: Partners in Alternate Care</a:t>
            </a:r>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48F10E-0E69-4DA8-B13E-A3425AB89683}"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1978909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US" sz="1200" b="0" i="0" dirty="0" smtClean="0">
                <a:solidFill>
                  <a:srgbClr val="000000"/>
                </a:solidFill>
              </a:rPr>
              <a:t>Imagen cortesía de http://www.clipartkid.com/working-as-a-team-cliparts/</a:t>
            </a:r>
          </a:p>
        </p:txBody>
      </p:sp>
      <p:sp>
        <p:nvSpPr>
          <p:cNvPr id="4" name="Footer Placeholder 3"/>
          <p:cNvSpPr>
            <a:spLocks noGrp="1"/>
          </p:cNvSpPr>
          <p:nvPr>
            <p:ph type="ftr" sz="quarter" idx="4"/>
          </p:nvPr>
        </p:nvSpPr>
        <p:spPr/>
        <p:txBody>
          <a:bodyPr/>
          <a:lstStyle/>
          <a:p>
            <a:pPr>
              <a:defRPr/>
            </a:pPr>
            <a:r>
              <a:rPr lang="es-US" sz="1200" b="0" i="0" dirty="0" smtClean="0">
                <a:solidFill>
                  <a:srgbClr val="000000"/>
                </a:solidFill>
              </a:rPr>
              <a:t>NEW Partnership for Children and Families ∙ University of Wisconsin-Green Bay ∙ Wisconsin Foster Parent Foundation Training ∙ Developed: January 2008 Revised August 2011 ∙ Adapted from Institute for Human Services; Preplacement: Partners in Alternate Care</a:t>
            </a:r>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11F39C8-35EE-49C8-87AF-B01C96D37BCC}"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2959763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FC7CB1C-7019-4944-A009-CF176133AFFF}"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98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C6D9127-5B4C-4108-8521-70BFA1F55CBB}" type="slidenum">
              <a:rPr lang="en-US" altLang="en-US" smtClean="0"/>
              <a:pPr/>
              <a:t>‹#›</a:t>
            </a:fld>
            <a:endParaRPr lang="en-US" altLang="en-US"/>
          </a:p>
        </p:txBody>
      </p:sp>
    </p:spTree>
    <p:extLst>
      <p:ext uri="{BB962C8B-B14F-4D97-AF65-F5344CB8AC3E}">
        <p14:creationId xmlns:p14="http://schemas.microsoft.com/office/powerpoint/2010/main" val="2016419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066118F-65A1-488E-BDA3-BACD502F2A3B}" type="slidenum">
              <a:rPr lang="en-US" altLang="en-US" smtClean="0"/>
              <a:pPr/>
              <a:t>‹#›</a:t>
            </a:fld>
            <a:endParaRPr lang="en-US" alt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973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13215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290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6655E9F-2DFA-4D4E-9A56-42C87CC27567}" type="slidenum">
              <a:rPr lang="en-US" altLang="en-US" smtClean="0"/>
              <a:pPr/>
              <a:t>‹#›</a:t>
            </a:fld>
            <a:endParaRPr lang="en-US" altLang="en-US"/>
          </a:p>
        </p:txBody>
      </p:sp>
    </p:spTree>
    <p:extLst>
      <p:ext uri="{BB962C8B-B14F-4D97-AF65-F5344CB8AC3E}">
        <p14:creationId xmlns:p14="http://schemas.microsoft.com/office/powerpoint/2010/main" val="1867749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87B014A6-0D00-4605-A21C-138A0F3CB45E}" type="slidenum">
              <a:rPr lang="en-US" altLang="en-US" smtClean="0"/>
              <a:pPr/>
              <a:t>‹#›</a:t>
            </a:fld>
            <a:endParaRPr lang="en-US" altLang="en-US"/>
          </a:p>
        </p:txBody>
      </p:sp>
    </p:spTree>
    <p:extLst>
      <p:ext uri="{BB962C8B-B14F-4D97-AF65-F5344CB8AC3E}">
        <p14:creationId xmlns:p14="http://schemas.microsoft.com/office/powerpoint/2010/main" val="305214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65D3E5F-8F1F-4F69-BD0D-FEAB4D3F9A85}" type="slidenum">
              <a:rPr lang="en-US" altLang="en-US" smtClean="0"/>
              <a:pPr/>
              <a:t>‹#›</a:t>
            </a:fld>
            <a:endParaRPr lang="en-US" altLang="en-US"/>
          </a:p>
        </p:txBody>
      </p:sp>
    </p:spTree>
    <p:extLst>
      <p:ext uri="{BB962C8B-B14F-4D97-AF65-F5344CB8AC3E}">
        <p14:creationId xmlns:p14="http://schemas.microsoft.com/office/powerpoint/2010/main" val="3489640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BABA6D7D-CC16-407E-AB1C-1A17B379A96B}" type="slidenum">
              <a:rPr lang="en-US" altLang="en-US" smtClean="0"/>
              <a:pPr/>
              <a:t>‹#›</a:t>
            </a:fld>
            <a:endParaRPr lang="en-US" altLang="en-US"/>
          </a:p>
        </p:txBody>
      </p:sp>
    </p:spTree>
    <p:extLst>
      <p:ext uri="{BB962C8B-B14F-4D97-AF65-F5344CB8AC3E}">
        <p14:creationId xmlns:p14="http://schemas.microsoft.com/office/powerpoint/2010/main" val="141271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EFED4D2-712B-4FE9-9143-38B801E93BFD}" type="slidenum">
              <a:rPr lang="en-US" altLang="en-US" smtClean="0"/>
              <a:pPr/>
              <a:t>‹#›</a:t>
            </a:fld>
            <a:endParaRPr lang="en-US" altLang="en-US"/>
          </a:p>
        </p:txBody>
      </p:sp>
    </p:spTree>
    <p:extLst>
      <p:ext uri="{BB962C8B-B14F-4D97-AF65-F5344CB8AC3E}">
        <p14:creationId xmlns:p14="http://schemas.microsoft.com/office/powerpoint/2010/main" val="262471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0664B47-CF0C-4E0A-8C59-5C766E4FFB99}" type="slidenum">
              <a:rPr lang="en-US" altLang="en-US" smtClean="0"/>
              <a:pPr/>
              <a:t>‹#›</a:t>
            </a:fld>
            <a:endParaRPr lang="en-US" alt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594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a:defRPr/>
            </a:pPr>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a:defRPr/>
            </a:pPr>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CCCF89CC-5675-4E36-A6FC-FF02547FBC04}" type="slidenum">
              <a:rPr lang="en-US" altLang="en-US" smtClean="0"/>
              <a:pPr/>
              <a:t>‹#›</a:t>
            </a:fld>
            <a:endParaRPr lang="en-US" alt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595679"/>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Lst>
  <p:hf sldNum="0" hdr="0" ft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0.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3048000"/>
            <a:ext cx="8077200" cy="1673352"/>
          </a:xfrm>
        </p:spPr>
        <p:txBody>
          <a:bodyPr>
            <a:normAutofit fontScale="90000"/>
          </a:bodyPr>
          <a:lstStyle/>
          <a:p>
            <a:pPr>
              <a:defRPr/>
            </a:pPr>
            <a:r>
              <a:rPr lang="es-US" sz="4400" b="0" i="0" cap="all" dirty="0" smtClean="0">
                <a:solidFill>
                  <a:srgbClr val="1A1A1A"/>
                </a:solidFill>
              </a:rPr>
              <a:t>Capacitación para padres de crianza </a:t>
            </a:r>
            <a:r>
              <a:rPr lang="es-US" dirty="0" smtClean="0">
                <a:solidFill>
                  <a:srgbClr val="1A1A1A"/>
                </a:solidFill>
              </a:rPr>
              <a:t>temporal de Wisconsin </a:t>
            </a:r>
            <a:r>
              <a:rPr lang="es-US" dirty="0" err="1" smtClean="0">
                <a:solidFill>
                  <a:srgbClr val="1A1A1A"/>
                </a:solidFill>
              </a:rPr>
              <a:t>Foundation</a:t>
            </a:r>
            <a:r>
              <a:rPr lang="en" sz="4400" dirty="0" smtClean="0"/>
              <a:t/>
            </a:r>
            <a:br>
              <a:rPr lang="en" sz="4400" dirty="0" smtClean="0"/>
            </a:br>
            <a:r>
              <a:rPr lang="es-US" sz="4400" b="0" i="0" cap="all" dirty="0" smtClean="0">
                <a:solidFill>
                  <a:srgbClr val="1A1A1A"/>
                </a:solidFill>
              </a:rPr>
              <a:t>Módulo 1: Socios en la permanencia</a:t>
            </a:r>
          </a:p>
        </p:txBody>
      </p:sp>
      <p:sp>
        <p:nvSpPr>
          <p:cNvPr id="22531" name="Subtitle 2"/>
          <p:cNvSpPr>
            <a:spLocks noGrp="1"/>
          </p:cNvSpPr>
          <p:nvPr>
            <p:ph type="subTitle" idx="1"/>
          </p:nvPr>
        </p:nvSpPr>
        <p:spPr>
          <a:xfrm>
            <a:off x="609600" y="5181600"/>
            <a:ext cx="8077200" cy="1500188"/>
          </a:xfrm>
        </p:spPr>
        <p:txBody>
          <a:bodyPr/>
          <a:lstStyle/>
          <a:p>
            <a:pPr eaLnBrk="1" hangingPunct="1">
              <a:buFont typeface="Arial" panose="020B0604020202020204" pitchFamily="34" charset="0"/>
              <a:buNone/>
            </a:pPr>
            <a:r>
              <a:rPr lang="es-US" sz="1600" b="0" i="0" dirty="0" smtClean="0">
                <a:solidFill>
                  <a:srgbClr val="1A1A1A"/>
                </a:solidFill>
              </a:rPr>
              <a:t>Desarrollada por</a:t>
            </a:r>
          </a:p>
          <a:p>
            <a:pPr eaLnBrk="1" hangingPunct="1">
              <a:buFont typeface="Arial" panose="020B0604020202020204" pitchFamily="34" charset="0"/>
              <a:buNone/>
            </a:pPr>
            <a:r>
              <a:rPr lang="es-US" sz="1600" b="0" i="0" dirty="0" smtClean="0">
                <a:solidFill>
                  <a:srgbClr val="1A1A1A"/>
                </a:solidFill>
              </a:rPr>
              <a:t>University of Wisconsin-Milwaukee Child Welfare Partnership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US" sz="4400" b="0" i="0" cap="all" dirty="0" smtClean="0">
                <a:solidFill>
                  <a:srgbClr val="1A1A1A"/>
                </a:solidFill>
              </a:rPr>
              <a:t>Trabajar en equipo</a:t>
            </a:r>
          </a:p>
        </p:txBody>
      </p:sp>
      <p:sp>
        <p:nvSpPr>
          <p:cNvPr id="32771" name="Content Placeholder 2"/>
          <p:cNvSpPr>
            <a:spLocks noGrp="1"/>
          </p:cNvSpPr>
          <p:nvPr>
            <p:ph idx="1"/>
          </p:nvPr>
        </p:nvSpPr>
        <p:spPr>
          <a:xfrm>
            <a:off x="457200" y="2084832"/>
            <a:ext cx="8229600" cy="4293743"/>
          </a:xfrm>
        </p:spPr>
        <p:txBody>
          <a:bodyPr/>
          <a:lstStyle/>
          <a:p>
            <a:pPr marL="438912" indent="-320040">
              <a:buFont typeface="Wingdings" panose="05000000000000000000" pitchFamily="2" charset="2"/>
              <a:buChar char="§"/>
            </a:pPr>
            <a:r>
              <a:rPr lang="es-US" sz="3600" b="0" i="0" dirty="0" smtClean="0">
                <a:solidFill>
                  <a:srgbClr val="000000"/>
                </a:solidFill>
              </a:rPr>
              <a:t>¿Qué significa trabajar en equipo?</a:t>
            </a:r>
          </a:p>
          <a:p>
            <a:pPr marL="438912" indent="-320040">
              <a:buFont typeface="Wingdings" panose="05000000000000000000" pitchFamily="2" charset="2"/>
              <a:buChar char="§"/>
            </a:pPr>
            <a:r>
              <a:rPr lang="es-US" sz="3600" b="0" i="0" dirty="0" smtClean="0">
                <a:solidFill>
                  <a:srgbClr val="000000"/>
                </a:solidFill>
              </a:rPr>
              <a:t>¿Por qué es </a:t>
            </a:r>
            <a:r>
              <a:rPr lang="es-US" sz="3600" dirty="0" smtClean="0">
                <a:solidFill>
                  <a:srgbClr val="000000"/>
                </a:solidFill>
              </a:rPr>
              <a:t>importante el </a:t>
            </a:r>
            <a:r>
              <a:rPr lang="es-US" sz="3600" b="0" i="0" dirty="0" smtClean="0">
                <a:solidFill>
                  <a:srgbClr val="000000"/>
                </a:solidFill>
              </a:rPr>
              <a:t>trabajo en equipo?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838200"/>
            <a:ext cx="8534400" cy="874776"/>
          </a:xfrm>
        </p:spPr>
        <p:txBody>
          <a:bodyPr>
            <a:noAutofit/>
          </a:bodyPr>
          <a:lstStyle/>
          <a:p>
            <a:pPr>
              <a:defRPr/>
            </a:pPr>
            <a:r>
              <a:rPr lang="es-US" sz="4400" b="0" i="0" cap="all" dirty="0" smtClean="0">
                <a:solidFill>
                  <a:srgbClr val="1A1A1A"/>
                </a:solidFill>
              </a:rPr>
              <a:t>Las ventajas y desventajas de la estrategia de trabajar en equipo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eaLnBrk="1" fontAlgn="auto" hangingPunct="1">
              <a:spcAft>
                <a:spcPts val="0"/>
              </a:spcAft>
              <a:defRPr/>
            </a:pPr>
            <a:r>
              <a:rPr lang="es-US" sz="4400" b="0" i="0" cap="all" dirty="0" smtClean="0">
                <a:solidFill>
                  <a:srgbClr val="1A1A1A"/>
                </a:solidFill>
              </a:rPr>
              <a:t>Las ventajas de trabajar en equipo</a:t>
            </a:r>
          </a:p>
        </p:txBody>
      </p:sp>
      <p:sp>
        <p:nvSpPr>
          <p:cNvPr id="8" name="Content Placeholder 2"/>
          <p:cNvSpPr>
            <a:spLocks noGrp="1"/>
          </p:cNvSpPr>
          <p:nvPr>
            <p:ph idx="1"/>
          </p:nvPr>
        </p:nvSpPr>
        <p:spPr>
          <a:xfrm>
            <a:off x="1066800" y="2209800"/>
            <a:ext cx="7772400" cy="4038600"/>
          </a:xfrm>
        </p:spPr>
        <p:txBody>
          <a:bodyPr>
            <a:normAutofit/>
          </a:bodyPr>
          <a:lstStyle/>
          <a:p>
            <a:pPr marL="438912" indent="-320040" eaLnBrk="1" hangingPunct="1">
              <a:buFont typeface="Wingdings" panose="05000000000000000000" pitchFamily="2" charset="2"/>
              <a:buChar char="§"/>
            </a:pPr>
            <a:r>
              <a:rPr lang="es-US" sz="2400" b="0" i="0" dirty="0" smtClean="0">
                <a:solidFill>
                  <a:srgbClr val="000000"/>
                </a:solidFill>
              </a:rPr>
              <a:t>Ideas nuevas y frescas de otros miembros del equipo</a:t>
            </a:r>
          </a:p>
          <a:p>
            <a:pPr marL="438912" indent="-320040" eaLnBrk="1" hangingPunct="1">
              <a:buFont typeface="Wingdings" panose="05000000000000000000" pitchFamily="2" charset="2"/>
              <a:buChar char="§"/>
            </a:pPr>
            <a:r>
              <a:rPr lang="es-US" sz="2400" b="0" i="0" dirty="0" smtClean="0">
                <a:solidFill>
                  <a:srgbClr val="000000"/>
                </a:solidFill>
              </a:rPr>
              <a:t>Alivio cuando uno de los miembros está agobiado</a:t>
            </a:r>
          </a:p>
          <a:p>
            <a:pPr marL="438912" indent="-320040" eaLnBrk="1" hangingPunct="1">
              <a:buFont typeface="Wingdings" panose="05000000000000000000" pitchFamily="2" charset="2"/>
              <a:buChar char="§"/>
            </a:pPr>
            <a:r>
              <a:rPr lang="es-US" sz="2400" b="0" i="0" dirty="0" smtClean="0">
                <a:solidFill>
                  <a:srgbClr val="000000"/>
                </a:solidFill>
              </a:rPr>
              <a:t>Variedad de destrezas y experiencia</a:t>
            </a:r>
          </a:p>
          <a:p>
            <a:pPr marL="438912" indent="-320040" eaLnBrk="1" hangingPunct="1">
              <a:buFont typeface="Wingdings" panose="05000000000000000000" pitchFamily="2" charset="2"/>
              <a:buChar char="§"/>
            </a:pPr>
            <a:r>
              <a:rPr lang="es-US" sz="2400" b="0" i="0" dirty="0" smtClean="0">
                <a:solidFill>
                  <a:srgbClr val="000000"/>
                </a:solidFill>
              </a:rPr>
              <a:t>Responsabilidades compartidas</a:t>
            </a:r>
          </a:p>
          <a:p>
            <a:pPr marL="438912" indent="-320040" eaLnBrk="1" hangingPunct="1">
              <a:buFont typeface="Wingdings" panose="05000000000000000000" pitchFamily="2" charset="2"/>
              <a:buChar char="§"/>
            </a:pPr>
            <a:r>
              <a:rPr lang="es-US" sz="2400" b="0" i="0" dirty="0" smtClean="0">
                <a:solidFill>
                  <a:srgbClr val="000000"/>
                </a:solidFill>
              </a:rPr>
              <a:t>Otros pueden brindar apoyo</a:t>
            </a:r>
          </a:p>
          <a:p>
            <a:pPr marL="438912" indent="-320040" eaLnBrk="1" hangingPunct="1">
              <a:buFont typeface="Wingdings" panose="05000000000000000000" pitchFamily="2" charset="2"/>
              <a:buChar char="§"/>
            </a:pPr>
            <a:r>
              <a:rPr lang="es-US" sz="2400" b="0" i="0" dirty="0" smtClean="0">
                <a:solidFill>
                  <a:srgbClr val="000000"/>
                </a:solidFill>
              </a:rPr>
              <a:t>Compañerismo</a:t>
            </a:r>
          </a:p>
          <a:p>
            <a:pPr marL="438912" indent="-320040" eaLnBrk="1" hangingPunct="1">
              <a:buFont typeface="Wingdings" panose="05000000000000000000" pitchFamily="2" charset="2"/>
              <a:buChar char="§"/>
            </a:pPr>
            <a:r>
              <a:rPr lang="es-US" sz="2400" b="0" i="0" dirty="0" smtClean="0">
                <a:solidFill>
                  <a:srgbClr val="000000"/>
                </a:solidFill>
              </a:rPr>
              <a:t>Sensación de realización</a:t>
            </a:r>
          </a:p>
        </p:txBody>
      </p:sp>
      <p:pic>
        <p:nvPicPr>
          <p:cNvPr id="2050" name="Picture 2" descr="http://www.clipartkid.com/images/298/working-together-team-building-advice-for-small-businesses-FCINWj-clip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4800" y="4114800"/>
            <a:ext cx="3378200" cy="2533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fontAlgn="auto" hangingPunct="1">
              <a:spcAft>
                <a:spcPts val="0"/>
              </a:spcAft>
              <a:defRPr/>
            </a:pPr>
            <a:r>
              <a:rPr lang="es-US" sz="4400" b="0" i="0" cap="all" dirty="0" smtClean="0">
                <a:solidFill>
                  <a:srgbClr val="1A1A1A"/>
                </a:solidFill>
              </a:rPr>
              <a:t>Las restricciones de trabajar en equipo</a:t>
            </a:r>
          </a:p>
        </p:txBody>
      </p:sp>
      <p:sp>
        <p:nvSpPr>
          <p:cNvPr id="9" name="Content Placeholder 2"/>
          <p:cNvSpPr>
            <a:spLocks noGrp="1"/>
          </p:cNvSpPr>
          <p:nvPr>
            <p:ph idx="1"/>
          </p:nvPr>
        </p:nvSpPr>
        <p:spPr>
          <a:xfrm>
            <a:off x="990600" y="2286000"/>
            <a:ext cx="7239000" cy="3840163"/>
          </a:xfrm>
        </p:spPr>
        <p:txBody>
          <a:bodyPr>
            <a:normAutofit/>
          </a:bodyPr>
          <a:lstStyle/>
          <a:p>
            <a:pPr marL="438912" indent="-320040" eaLnBrk="1" hangingPunct="1">
              <a:buFont typeface="Wingdings" panose="05000000000000000000" pitchFamily="2" charset="2"/>
              <a:buChar char="§"/>
            </a:pPr>
            <a:r>
              <a:rPr lang="es-US" sz="2400" b="0" i="0" dirty="0" smtClean="0">
                <a:solidFill>
                  <a:srgbClr val="000000"/>
                </a:solidFill>
              </a:rPr>
              <a:t>Conflictos de personalidad</a:t>
            </a:r>
          </a:p>
          <a:p>
            <a:pPr marL="438912" indent="-320040" eaLnBrk="1" hangingPunct="1">
              <a:buFont typeface="Wingdings" panose="05000000000000000000" pitchFamily="2" charset="2"/>
              <a:buChar char="§"/>
            </a:pPr>
            <a:r>
              <a:rPr lang="es-US" sz="2400" b="0" i="0" dirty="0" smtClean="0">
                <a:solidFill>
                  <a:srgbClr val="000000"/>
                </a:solidFill>
              </a:rPr>
              <a:t>Horarios ocupados</a:t>
            </a:r>
          </a:p>
          <a:p>
            <a:pPr marL="438912" indent="-320040" eaLnBrk="1" hangingPunct="1">
              <a:buFont typeface="Wingdings" panose="05000000000000000000" pitchFamily="2" charset="2"/>
              <a:buChar char="§"/>
            </a:pPr>
            <a:r>
              <a:rPr lang="es-US" sz="2400" b="0" i="0" dirty="0" smtClean="0">
                <a:solidFill>
                  <a:srgbClr val="000000"/>
                </a:solidFill>
              </a:rPr>
              <a:t>Sentirse responsable por las deficiencias de otros</a:t>
            </a:r>
          </a:p>
          <a:p>
            <a:pPr marL="438912" indent="-320040" eaLnBrk="1" hangingPunct="1">
              <a:buFont typeface="Wingdings" panose="05000000000000000000" pitchFamily="2" charset="2"/>
              <a:buChar char="§"/>
            </a:pPr>
            <a:r>
              <a:rPr lang="es-US" sz="2400" b="0" i="0" dirty="0" smtClean="0">
                <a:solidFill>
                  <a:srgbClr val="000000"/>
                </a:solidFill>
              </a:rPr>
              <a:t>Facilidad de hacerlo tú mismo en ocasiones</a:t>
            </a:r>
          </a:p>
          <a:p>
            <a:pPr marL="438912" indent="-320040" eaLnBrk="1" hangingPunct="1">
              <a:buFont typeface="Wingdings" panose="05000000000000000000" pitchFamily="2" charset="2"/>
              <a:buChar char="§"/>
            </a:pPr>
            <a:r>
              <a:rPr lang="es-US" sz="2400" b="0" i="0" dirty="0" smtClean="0">
                <a:solidFill>
                  <a:srgbClr val="000000"/>
                </a:solidFill>
              </a:rPr>
              <a:t>Desacuerdos sobre el objetivo</a:t>
            </a:r>
          </a:p>
          <a:p>
            <a:pPr marL="438912" indent="-320040" eaLnBrk="1" hangingPunct="1">
              <a:buFont typeface="Wingdings" panose="05000000000000000000" pitchFamily="2" charset="2"/>
              <a:buChar char="§"/>
            </a:pPr>
            <a:r>
              <a:rPr lang="es-US" sz="2400" b="0" i="0" dirty="0" smtClean="0">
                <a:solidFill>
                  <a:srgbClr val="000000"/>
                </a:solidFill>
              </a:rPr>
              <a:t>Papeles inseguros</a:t>
            </a:r>
          </a:p>
        </p:txBody>
      </p:sp>
      <p:pic>
        <p:nvPicPr>
          <p:cNvPr id="1026" name="Picture 2" descr="http://www.clipartkid.com/images/108/working-together-as-a-team-clipart-panda-free-clipart-images-SCK7X8-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192226"/>
            <a:ext cx="3337232" cy="22630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fontAlgn="auto" hangingPunct="1">
              <a:spcAft>
                <a:spcPts val="0"/>
              </a:spcAft>
              <a:defRPr/>
            </a:pPr>
            <a:r>
              <a:rPr lang="es-US" sz="4400" b="0" i="0" cap="all" dirty="0" smtClean="0">
                <a:solidFill>
                  <a:srgbClr val="1A1A1A"/>
                </a:solidFill>
              </a:rPr>
              <a:t>Las reglas de cómo funcionar en equipo</a:t>
            </a:r>
          </a:p>
        </p:txBody>
      </p:sp>
      <p:sp>
        <p:nvSpPr>
          <p:cNvPr id="37891" name="Content Placeholder 2"/>
          <p:cNvSpPr>
            <a:spLocks noGrp="1"/>
          </p:cNvSpPr>
          <p:nvPr>
            <p:ph idx="1"/>
          </p:nvPr>
        </p:nvSpPr>
        <p:spPr/>
        <p:txBody>
          <a:bodyPr>
            <a:normAutofit/>
          </a:bodyPr>
          <a:lstStyle/>
          <a:p>
            <a:pPr marL="438912" indent="-320040" eaLnBrk="1" hangingPunct="1">
              <a:spcBef>
                <a:spcPts val="0"/>
              </a:spcBef>
              <a:spcAft>
                <a:spcPts val="0"/>
              </a:spcAft>
              <a:buFont typeface="Wingdings" panose="05000000000000000000" pitchFamily="2" charset="2"/>
              <a:buChar char="§"/>
            </a:pPr>
            <a:r>
              <a:rPr lang="es-US" sz="2800" b="0" i="0" dirty="0" smtClean="0">
                <a:solidFill>
                  <a:srgbClr val="000000"/>
                </a:solidFill>
              </a:rPr>
              <a:t>Ponerse de acuerdo sobre el objetivo</a:t>
            </a:r>
          </a:p>
          <a:p>
            <a:pPr marL="438912" indent="-320040" eaLnBrk="1" hangingPunct="1">
              <a:spcBef>
                <a:spcPts val="0"/>
              </a:spcBef>
              <a:spcAft>
                <a:spcPts val="0"/>
              </a:spcAft>
              <a:buFont typeface="Wingdings" panose="05000000000000000000" pitchFamily="2" charset="2"/>
              <a:buChar char="§"/>
            </a:pPr>
            <a:r>
              <a:rPr lang="es-US" sz="2800" b="0" i="0" dirty="0" smtClean="0">
                <a:solidFill>
                  <a:srgbClr val="000000"/>
                </a:solidFill>
              </a:rPr>
              <a:t>Comunicarse sobre el proceso</a:t>
            </a:r>
          </a:p>
          <a:p>
            <a:pPr marL="438912" indent="-320040" eaLnBrk="1" hangingPunct="1">
              <a:spcBef>
                <a:spcPts val="0"/>
              </a:spcBef>
              <a:spcAft>
                <a:spcPts val="0"/>
              </a:spcAft>
              <a:buFont typeface="Wingdings" panose="05000000000000000000" pitchFamily="2" charset="2"/>
              <a:buChar char="§"/>
            </a:pPr>
            <a:r>
              <a:rPr lang="es-US" sz="2800" b="0" i="0" dirty="0" smtClean="0">
                <a:solidFill>
                  <a:srgbClr val="000000"/>
                </a:solidFill>
              </a:rPr>
              <a:t>Estar de acuerdo de estar en </a:t>
            </a:r>
            <a:r>
              <a:rPr lang="es-US" sz="2800" b="0" i="0" dirty="0" smtClean="0">
                <a:solidFill>
                  <a:srgbClr val="000000"/>
                </a:solidFill>
              </a:rPr>
              <a:t>         desacuerdo </a:t>
            </a:r>
            <a:r>
              <a:rPr lang="es-US" sz="2800" b="0" i="0" dirty="0" smtClean="0">
                <a:solidFill>
                  <a:srgbClr val="000000"/>
                </a:solidFill>
              </a:rPr>
              <a:t>sobre algunos asuntos</a:t>
            </a:r>
          </a:p>
          <a:p>
            <a:pPr marL="438912" indent="-320040" eaLnBrk="1" hangingPunct="1">
              <a:spcBef>
                <a:spcPts val="0"/>
              </a:spcBef>
              <a:spcAft>
                <a:spcPts val="0"/>
              </a:spcAft>
              <a:buFont typeface="Wingdings" panose="05000000000000000000" pitchFamily="2" charset="2"/>
              <a:buChar char="§"/>
            </a:pPr>
            <a:r>
              <a:rPr lang="es-US" sz="2800" b="0" i="0" dirty="0" smtClean="0">
                <a:solidFill>
                  <a:srgbClr val="000000"/>
                </a:solidFill>
              </a:rPr>
              <a:t>Capacitarse bien y estar bien informado</a:t>
            </a:r>
          </a:p>
          <a:p>
            <a:pPr marL="438912" indent="-320040" eaLnBrk="1" hangingPunct="1">
              <a:spcBef>
                <a:spcPts val="0"/>
              </a:spcBef>
              <a:spcAft>
                <a:spcPts val="0"/>
              </a:spcAft>
              <a:buFont typeface="Wingdings" panose="05000000000000000000" pitchFamily="2" charset="2"/>
              <a:buChar char="§"/>
            </a:pPr>
            <a:r>
              <a:rPr lang="es-US" sz="2800" b="0" i="0" dirty="0" smtClean="0">
                <a:solidFill>
                  <a:srgbClr val="000000"/>
                </a:solidFill>
              </a:rPr>
              <a:t>Participar</a:t>
            </a:r>
          </a:p>
          <a:p>
            <a:pPr marL="438912" indent="-320040" eaLnBrk="1" hangingPunct="1">
              <a:spcBef>
                <a:spcPts val="0"/>
              </a:spcBef>
              <a:spcAft>
                <a:spcPts val="0"/>
              </a:spcAft>
              <a:buFont typeface="Wingdings" panose="05000000000000000000" pitchFamily="2" charset="2"/>
              <a:buChar char="§"/>
            </a:pPr>
            <a:r>
              <a:rPr lang="es-US" sz="2800" b="0" i="0" dirty="0" smtClean="0">
                <a:solidFill>
                  <a:srgbClr val="000000"/>
                </a:solidFill>
              </a:rPr>
              <a:t>Establecer confianza y un ambiente de honestidad</a:t>
            </a:r>
          </a:p>
          <a:p>
            <a:pPr marL="438912" indent="-320040" eaLnBrk="1" hangingPunct="1">
              <a:spcBef>
                <a:spcPts val="0"/>
              </a:spcBef>
              <a:spcAft>
                <a:spcPts val="0"/>
              </a:spcAft>
              <a:buFont typeface="Wingdings" panose="05000000000000000000" pitchFamily="2" charset="2"/>
              <a:buChar char="§"/>
            </a:pPr>
            <a:r>
              <a:rPr lang="es-US" sz="2800" b="0" i="0" dirty="0" smtClean="0">
                <a:solidFill>
                  <a:srgbClr val="000000"/>
                </a:solidFill>
              </a:rPr>
              <a:t>Reconocer nuestros propios conflictos y motivaciones</a:t>
            </a:r>
          </a:p>
        </p:txBody>
      </p:sp>
      <p:pic>
        <p:nvPicPr>
          <p:cNvPr id="37892" name="Picture 2" descr="D:\Temporary Internet Files\Content.IE5\PK6P3HKS\MCj0432651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914" y="1651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1295400"/>
            <a:ext cx="8534400" cy="874776"/>
          </a:xfrm>
        </p:spPr>
        <p:txBody>
          <a:bodyPr>
            <a:normAutofit fontScale="90000"/>
          </a:bodyPr>
          <a:lstStyle/>
          <a:p>
            <a:pPr>
              <a:defRPr/>
            </a:pPr>
            <a:r>
              <a:rPr lang="es-US" sz="4000" b="0" i="0" cap="all" dirty="0" smtClean="0">
                <a:solidFill>
                  <a:srgbClr val="1A1A1A"/>
                </a:solidFill>
              </a:rPr>
              <a:t>Cómo comprender la perspectiva del trabajador social</a:t>
            </a:r>
          </a:p>
        </p:txBody>
      </p:sp>
      <p:pic>
        <p:nvPicPr>
          <p:cNvPr id="40964" name="Picture 4" descr="C:\Users\allisonolson\AppData\Local\Microsoft\Windows\Temporary Internet Files\Content.IE5\LKZH3FCU\MC9004414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952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3137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fontAlgn="auto" hangingPunct="1">
              <a:spcAft>
                <a:spcPts val="0"/>
              </a:spcAft>
              <a:defRPr/>
            </a:pPr>
            <a:r>
              <a:rPr lang="es-US" sz="4400" b="0" i="0" cap="all" dirty="0" smtClean="0">
                <a:solidFill>
                  <a:srgbClr val="1A1A1A"/>
                </a:solidFill>
              </a:rPr>
              <a:t>Caso práctico del trabajador social</a:t>
            </a:r>
          </a:p>
        </p:txBody>
      </p:sp>
      <p:sp>
        <p:nvSpPr>
          <p:cNvPr id="41987" name="Content Placeholder 2"/>
          <p:cNvSpPr>
            <a:spLocks noGrp="1"/>
          </p:cNvSpPr>
          <p:nvPr>
            <p:ph idx="1"/>
          </p:nvPr>
        </p:nvSpPr>
        <p:spPr/>
        <p:txBody>
          <a:bodyPr>
            <a:normAutofit fontScale="92500" lnSpcReduction="20000"/>
          </a:bodyPr>
          <a:lstStyle/>
          <a:p>
            <a:pPr marL="438912" indent="-320040">
              <a:lnSpc>
                <a:spcPct val="110000"/>
              </a:lnSpc>
              <a:spcBef>
                <a:spcPts val="0"/>
              </a:spcBef>
              <a:spcAft>
                <a:spcPts val="0"/>
              </a:spcAft>
              <a:buFont typeface="Wingdings" panose="05000000000000000000" pitchFamily="2" charset="2"/>
              <a:buChar char="§"/>
            </a:pPr>
            <a:r>
              <a:rPr lang="es-US" sz="2800" b="0" i="0" dirty="0" smtClean="0">
                <a:solidFill>
                  <a:srgbClr val="000000"/>
                </a:solidFill>
              </a:rPr>
              <a:t>¿Cómo se sintieron mientras daban prioridad a sus tareas? </a:t>
            </a:r>
          </a:p>
          <a:p>
            <a:pPr marL="438912" indent="-320040">
              <a:lnSpc>
                <a:spcPct val="110000"/>
              </a:lnSpc>
              <a:spcBef>
                <a:spcPts val="0"/>
              </a:spcBef>
              <a:spcAft>
                <a:spcPts val="0"/>
              </a:spcAft>
              <a:buFont typeface="Wingdings" panose="05000000000000000000" pitchFamily="2" charset="2"/>
              <a:buChar char="§"/>
            </a:pPr>
            <a:endParaRPr lang="en-US" altLang="en-US" sz="2800" dirty="0"/>
          </a:p>
          <a:p>
            <a:pPr marL="438912" indent="-320040">
              <a:lnSpc>
                <a:spcPct val="110000"/>
              </a:lnSpc>
              <a:spcBef>
                <a:spcPts val="0"/>
              </a:spcBef>
              <a:spcAft>
                <a:spcPts val="0"/>
              </a:spcAft>
              <a:buFont typeface="Wingdings" panose="05000000000000000000" pitchFamily="2" charset="2"/>
              <a:buChar char="§"/>
            </a:pPr>
            <a:r>
              <a:rPr lang="es-US" sz="2800" b="0" i="0" dirty="0" smtClean="0">
                <a:solidFill>
                  <a:srgbClr val="000000"/>
                </a:solidFill>
              </a:rPr>
              <a:t>¿Estuvieron todos de acuerdo </a:t>
            </a:r>
            <a:r>
              <a:rPr lang="es-US" sz="2800" b="0" i="0" dirty="0" smtClean="0">
                <a:solidFill>
                  <a:srgbClr val="000000"/>
                </a:solidFill>
              </a:rPr>
              <a:t>en cómo </a:t>
            </a:r>
            <a:r>
              <a:rPr lang="es-US" sz="2800" b="0" i="0" dirty="0" smtClean="0">
                <a:solidFill>
                  <a:srgbClr val="000000"/>
                </a:solidFill>
              </a:rPr>
              <a:t>dar prioridad?</a:t>
            </a:r>
          </a:p>
          <a:p>
            <a:pPr marL="438912" indent="-320040">
              <a:lnSpc>
                <a:spcPct val="110000"/>
              </a:lnSpc>
              <a:spcBef>
                <a:spcPts val="0"/>
              </a:spcBef>
              <a:spcAft>
                <a:spcPts val="0"/>
              </a:spcAft>
              <a:buFont typeface="Wingdings" panose="05000000000000000000" pitchFamily="2" charset="2"/>
              <a:buChar char="§"/>
            </a:pPr>
            <a:endParaRPr lang="en-US" altLang="en-US" sz="2800" dirty="0"/>
          </a:p>
          <a:p>
            <a:pPr marL="438912" indent="-320040">
              <a:lnSpc>
                <a:spcPct val="110000"/>
              </a:lnSpc>
              <a:spcBef>
                <a:spcPts val="0"/>
              </a:spcBef>
              <a:spcAft>
                <a:spcPts val="0"/>
              </a:spcAft>
              <a:buFont typeface="Wingdings" panose="05000000000000000000" pitchFamily="2" charset="2"/>
              <a:buChar char="§"/>
            </a:pPr>
            <a:r>
              <a:rPr lang="es-US" sz="2800" b="0" i="0" dirty="0" smtClean="0">
                <a:solidFill>
                  <a:srgbClr val="000000"/>
                </a:solidFill>
              </a:rPr>
              <a:t>Nombren algunos de los desafíos al manejar las necesidades de cada padre de crianza temporal.</a:t>
            </a:r>
          </a:p>
          <a:p>
            <a:pPr marL="438912" indent="-320040">
              <a:lnSpc>
                <a:spcPct val="110000"/>
              </a:lnSpc>
              <a:spcBef>
                <a:spcPts val="0"/>
              </a:spcBef>
              <a:spcAft>
                <a:spcPts val="0"/>
              </a:spcAft>
              <a:buFont typeface="Wingdings" panose="05000000000000000000" pitchFamily="2" charset="2"/>
              <a:buChar char="§"/>
            </a:pPr>
            <a:endParaRPr lang="en-US" altLang="en-US" sz="2800" dirty="0" smtClean="0"/>
          </a:p>
          <a:p>
            <a:pPr marL="438912" indent="-320040">
              <a:lnSpc>
                <a:spcPct val="110000"/>
              </a:lnSpc>
              <a:spcBef>
                <a:spcPts val="0"/>
              </a:spcBef>
              <a:spcAft>
                <a:spcPts val="0"/>
              </a:spcAft>
              <a:buFont typeface="Wingdings" panose="05000000000000000000" pitchFamily="2" charset="2"/>
              <a:buChar char="§"/>
            </a:pPr>
            <a:r>
              <a:rPr lang="es-US" sz="2800" b="0" i="0" dirty="0" smtClean="0">
                <a:solidFill>
                  <a:srgbClr val="000000"/>
                </a:solidFill>
              </a:rPr>
              <a:t>¿Cómo afectará esto su relación laboral con su trabajador social?</a:t>
            </a:r>
          </a:p>
          <a:p>
            <a:pPr eaLnBrk="1" hangingPunct="1"/>
            <a:endParaRPr lang="en-US" altLang="en-US" sz="2800" dirty="0" smtClean="0"/>
          </a:p>
        </p:txBody>
      </p:sp>
    </p:spTree>
    <p:extLst>
      <p:ext uri="{BB962C8B-B14F-4D97-AF65-F5344CB8AC3E}">
        <p14:creationId xmlns:p14="http://schemas.microsoft.com/office/powerpoint/2010/main" val="2185064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4400" b="0" i="0" cap="all" dirty="0" smtClean="0">
                <a:solidFill>
                  <a:srgbClr val="1A1A1A"/>
                </a:solidFill>
              </a:rPr>
              <a:t>¿Para qué trabajar en equipo?</a:t>
            </a:r>
          </a:p>
        </p:txBody>
      </p:sp>
      <p:sp>
        <p:nvSpPr>
          <p:cNvPr id="6" name="Content Placeholder 5"/>
          <p:cNvSpPr>
            <a:spLocks noGrp="1"/>
          </p:cNvSpPr>
          <p:nvPr>
            <p:ph sz="half" idx="1"/>
          </p:nvPr>
        </p:nvSpPr>
        <p:spPr>
          <a:xfrm>
            <a:off x="914400" y="2133600"/>
            <a:ext cx="4648200" cy="4264152"/>
          </a:xfrm>
        </p:spPr>
        <p:txBody>
          <a:bodyPr>
            <a:normAutofit fontScale="92500" lnSpcReduction="20000"/>
          </a:bodyPr>
          <a:lstStyle/>
          <a:p>
            <a:pPr marL="119062" indent="0">
              <a:buNone/>
            </a:pPr>
            <a:r>
              <a:rPr lang="es-US" sz="3000" b="0" i="0" dirty="0" smtClean="0">
                <a:solidFill>
                  <a:srgbClr val="000000"/>
                </a:solidFill>
              </a:rPr>
              <a:t>¡Todos los niños que reciben cuidados fuera de su hogar merecen el derecho a una niñez normal!</a:t>
            </a:r>
          </a:p>
          <a:p>
            <a:pPr marL="119062" indent="0">
              <a:buNone/>
            </a:pPr>
            <a:endParaRPr lang="en-US" sz="2800" dirty="0" smtClean="0"/>
          </a:p>
          <a:p>
            <a:pPr marL="119062" indent="0">
              <a:buNone/>
            </a:pPr>
            <a:r>
              <a:rPr lang="es-US" sz="3000" b="0" i="0" dirty="0" smtClean="0">
                <a:solidFill>
                  <a:srgbClr val="000000"/>
                </a:solidFill>
              </a:rPr>
              <a:t>El estándar para padres razonables y prudentes (RPPS, por sus siglas en inglés) ayuda a los padres de crianza temporal a tomar decisiones con el fin de promover la normalidad. </a:t>
            </a:r>
          </a:p>
        </p:txBody>
      </p:sp>
      <p:pic>
        <p:nvPicPr>
          <p:cNvPr id="1026" name="Picture 2" descr="Group of kids. Back row is standing. Front row is sitti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915025" y="2438400"/>
            <a:ext cx="2619375" cy="26098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allisonolson\AppData\Local\Microsoft\Windows\Temporary Internet Files\Content.IE5\LKZH3FCU\MC9004414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747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3313" y="1096657"/>
            <a:ext cx="8229600" cy="380200"/>
          </a:xfrm>
        </p:spPr>
        <p:txBody>
          <a:bodyPr>
            <a:normAutofit fontScale="90000"/>
          </a:bodyPr>
          <a:lstStyle/>
          <a:p>
            <a:r>
              <a:rPr lang="es-US" sz="4400" b="0" i="0" cap="all" dirty="0" smtClean="0">
                <a:solidFill>
                  <a:srgbClr val="1A1A1A"/>
                </a:solidFill>
              </a:rPr>
              <a:t>Orden judicial y consideraciones legales</a:t>
            </a:r>
          </a:p>
        </p:txBody>
      </p:sp>
      <p:sp>
        <p:nvSpPr>
          <p:cNvPr id="10" name="Content Placeholder 2"/>
          <p:cNvSpPr>
            <a:spLocks noGrp="1"/>
          </p:cNvSpPr>
          <p:nvPr>
            <p:ph sz="half" idx="1"/>
          </p:nvPr>
        </p:nvSpPr>
        <p:spPr>
          <a:xfrm>
            <a:off x="646386" y="1671144"/>
            <a:ext cx="5013434" cy="4132583"/>
          </a:xfrm>
        </p:spPr>
        <p:txBody>
          <a:bodyPr>
            <a:noAutofit/>
          </a:bodyPr>
          <a:lstStyle/>
          <a:p>
            <a:pPr marL="438912" indent="-320040">
              <a:buFont typeface="Wingdings" panose="05000000000000000000" pitchFamily="2" charset="2"/>
              <a:buChar char="§"/>
            </a:pPr>
            <a:r>
              <a:rPr lang="es-US" sz="2800" b="0" i="0" dirty="0" smtClean="0">
                <a:solidFill>
                  <a:srgbClr val="000000"/>
                </a:solidFill>
              </a:rPr>
              <a:t>Las decisiones de RPPS no pueden ser </a:t>
            </a:r>
            <a:r>
              <a:rPr lang="es-US" sz="2800" b="0" i="0" dirty="0" smtClean="0">
                <a:solidFill>
                  <a:srgbClr val="000000"/>
                </a:solidFill>
              </a:rPr>
              <a:t>contrarias a la </a:t>
            </a:r>
            <a:r>
              <a:rPr lang="es-US" sz="2800" b="0" i="0" dirty="0" smtClean="0">
                <a:solidFill>
                  <a:srgbClr val="000000"/>
                </a:solidFill>
              </a:rPr>
              <a:t>orden judicial ya existente </a:t>
            </a:r>
            <a:r>
              <a:rPr lang="es-US" sz="2800" b="0" i="0" dirty="0" smtClean="0">
                <a:solidFill>
                  <a:srgbClr val="000000"/>
                </a:solidFill>
              </a:rPr>
              <a:t>o al </a:t>
            </a:r>
            <a:r>
              <a:rPr lang="es-US" sz="2800" b="0" i="0" dirty="0" smtClean="0">
                <a:solidFill>
                  <a:srgbClr val="000000"/>
                </a:solidFill>
              </a:rPr>
              <a:t>plan de permanencia del niño.</a:t>
            </a:r>
          </a:p>
          <a:p>
            <a:pPr marL="768096" lvl="3" indent="-320040">
              <a:buFont typeface="Wingdings" panose="05000000000000000000" pitchFamily="2" charset="2"/>
              <a:buChar char="§"/>
            </a:pPr>
            <a:r>
              <a:rPr lang="es-US" sz="2000" b="0" i="0" dirty="0" smtClean="0">
                <a:solidFill>
                  <a:srgbClr val="000000"/>
                </a:solidFill>
              </a:rPr>
              <a:t>Interacción familiar</a:t>
            </a:r>
          </a:p>
          <a:p>
            <a:pPr marL="768096" lvl="3" indent="-320040">
              <a:buFont typeface="Wingdings" panose="05000000000000000000" pitchFamily="2" charset="2"/>
              <a:buChar char="§"/>
            </a:pPr>
            <a:r>
              <a:rPr lang="es-US" sz="2000" b="0" i="0" dirty="0" smtClean="0">
                <a:solidFill>
                  <a:srgbClr val="000000"/>
                </a:solidFill>
              </a:rPr>
              <a:t>Servicios</a:t>
            </a:r>
          </a:p>
          <a:p>
            <a:pPr marL="438912" lvl="1" indent="-320040">
              <a:buFont typeface="Wingdings" panose="05000000000000000000" pitchFamily="2" charset="2"/>
              <a:buChar char="§"/>
            </a:pPr>
            <a:endParaRPr lang="en-US" sz="2800" dirty="0" smtClean="0"/>
          </a:p>
          <a:p>
            <a:pPr marL="438912" indent="-320040">
              <a:buFont typeface="Wingdings" panose="05000000000000000000" pitchFamily="2" charset="2"/>
              <a:buChar char="§"/>
            </a:pPr>
            <a:r>
              <a:rPr lang="es-US" sz="2800" b="0" i="0" dirty="0" smtClean="0">
                <a:solidFill>
                  <a:srgbClr val="000000"/>
                </a:solidFill>
              </a:rPr>
              <a:t>Las decisiones de RPPS no pueden ser </a:t>
            </a:r>
            <a:r>
              <a:rPr lang="es-US" sz="2800" b="0" i="0" dirty="0" smtClean="0">
                <a:solidFill>
                  <a:srgbClr val="000000"/>
                </a:solidFill>
              </a:rPr>
              <a:t>contrarias a demás </a:t>
            </a:r>
            <a:r>
              <a:rPr lang="es-US" sz="2800" b="0" i="0" dirty="0" smtClean="0">
                <a:solidFill>
                  <a:srgbClr val="000000"/>
                </a:solidFill>
              </a:rPr>
              <a:t>leyes o restricciones legales para el niño.</a:t>
            </a:r>
          </a:p>
        </p:txBody>
      </p:sp>
      <p:grpSp>
        <p:nvGrpSpPr>
          <p:cNvPr id="12" name="Group 11"/>
          <p:cNvGrpSpPr/>
          <p:nvPr/>
        </p:nvGrpSpPr>
        <p:grpSpPr>
          <a:xfrm>
            <a:off x="5956987" y="2362200"/>
            <a:ext cx="2988630" cy="3505201"/>
            <a:chOff x="3547241" y="4094407"/>
            <a:chExt cx="3294993" cy="2943313"/>
          </a:xfrm>
        </p:grpSpPr>
        <p:sp>
          <p:nvSpPr>
            <p:cNvPr id="13" name="Folded Corner 12"/>
            <p:cNvSpPr/>
            <p:nvPr/>
          </p:nvSpPr>
          <p:spPr>
            <a:xfrm>
              <a:off x="3547241" y="4098609"/>
              <a:ext cx="3294993" cy="2939111"/>
            </a:xfrm>
            <a:prstGeom prst="foldedCorner">
              <a:avLst/>
            </a:prstGeom>
            <a:solidFill>
              <a:schemeClr val="bg2">
                <a:lumMod val="9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673732" y="4094407"/>
              <a:ext cx="3168502" cy="2674850"/>
            </a:xfrm>
            <a:prstGeom prst="rect">
              <a:avLst/>
            </a:prstGeom>
            <a:noFill/>
          </p:spPr>
          <p:txBody>
            <a:bodyPr wrap="square" rtlCol="0">
              <a:spAutoFit/>
            </a:bodyPr>
            <a:lstStyle/>
            <a:p>
              <a:pPr algn="ctr">
                <a:lnSpc>
                  <a:spcPct val="150000"/>
                </a:lnSpc>
              </a:pPr>
              <a:r>
                <a:rPr lang="es-US" sz="1400" b="1" i="0" u="sng" dirty="0" smtClean="0">
                  <a:solidFill>
                    <a:srgbClr val="242852"/>
                  </a:solidFill>
                </a:rPr>
                <a:t>Consideraciones de RPPS</a:t>
              </a:r>
            </a:p>
            <a:p>
              <a:pPr marL="285750" indent="-285750">
                <a:lnSpc>
                  <a:spcPct val="150000"/>
                </a:lnSpc>
                <a:buFont typeface="Arial" panose="020B0604020202020204" pitchFamily="34" charset="0"/>
                <a:buChar char="•"/>
              </a:pPr>
              <a:r>
                <a:rPr lang="es-US" sz="1200" b="0" i="0" dirty="0" smtClean="0">
                  <a:solidFill>
                    <a:srgbClr val="242852"/>
                  </a:solidFill>
                </a:rPr>
                <a:t>Edad, madurez, desarrollo</a:t>
              </a:r>
            </a:p>
            <a:p>
              <a:pPr marL="285750" indent="-285750">
                <a:lnSpc>
                  <a:spcPct val="150000"/>
                </a:lnSpc>
                <a:buFont typeface="Arial" panose="020B0604020202020204" pitchFamily="34" charset="0"/>
                <a:buChar char="•"/>
              </a:pPr>
              <a:r>
                <a:rPr lang="es-US" sz="1200" b="0" i="0" dirty="0" smtClean="0">
                  <a:solidFill>
                    <a:srgbClr val="242852"/>
                  </a:solidFill>
                </a:rPr>
                <a:t>Posibles factores de riesgo</a:t>
              </a:r>
            </a:p>
            <a:p>
              <a:pPr marL="285750" indent="-285750">
                <a:lnSpc>
                  <a:spcPct val="150000"/>
                </a:lnSpc>
                <a:buFont typeface="Arial" panose="020B0604020202020204" pitchFamily="34" charset="0"/>
                <a:buChar char="•"/>
              </a:pPr>
              <a:r>
                <a:rPr lang="es-US" sz="1200" b="0" i="0" dirty="0" smtClean="0">
                  <a:solidFill>
                    <a:srgbClr val="242852"/>
                  </a:solidFill>
                </a:rPr>
                <a:t>El mayor beneficio para el </a:t>
              </a:r>
              <a:r>
                <a:rPr lang="es-US" sz="1200" b="0" i="0" dirty="0" smtClean="0">
                  <a:solidFill>
                    <a:srgbClr val="242852"/>
                  </a:solidFill>
                </a:rPr>
                <a:t>niño</a:t>
              </a:r>
            </a:p>
            <a:p>
              <a:pPr marL="285750" indent="-285750">
                <a:lnSpc>
                  <a:spcPct val="150000"/>
                </a:lnSpc>
                <a:buFont typeface="Arial" panose="020B0604020202020204" pitchFamily="34" charset="0"/>
                <a:buChar char="•"/>
              </a:pPr>
              <a:r>
                <a:rPr lang="es-US" sz="1200" b="0" i="0" dirty="0" smtClean="0">
                  <a:solidFill>
                    <a:srgbClr val="242852"/>
                  </a:solidFill>
                </a:rPr>
                <a:t>Crecimiento</a:t>
              </a:r>
            </a:p>
            <a:p>
              <a:pPr marL="285750" indent="-285750">
                <a:lnSpc>
                  <a:spcPct val="150000"/>
                </a:lnSpc>
                <a:buFont typeface="Arial" panose="020B0604020202020204" pitchFamily="34" charset="0"/>
                <a:buChar char="•"/>
              </a:pPr>
              <a:r>
                <a:rPr lang="es-US" sz="1200" b="0" i="0" dirty="0" smtClean="0">
                  <a:solidFill>
                    <a:srgbClr val="242852"/>
                  </a:solidFill>
                </a:rPr>
                <a:t>Experiencia de vivienda entre familia</a:t>
              </a:r>
            </a:p>
            <a:p>
              <a:pPr marL="285750" indent="-285750">
                <a:lnSpc>
                  <a:spcPct val="150000"/>
                </a:lnSpc>
                <a:buFont typeface="Arial" panose="020B0604020202020204" pitchFamily="34" charset="0"/>
                <a:buChar char="•"/>
              </a:pPr>
              <a:r>
                <a:rPr lang="es-US" sz="1200" b="0" i="0" dirty="0" smtClean="0">
                  <a:solidFill>
                    <a:srgbClr val="242852"/>
                  </a:solidFill>
                </a:rPr>
                <a:t>Los antecedentes conductuales del niño</a:t>
              </a:r>
            </a:p>
            <a:p>
              <a:pPr marL="285750" indent="-285750">
                <a:lnSpc>
                  <a:spcPct val="150000"/>
                </a:lnSpc>
                <a:buFont typeface="Arial" panose="020B0604020202020204" pitchFamily="34" charset="0"/>
                <a:buChar char="•"/>
              </a:pPr>
              <a:r>
                <a:rPr lang="es-US" sz="1200" b="1" i="0" dirty="0" smtClean="0">
                  <a:solidFill>
                    <a:srgbClr val="242852"/>
                  </a:solidFill>
                  <a:effectLst>
                    <a:outerShdw blurRad="38100" dist="38100" dir="2700000" algn="tl">
                      <a:srgbClr val="000000">
                        <a:alpha val="43137"/>
                      </a:srgbClr>
                    </a:outerShdw>
                  </a:effectLst>
                </a:rPr>
                <a:t>Orden judicial o consideraciones legales</a:t>
              </a:r>
            </a:p>
            <a:p>
              <a:pPr marL="285750" indent="-285750">
                <a:lnSpc>
                  <a:spcPct val="150000"/>
                </a:lnSpc>
                <a:buFont typeface="Arial" panose="020B0604020202020204" pitchFamily="34" charset="0"/>
                <a:buChar char="•"/>
              </a:pPr>
              <a:r>
                <a:rPr lang="es-US" sz="1200" b="0" i="0" dirty="0" smtClean="0">
                  <a:solidFill>
                    <a:srgbClr val="242852"/>
                  </a:solidFill>
                </a:rPr>
                <a:t>Valores culturales, religiosos y </a:t>
              </a:r>
              <a:r>
                <a:rPr lang="es-US" sz="1200" b="0" i="0" dirty="0" smtClean="0">
                  <a:solidFill>
                    <a:srgbClr val="242852"/>
                  </a:solidFill>
                </a:rPr>
                <a:t>de la </a:t>
              </a:r>
              <a:r>
                <a:rPr lang="es-US" sz="1200" b="0" i="0" dirty="0" smtClean="0">
                  <a:solidFill>
                    <a:srgbClr val="242852"/>
                  </a:solidFill>
                </a:rPr>
                <a:t>tribu</a:t>
              </a:r>
            </a:p>
          </p:txBody>
        </p:sp>
      </p:grpSp>
      <p:pic>
        <p:nvPicPr>
          <p:cNvPr id="15" name="Picture 4" descr="C:\Users\allisonolson\AppData\Local\Microsoft\Windows\Temporary Internet Files\Content.IE5\LKZH3FCU\MC9004414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943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838200"/>
            <a:ext cx="8534400" cy="874776"/>
          </a:xfrm>
        </p:spPr>
        <p:txBody>
          <a:bodyPr/>
          <a:lstStyle/>
          <a:p>
            <a:pPr>
              <a:defRPr/>
            </a:pPr>
            <a:r>
              <a:rPr lang="es-US" sz="4000" b="0" i="0" cap="all" dirty="0" smtClean="0">
                <a:solidFill>
                  <a:srgbClr val="1A1A1A"/>
                </a:solidFill>
              </a:rPr>
              <a:t>¿Qué está mal aquí?</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US" sz="4400" b="0" i="0" cap="all" dirty="0" smtClean="0">
                <a:solidFill>
                  <a:srgbClr val="1A1A1A"/>
                </a:solidFill>
              </a:rPr>
              <a:t>La agenda para hoy</a:t>
            </a:r>
          </a:p>
        </p:txBody>
      </p:sp>
      <p:sp>
        <p:nvSpPr>
          <p:cNvPr id="23555" name="Content Placeholder 2"/>
          <p:cNvSpPr>
            <a:spLocks noGrp="1"/>
          </p:cNvSpPr>
          <p:nvPr>
            <p:ph idx="1"/>
          </p:nvPr>
        </p:nvSpPr>
        <p:spPr/>
        <p:txBody>
          <a:bodyPr/>
          <a:lstStyle/>
          <a:p>
            <a:pPr marL="633412" indent="-514350">
              <a:buFont typeface="+mj-lt"/>
              <a:buAutoNum type="arabicPeriod"/>
              <a:defRPr/>
            </a:pPr>
            <a:r>
              <a:rPr lang="es-US" sz="2400" b="0" i="0" dirty="0" smtClean="0">
                <a:solidFill>
                  <a:srgbClr val="000000"/>
                </a:solidFill>
              </a:rPr>
              <a:t>Bienvenida y presentaciones</a:t>
            </a:r>
          </a:p>
          <a:p>
            <a:pPr marL="633412" indent="-514350">
              <a:buFont typeface="+mj-lt"/>
              <a:buAutoNum type="arabicPeriod"/>
              <a:defRPr/>
            </a:pPr>
            <a:r>
              <a:rPr lang="es-US" sz="2400" b="0" i="0" dirty="0" smtClean="0">
                <a:solidFill>
                  <a:srgbClr val="000000"/>
                </a:solidFill>
              </a:rPr>
              <a:t>Los términos y definiciones</a:t>
            </a:r>
          </a:p>
          <a:p>
            <a:pPr marL="633412" indent="-514350">
              <a:buFont typeface="+mj-lt"/>
              <a:buAutoNum type="arabicPeriod"/>
              <a:defRPr/>
            </a:pPr>
            <a:r>
              <a:rPr lang="es-US" sz="2400" b="0" i="0" dirty="0" smtClean="0">
                <a:solidFill>
                  <a:srgbClr val="000000"/>
                </a:solidFill>
              </a:rPr>
              <a:t>Historia de la crianza temporal</a:t>
            </a:r>
          </a:p>
          <a:p>
            <a:pPr marL="633412" indent="-514350">
              <a:buFont typeface="+mj-lt"/>
              <a:buAutoNum type="arabicPeriod"/>
              <a:defRPr/>
            </a:pPr>
            <a:r>
              <a:rPr lang="es-US" sz="2400" b="0" i="0" dirty="0" smtClean="0">
                <a:solidFill>
                  <a:srgbClr val="000000"/>
                </a:solidFill>
              </a:rPr>
              <a:t>La estrategia de trabajar en equipo para la crianza temporal</a:t>
            </a:r>
          </a:p>
          <a:p>
            <a:pPr marL="633412" indent="-514350">
              <a:buFont typeface="+mj-lt"/>
              <a:buAutoNum type="arabicPeriod"/>
              <a:defRPr/>
            </a:pPr>
            <a:r>
              <a:rPr lang="es-US" sz="2400" b="0" i="0" dirty="0" smtClean="0">
                <a:solidFill>
                  <a:srgbClr val="000000"/>
                </a:solidFill>
              </a:rPr>
              <a:t>Las ventajas y desventajas de la estrategia de trabajar en equipo</a:t>
            </a:r>
          </a:p>
          <a:p>
            <a:pPr marL="633412" indent="-514350">
              <a:buFont typeface="+mj-lt"/>
              <a:buAutoNum type="arabicPeriod"/>
              <a:defRPr/>
            </a:pPr>
            <a:r>
              <a:rPr lang="es-US" sz="2400" b="0" i="0" dirty="0" smtClean="0">
                <a:solidFill>
                  <a:srgbClr val="000000"/>
                </a:solidFill>
              </a:rPr>
              <a:t>Introducción al trauma </a:t>
            </a:r>
          </a:p>
          <a:p>
            <a:pPr marL="119062" indent="0">
              <a:buFont typeface="Wingdings 2" panose="05020102010507070707" pitchFamily="18" charset="2"/>
              <a:buNone/>
              <a:defRPr/>
            </a:pPr>
            <a:endParaRPr lang="en-US" sz="4000" dirty="0" smtClean="0"/>
          </a:p>
        </p:txBody>
      </p:sp>
      <p:pic>
        <p:nvPicPr>
          <p:cNvPr id="5" name="Picture 4" descr="C:\Users\allisonolson\AppData\Local\Microsoft\Windows\Temporary Internet Files\Content.IE5\LKZH3FCU\MC9004414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7200" y="6019800"/>
            <a:ext cx="8458200" cy="1107996"/>
          </a:xfrm>
          <a:prstGeom prst="rect">
            <a:avLst/>
          </a:prstGeom>
          <a:noFill/>
        </p:spPr>
        <p:txBody>
          <a:bodyPr wrap="square" rtlCol="0">
            <a:spAutoFit/>
          </a:bodyPr>
          <a:lstStyle/>
          <a:p>
            <a:pPr lvl="0">
              <a:buSzPct val="25000"/>
            </a:pPr>
            <a:r>
              <a:rPr lang="es-US" sz="1200" dirty="0">
                <a:latin typeface="Questrial"/>
                <a:ea typeface="Questrial"/>
                <a:cs typeface="Questrial"/>
                <a:sym typeface="Questrial"/>
              </a:rPr>
              <a:t>Wisconsin </a:t>
            </a:r>
            <a:r>
              <a:rPr lang="es-US" sz="1200" dirty="0" err="1">
                <a:latin typeface="Questrial"/>
                <a:ea typeface="Questrial"/>
                <a:cs typeface="Questrial"/>
                <a:sym typeface="Questrial"/>
              </a:rPr>
              <a:t>Child</a:t>
            </a:r>
            <a:r>
              <a:rPr lang="es-US" sz="1200" dirty="0">
                <a:latin typeface="Questrial"/>
                <a:ea typeface="Questrial"/>
                <a:cs typeface="Questrial"/>
                <a:sym typeface="Questrial"/>
              </a:rPr>
              <a:t> </a:t>
            </a:r>
            <a:r>
              <a:rPr lang="es-US" sz="1200" dirty="0" err="1">
                <a:latin typeface="Questrial"/>
                <a:ea typeface="Questrial"/>
                <a:cs typeface="Questrial"/>
                <a:sym typeface="Questrial"/>
              </a:rPr>
              <a:t>Welfare</a:t>
            </a:r>
            <a:r>
              <a:rPr lang="es-US" sz="1200" dirty="0">
                <a:latin typeface="Questrial"/>
                <a:ea typeface="Questrial"/>
                <a:cs typeface="Questrial"/>
                <a:sym typeface="Questrial"/>
              </a:rPr>
              <a:t> Professional </a:t>
            </a:r>
            <a:r>
              <a:rPr lang="es-US" sz="1200" dirty="0" err="1">
                <a:latin typeface="Questrial"/>
                <a:ea typeface="Questrial"/>
                <a:cs typeface="Questrial"/>
                <a:sym typeface="Questrial"/>
              </a:rPr>
              <a:t>Development</a:t>
            </a:r>
            <a:r>
              <a:rPr lang="es-US" sz="1200" dirty="0">
                <a:latin typeface="Questrial"/>
                <a:ea typeface="Questrial"/>
                <a:cs typeface="Questrial"/>
                <a:sym typeface="Questrial"/>
              </a:rPr>
              <a:t> </a:t>
            </a:r>
            <a:r>
              <a:rPr lang="es-US" sz="1200" dirty="0" err="1">
                <a:latin typeface="Questrial"/>
                <a:ea typeface="Questrial"/>
                <a:cs typeface="Questrial"/>
                <a:sym typeface="Questrial"/>
              </a:rPr>
              <a:t>System</a:t>
            </a:r>
            <a:r>
              <a:rPr lang="es-US" sz="1200" dirty="0">
                <a:latin typeface="Questrial"/>
                <a:ea typeface="Questrial"/>
                <a:cs typeface="Questrial"/>
                <a:sym typeface="Questrial"/>
              </a:rPr>
              <a:t> ∙ </a:t>
            </a:r>
            <a:r>
              <a:rPr lang="es-US" sz="1200" dirty="0" err="1">
                <a:latin typeface="Questrial"/>
                <a:ea typeface="Questrial"/>
                <a:cs typeface="Questrial"/>
                <a:sym typeface="Questrial"/>
              </a:rPr>
              <a:t>University</a:t>
            </a:r>
            <a:r>
              <a:rPr lang="es-US" sz="1200" dirty="0">
                <a:latin typeface="Questrial"/>
                <a:ea typeface="Questrial"/>
                <a:cs typeface="Questrial"/>
                <a:sym typeface="Questrial"/>
              </a:rPr>
              <a:t> of Wisconsin-Madison ∙ Wisconsin Foster </a:t>
            </a:r>
            <a:r>
              <a:rPr lang="es-US" sz="1200" dirty="0" err="1">
                <a:latin typeface="Questrial"/>
                <a:ea typeface="Questrial"/>
                <a:cs typeface="Questrial"/>
                <a:sym typeface="Questrial"/>
              </a:rPr>
              <a:t>Parent</a:t>
            </a:r>
            <a:r>
              <a:rPr lang="es-US" sz="1200" dirty="0">
                <a:latin typeface="Questrial"/>
                <a:ea typeface="Questrial"/>
                <a:cs typeface="Questrial"/>
                <a:sym typeface="Questrial"/>
              </a:rPr>
              <a:t> </a:t>
            </a:r>
            <a:r>
              <a:rPr lang="es-US" sz="1200" dirty="0" err="1">
                <a:latin typeface="Questrial"/>
                <a:ea typeface="Questrial"/>
                <a:cs typeface="Questrial"/>
                <a:sym typeface="Questrial"/>
              </a:rPr>
              <a:t>Foundation</a:t>
            </a:r>
            <a:r>
              <a:rPr lang="es-US" sz="1200" dirty="0">
                <a:latin typeface="Questrial"/>
                <a:ea typeface="Questrial"/>
                <a:cs typeface="Questrial"/>
                <a:sym typeface="Questrial"/>
              </a:rPr>
              <a:t> Training ∙ Desarrollado: 01/2008 Revisado 02/2009; 08/2011; 08/2013, 02/2017 ∙ Adaptado de </a:t>
            </a:r>
            <a:r>
              <a:rPr lang="es-US" sz="1200" dirty="0" err="1">
                <a:latin typeface="Questrial"/>
                <a:ea typeface="Questrial"/>
                <a:cs typeface="Questrial"/>
                <a:sym typeface="Questrial"/>
              </a:rPr>
              <a:t>Institute</a:t>
            </a:r>
            <a:r>
              <a:rPr lang="es-US" sz="1200" dirty="0">
                <a:latin typeface="Questrial"/>
                <a:ea typeface="Questrial"/>
                <a:cs typeface="Questrial"/>
                <a:sym typeface="Questrial"/>
              </a:rPr>
              <a:t> </a:t>
            </a:r>
            <a:r>
              <a:rPr lang="es-US" sz="1200" dirty="0" err="1">
                <a:latin typeface="Questrial"/>
                <a:ea typeface="Questrial"/>
                <a:cs typeface="Questrial"/>
                <a:sym typeface="Questrial"/>
              </a:rPr>
              <a:t>for</a:t>
            </a:r>
            <a:r>
              <a:rPr lang="es-US" sz="1200" dirty="0">
                <a:latin typeface="Questrial"/>
                <a:ea typeface="Questrial"/>
                <a:cs typeface="Questrial"/>
                <a:sym typeface="Questrial"/>
              </a:rPr>
              <a:t> Human </a:t>
            </a:r>
            <a:r>
              <a:rPr lang="es-US" sz="1200" dirty="0" err="1">
                <a:latin typeface="Questrial"/>
                <a:ea typeface="Questrial"/>
                <a:cs typeface="Questrial"/>
                <a:sym typeface="Questrial"/>
              </a:rPr>
              <a:t>Services</a:t>
            </a:r>
            <a:r>
              <a:rPr lang="es-US" sz="1200" dirty="0">
                <a:latin typeface="Questrial"/>
                <a:ea typeface="Questrial"/>
                <a:cs typeface="Questrial"/>
                <a:sym typeface="Questrial"/>
              </a:rPr>
              <a:t>; </a:t>
            </a:r>
            <a:r>
              <a:rPr lang="es-US" sz="1200" dirty="0" err="1">
                <a:latin typeface="Questrial"/>
                <a:ea typeface="Questrial"/>
                <a:cs typeface="Questrial"/>
                <a:sym typeface="Questrial"/>
              </a:rPr>
              <a:t>Preplacement</a:t>
            </a:r>
            <a:r>
              <a:rPr lang="es-US" sz="1200" dirty="0">
                <a:latin typeface="Questrial"/>
                <a:ea typeface="Questrial"/>
                <a:cs typeface="Questrial"/>
                <a:sym typeface="Questrial"/>
              </a:rPr>
              <a:t>: </a:t>
            </a:r>
            <a:r>
              <a:rPr lang="es-US" sz="1200" dirty="0" err="1">
                <a:latin typeface="Questrial"/>
                <a:ea typeface="Questrial"/>
                <a:cs typeface="Questrial"/>
                <a:sym typeface="Questrial"/>
              </a:rPr>
              <a:t>Partners</a:t>
            </a:r>
            <a:r>
              <a:rPr lang="es-US" sz="1200" dirty="0">
                <a:latin typeface="Questrial"/>
                <a:ea typeface="Questrial"/>
                <a:cs typeface="Questrial"/>
                <a:sym typeface="Questrial"/>
              </a:rPr>
              <a:t> in </a:t>
            </a:r>
            <a:r>
              <a:rPr lang="es-US" sz="1200" dirty="0" err="1">
                <a:latin typeface="Questrial"/>
                <a:ea typeface="Questrial"/>
                <a:cs typeface="Questrial"/>
                <a:sym typeface="Questrial"/>
              </a:rPr>
              <a:t>Alternate</a:t>
            </a:r>
            <a:r>
              <a:rPr lang="es-US" sz="1200" dirty="0">
                <a:latin typeface="Questrial"/>
                <a:ea typeface="Questrial"/>
                <a:cs typeface="Questrial"/>
                <a:sym typeface="Questrial"/>
              </a:rPr>
              <a:t> </a:t>
            </a:r>
            <a:r>
              <a:rPr lang="es-US" sz="1200" dirty="0" err="1">
                <a:latin typeface="Questrial"/>
                <a:ea typeface="Questrial"/>
                <a:cs typeface="Questrial"/>
                <a:sym typeface="Questrial"/>
              </a:rPr>
              <a:t>Care</a:t>
            </a:r>
            <a:r>
              <a:rPr lang="es-US" sz="1200" dirty="0">
                <a:latin typeface="Questrial"/>
                <a:ea typeface="Questrial"/>
                <a:cs typeface="Questrial"/>
                <a:sym typeface="Questrial"/>
              </a:rPr>
              <a:t> </a:t>
            </a:r>
            <a:r>
              <a:rPr lang="es-US" sz="1200" dirty="0" err="1">
                <a:latin typeface="Questrial"/>
                <a:ea typeface="Questrial"/>
                <a:cs typeface="Questrial"/>
                <a:sym typeface="Questrial"/>
              </a:rPr>
              <a:t>Education</a:t>
            </a:r>
            <a:r>
              <a:rPr lang="es-US" sz="1200" dirty="0">
                <a:latin typeface="Questrial"/>
                <a:ea typeface="Questrial"/>
                <a:cs typeface="Questrial"/>
                <a:sym typeface="Questrial"/>
              </a:rPr>
              <a:t> (2001) ∙ Se puede reproducir con autorización de la fuente original para los motivos de capacitación.</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fontAlgn="auto" hangingPunct="1">
              <a:spcAft>
                <a:spcPts val="0"/>
              </a:spcAft>
              <a:defRPr/>
            </a:pPr>
            <a:r>
              <a:rPr lang="es-US" sz="4400" b="0" i="0" cap="all" dirty="0" smtClean="0">
                <a:solidFill>
                  <a:srgbClr val="1A1A1A"/>
                </a:solidFill>
              </a:rPr>
              <a:t>Alice Turner</a:t>
            </a:r>
          </a:p>
        </p:txBody>
      </p:sp>
      <p:sp>
        <p:nvSpPr>
          <p:cNvPr id="39939" name="Content Placeholder 2"/>
          <p:cNvSpPr>
            <a:spLocks noGrp="1"/>
          </p:cNvSpPr>
          <p:nvPr>
            <p:ph idx="1"/>
          </p:nvPr>
        </p:nvSpPr>
        <p:spPr/>
        <p:txBody>
          <a:bodyPr>
            <a:normAutofit/>
          </a:bodyPr>
          <a:lstStyle/>
          <a:p>
            <a:pPr marL="438912" indent="-320040" eaLnBrk="1" hangingPunct="1">
              <a:spcBef>
                <a:spcPts val="0"/>
              </a:spcBef>
              <a:spcAft>
                <a:spcPts val="0"/>
              </a:spcAft>
              <a:buFont typeface="Wingdings" panose="05000000000000000000" pitchFamily="2" charset="2"/>
              <a:buChar char="§"/>
            </a:pPr>
            <a:r>
              <a:rPr lang="es-US" sz="3200" b="0" i="0" dirty="0" smtClean="0">
                <a:solidFill>
                  <a:srgbClr val="000000"/>
                </a:solidFill>
              </a:rPr>
              <a:t>Identifiquen los problemas entre los miembros del equipo</a:t>
            </a:r>
          </a:p>
          <a:p>
            <a:pPr marL="438912" indent="-320040" eaLnBrk="1" hangingPunct="1">
              <a:spcBef>
                <a:spcPts val="0"/>
              </a:spcBef>
              <a:spcAft>
                <a:spcPts val="0"/>
              </a:spcAft>
              <a:buFont typeface="Wingdings" panose="05000000000000000000" pitchFamily="2" charset="2"/>
              <a:buChar char="§"/>
            </a:pPr>
            <a:r>
              <a:rPr lang="es-US" sz="3200" b="0" i="0" dirty="0" smtClean="0">
                <a:solidFill>
                  <a:srgbClr val="000000"/>
                </a:solidFill>
              </a:rPr>
              <a:t>¿Cuáles estrategias podrían usar para resolver los problemas identificados? </a:t>
            </a:r>
          </a:p>
        </p:txBody>
      </p:sp>
      <p:pic>
        <p:nvPicPr>
          <p:cNvPr id="39941" name="Picture 4" descr="C:\Users\allisonolson\AppData\Local\Microsoft\Windows\Temporary Internet Files\Content.IE5\LKZH3FCU\MC9004414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2936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US" sz="4400" b="0" i="0" cap="all" dirty="0" smtClean="0">
                <a:solidFill>
                  <a:srgbClr val="1A1A1A"/>
                </a:solidFill>
              </a:rPr>
              <a:t>Introducción al trauma</a:t>
            </a:r>
          </a:p>
        </p:txBody>
      </p:sp>
    </p:spTree>
    <p:extLst>
      <p:ext uri="{BB962C8B-B14F-4D97-AF65-F5344CB8AC3E}">
        <p14:creationId xmlns:p14="http://schemas.microsoft.com/office/powerpoint/2010/main" val="2496511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a:defRPr sz="1760">
                <a:solidFill>
                  <a:srgbClr val="FFFFFF"/>
                </a:solidFill>
                <a:latin typeface="Helvetica Light"/>
                <a:ea typeface="Helvetica Light"/>
                <a:cs typeface="Helvetica Light"/>
                <a:sym typeface="Helvetica Light"/>
              </a:defRPr>
            </a:pPr>
            <a:endParaRPr/>
          </a:p>
        </p:txBody>
      </p:sp>
      <p:sp>
        <p:nvSpPr>
          <p:cNvPr id="158" name="Shape 158"/>
          <p:cNvSpPr/>
          <p:nvPr/>
        </p:nvSpPr>
        <p:spPr>
          <a:xfrm>
            <a:off x="-20109" y="283104"/>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lang="es-US" sz="1800" b="0" i="0" dirty="0" smtClean="0">
                <a:solidFill>
                  <a:srgbClr val="FFFFFF"/>
                </a:solidFill>
              </a:rPr>
              <a:t>Experiencias adversas en la niñez (ACEs) en Wisconsin</a:t>
            </a:r>
          </a:p>
        </p:txBody>
      </p:sp>
      <p:pic>
        <p:nvPicPr>
          <p:cNvPr id="160" name="CCF_Symbol_Color.jpg"/>
          <p:cNvPicPr>
            <a:picLocks noChangeAspect="1"/>
          </p:cNvPicPr>
          <p:nvPr/>
        </p:nvPicPr>
        <p:blipFill>
          <a:blip r:embed="rId3">
            <a:extLst/>
          </a:blip>
          <a:stretch>
            <a:fillRect/>
          </a:stretch>
        </p:blipFill>
        <p:spPr>
          <a:xfrm>
            <a:off x="2639682" y="6195409"/>
            <a:ext cx="319001" cy="367761"/>
          </a:xfrm>
          <a:prstGeom prst="rect">
            <a:avLst/>
          </a:prstGeom>
          <a:ln w="12700">
            <a:miter lim="400000"/>
          </a:ln>
        </p:spPr>
      </p:pic>
      <p:pic>
        <p:nvPicPr>
          <p:cNvPr id="161" name="CANPB_Primary_Color.jpg"/>
          <p:cNvPicPr>
            <a:picLocks noChangeAspect="1"/>
          </p:cNvPicPr>
          <p:nvPr/>
        </p:nvPicPr>
        <p:blipFill>
          <a:blip r:embed="rId4">
            <a:extLst/>
          </a:blip>
          <a:stretch>
            <a:fillRect/>
          </a:stretch>
        </p:blipFill>
        <p:spPr>
          <a:xfrm>
            <a:off x="186536" y="6176538"/>
            <a:ext cx="2232823" cy="426245"/>
          </a:xfrm>
          <a:prstGeom prst="rect">
            <a:avLst/>
          </a:prstGeom>
          <a:ln w="12700">
            <a:miter lim="400000"/>
          </a:ln>
        </p:spPr>
      </p:pic>
      <p:pic>
        <p:nvPicPr>
          <p:cNvPr id="162" name="Fig3-ACETypes.png"/>
          <p:cNvPicPr>
            <a:picLocks noChangeAspect="1"/>
          </p:cNvPicPr>
          <p:nvPr/>
        </p:nvPicPr>
        <p:blipFill rotWithShape="1">
          <a:blip r:embed="rId5">
            <a:extLst/>
          </a:blip>
          <a:srcRect l="3098" t="12402" r="11070"/>
          <a:stretch/>
        </p:blipFill>
        <p:spPr>
          <a:xfrm>
            <a:off x="-12701" y="1676400"/>
            <a:ext cx="9096173" cy="4366164"/>
          </a:xfrm>
          <a:prstGeom prst="rect">
            <a:avLst/>
          </a:prstGeom>
          <a:ln w="12700">
            <a:miter lim="400000"/>
          </a:ln>
        </p:spPr>
      </p:pic>
      <p:sp>
        <p:nvSpPr>
          <p:cNvPr id="2" name="TextBox 1"/>
          <p:cNvSpPr txBox="1"/>
          <p:nvPr/>
        </p:nvSpPr>
        <p:spPr>
          <a:xfrm>
            <a:off x="1752600" y="1828800"/>
            <a:ext cx="2133600" cy="400110"/>
          </a:xfrm>
          <a:prstGeom prst="rect">
            <a:avLst/>
          </a:prstGeom>
          <a:solidFill>
            <a:schemeClr val="bg1"/>
          </a:solidFill>
        </p:spPr>
        <p:txBody>
          <a:bodyPr wrap="square" rtlCol="0">
            <a:spAutoFit/>
          </a:bodyPr>
          <a:lstStyle/>
          <a:p>
            <a:r>
              <a:rPr lang="es-EC" sz="2000" dirty="0" smtClean="0"/>
              <a:t>Abuso emocional</a:t>
            </a:r>
            <a:endParaRPr lang="en-US" sz="2000" dirty="0"/>
          </a:p>
        </p:txBody>
      </p:sp>
      <p:sp>
        <p:nvSpPr>
          <p:cNvPr id="8" name="TextBox 7"/>
          <p:cNvSpPr txBox="1"/>
          <p:nvPr/>
        </p:nvSpPr>
        <p:spPr>
          <a:xfrm>
            <a:off x="186536" y="2229394"/>
            <a:ext cx="3623464" cy="400110"/>
          </a:xfrm>
          <a:prstGeom prst="rect">
            <a:avLst/>
          </a:prstGeom>
          <a:solidFill>
            <a:schemeClr val="bg1"/>
          </a:solidFill>
        </p:spPr>
        <p:txBody>
          <a:bodyPr wrap="square" rtlCol="0">
            <a:spAutoFit/>
          </a:bodyPr>
          <a:lstStyle/>
          <a:p>
            <a:r>
              <a:rPr lang="es-EC" sz="2000" dirty="0" smtClean="0"/>
              <a:t>Abuso de sustancias en el hogar</a:t>
            </a:r>
            <a:endParaRPr lang="en-US" sz="2000" dirty="0"/>
          </a:p>
        </p:txBody>
      </p:sp>
      <p:sp>
        <p:nvSpPr>
          <p:cNvPr id="9" name="TextBox 8"/>
          <p:cNvSpPr txBox="1"/>
          <p:nvPr/>
        </p:nvSpPr>
        <p:spPr>
          <a:xfrm>
            <a:off x="1219200" y="2633374"/>
            <a:ext cx="2590800" cy="400110"/>
          </a:xfrm>
          <a:prstGeom prst="rect">
            <a:avLst/>
          </a:prstGeom>
          <a:solidFill>
            <a:schemeClr val="bg1"/>
          </a:solidFill>
        </p:spPr>
        <p:txBody>
          <a:bodyPr wrap="square" rtlCol="0">
            <a:spAutoFit/>
          </a:bodyPr>
          <a:lstStyle/>
          <a:p>
            <a:r>
              <a:rPr lang="es-EC" sz="2000" dirty="0" smtClean="0"/>
              <a:t>Separación o divorcio</a:t>
            </a:r>
            <a:endParaRPr lang="en-US" sz="2000" dirty="0"/>
          </a:p>
        </p:txBody>
      </p:sp>
      <p:sp>
        <p:nvSpPr>
          <p:cNvPr id="10" name="TextBox 9"/>
          <p:cNvSpPr txBox="1"/>
          <p:nvPr/>
        </p:nvSpPr>
        <p:spPr>
          <a:xfrm>
            <a:off x="2133600" y="3124200"/>
            <a:ext cx="1694802" cy="400110"/>
          </a:xfrm>
          <a:prstGeom prst="rect">
            <a:avLst/>
          </a:prstGeom>
          <a:solidFill>
            <a:schemeClr val="bg1"/>
          </a:solidFill>
        </p:spPr>
        <p:txBody>
          <a:bodyPr wrap="square" rtlCol="0">
            <a:spAutoFit/>
          </a:bodyPr>
          <a:lstStyle/>
          <a:p>
            <a:r>
              <a:rPr lang="es-EC" sz="2000" dirty="0" smtClean="0"/>
              <a:t> Abuso físico</a:t>
            </a:r>
            <a:endParaRPr lang="en-US" sz="2000" dirty="0"/>
          </a:p>
        </p:txBody>
      </p:sp>
      <p:sp>
        <p:nvSpPr>
          <p:cNvPr id="11" name="TextBox 10"/>
          <p:cNvSpPr txBox="1"/>
          <p:nvPr/>
        </p:nvSpPr>
        <p:spPr>
          <a:xfrm>
            <a:off x="1066800" y="3539550"/>
            <a:ext cx="2743200" cy="400110"/>
          </a:xfrm>
          <a:prstGeom prst="rect">
            <a:avLst/>
          </a:prstGeom>
          <a:solidFill>
            <a:schemeClr val="bg1"/>
          </a:solidFill>
        </p:spPr>
        <p:txBody>
          <a:bodyPr wrap="square" rtlCol="0">
            <a:spAutoFit/>
          </a:bodyPr>
          <a:lstStyle/>
          <a:p>
            <a:r>
              <a:rPr lang="es-EC" sz="2000" dirty="0" smtClean="0"/>
              <a:t>Violencia entre adultos</a:t>
            </a:r>
            <a:endParaRPr lang="en-US" sz="2000" dirty="0"/>
          </a:p>
        </p:txBody>
      </p:sp>
      <p:sp>
        <p:nvSpPr>
          <p:cNvPr id="12" name="TextBox 11"/>
          <p:cNvSpPr txBox="1"/>
          <p:nvPr/>
        </p:nvSpPr>
        <p:spPr>
          <a:xfrm>
            <a:off x="186536" y="3944014"/>
            <a:ext cx="3623464" cy="400110"/>
          </a:xfrm>
          <a:prstGeom prst="rect">
            <a:avLst/>
          </a:prstGeom>
          <a:solidFill>
            <a:schemeClr val="bg1"/>
          </a:solidFill>
        </p:spPr>
        <p:txBody>
          <a:bodyPr wrap="square" rtlCol="0">
            <a:spAutoFit/>
          </a:bodyPr>
          <a:lstStyle/>
          <a:p>
            <a:r>
              <a:rPr lang="es-EC" sz="2000" dirty="0" smtClean="0"/>
              <a:t>Enfermedad mental en el hogar</a:t>
            </a:r>
            <a:endParaRPr lang="en-US" sz="2000" dirty="0"/>
          </a:p>
        </p:txBody>
      </p:sp>
      <p:sp>
        <p:nvSpPr>
          <p:cNvPr id="13" name="TextBox 12"/>
          <p:cNvSpPr txBox="1"/>
          <p:nvPr/>
        </p:nvSpPr>
        <p:spPr>
          <a:xfrm>
            <a:off x="1694802" y="4400490"/>
            <a:ext cx="2133600" cy="400110"/>
          </a:xfrm>
          <a:prstGeom prst="rect">
            <a:avLst/>
          </a:prstGeom>
          <a:solidFill>
            <a:schemeClr val="bg1"/>
          </a:solidFill>
        </p:spPr>
        <p:txBody>
          <a:bodyPr wrap="square" rtlCol="0">
            <a:spAutoFit/>
          </a:bodyPr>
          <a:lstStyle/>
          <a:p>
            <a:r>
              <a:rPr lang="es-EC" sz="2000" dirty="0" smtClean="0"/>
              <a:t>     Abuso sexual</a:t>
            </a:r>
            <a:endParaRPr lang="en-US" sz="2000" dirty="0"/>
          </a:p>
        </p:txBody>
      </p:sp>
      <p:sp>
        <p:nvSpPr>
          <p:cNvPr id="14" name="TextBox 13"/>
          <p:cNvSpPr txBox="1"/>
          <p:nvPr/>
        </p:nvSpPr>
        <p:spPr>
          <a:xfrm>
            <a:off x="210198" y="4800600"/>
            <a:ext cx="3676002" cy="400110"/>
          </a:xfrm>
          <a:prstGeom prst="rect">
            <a:avLst/>
          </a:prstGeom>
          <a:solidFill>
            <a:schemeClr val="bg1"/>
          </a:solidFill>
        </p:spPr>
        <p:txBody>
          <a:bodyPr wrap="square" rtlCol="0">
            <a:spAutoFit/>
          </a:bodyPr>
          <a:lstStyle/>
          <a:p>
            <a:r>
              <a:rPr lang="es-EC" sz="2000" dirty="0" smtClean="0"/>
              <a:t>      Algún familiar encarcelado</a:t>
            </a:r>
            <a:endParaRPr lang="en-US" sz="2000" dirty="0"/>
          </a:p>
        </p:txBody>
      </p:sp>
    </p:spTree>
    <p:extLst>
      <p:ext uri="{BB962C8B-B14F-4D97-AF65-F5344CB8AC3E}">
        <p14:creationId xmlns:p14="http://schemas.microsoft.com/office/powerpoint/2010/main" val="58431944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p:nvPr/>
        </p:nvSpPr>
        <p:spPr>
          <a:xfrm>
            <a:off x="5029200" y="5953759"/>
            <a:ext cx="1829675" cy="52322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800">
                <a:latin typeface="Helvetica Light"/>
                <a:ea typeface="Helvetica Light"/>
                <a:cs typeface="Helvetica Light"/>
                <a:sym typeface="Helvetica Light"/>
              </a:defRPr>
            </a:lvl1pPr>
          </a:lstStyle>
          <a:p>
            <a:r>
              <a:rPr lang="es-US" sz="1400" b="0" i="0" dirty="0" smtClean="0">
                <a:solidFill>
                  <a:srgbClr val="000000"/>
                </a:solidFill>
              </a:rPr>
              <a:t>Fuente: Wisconsin BRFS, 2011-2013</a:t>
            </a:r>
          </a:p>
        </p:txBody>
      </p:sp>
      <p:pic>
        <p:nvPicPr>
          <p:cNvPr id="140" name="CCF-Bubbles(clipped).png"/>
          <p:cNvPicPr>
            <a:picLocks noChangeAspect="1"/>
          </p:cNvPicPr>
          <p:nvPr/>
        </p:nvPicPr>
        <p:blipFill>
          <a:blip r:embed="rId3">
            <a:extLst/>
          </a:blip>
          <a:stretch>
            <a:fillRect/>
          </a:stretch>
        </p:blipFill>
        <p:spPr>
          <a:xfrm>
            <a:off x="7359636" y="4669402"/>
            <a:ext cx="1795433" cy="2081992"/>
          </a:xfrm>
          <a:prstGeom prst="rect">
            <a:avLst/>
          </a:prstGeom>
          <a:ln w="12700">
            <a:miter lim="400000"/>
          </a:ln>
        </p:spPr>
      </p:pic>
      <p:sp>
        <p:nvSpPr>
          <p:cNvPr id="141" name="Shape 141"/>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a:defRPr sz="1760">
                <a:solidFill>
                  <a:srgbClr val="FFFFFF"/>
                </a:solidFill>
                <a:latin typeface="Helvetica Light"/>
                <a:ea typeface="Helvetica Light"/>
                <a:cs typeface="Helvetica Light"/>
                <a:sym typeface="Helvetica Light"/>
              </a:defRPr>
            </a:pPr>
            <a:endParaRPr/>
          </a:p>
        </p:txBody>
      </p:sp>
      <p:sp>
        <p:nvSpPr>
          <p:cNvPr id="142" name="Shape 142"/>
          <p:cNvSpPr/>
          <p:nvPr/>
        </p:nvSpPr>
        <p:spPr>
          <a:xfrm>
            <a:off x="-20109" y="283104"/>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lang="es-US" sz="1800" b="0" i="0" dirty="0" smtClean="0">
                <a:solidFill>
                  <a:srgbClr val="FFFFFF"/>
                </a:solidFill>
              </a:rPr>
              <a:t>Experiencias adversas en la niñez (ACEs) en Wisconsin</a:t>
            </a:r>
          </a:p>
        </p:txBody>
      </p:sp>
      <p:pic>
        <p:nvPicPr>
          <p:cNvPr id="143" name="CCF_Symbol_Color.jpg"/>
          <p:cNvPicPr>
            <a:picLocks noChangeAspect="1"/>
          </p:cNvPicPr>
          <p:nvPr/>
        </p:nvPicPr>
        <p:blipFill>
          <a:blip r:embed="rId4">
            <a:extLst/>
          </a:blip>
          <a:stretch>
            <a:fillRect/>
          </a:stretch>
        </p:blipFill>
        <p:spPr>
          <a:xfrm>
            <a:off x="2639682" y="6195409"/>
            <a:ext cx="319001" cy="367761"/>
          </a:xfrm>
          <a:prstGeom prst="rect">
            <a:avLst/>
          </a:prstGeom>
          <a:ln w="12700">
            <a:miter lim="400000"/>
          </a:ln>
        </p:spPr>
      </p:pic>
      <p:pic>
        <p:nvPicPr>
          <p:cNvPr id="144" name="CANPB_Primary_Color.jpg"/>
          <p:cNvPicPr>
            <a:picLocks noChangeAspect="1"/>
          </p:cNvPicPr>
          <p:nvPr/>
        </p:nvPicPr>
        <p:blipFill>
          <a:blip r:embed="rId5">
            <a:extLst/>
          </a:blip>
          <a:stretch>
            <a:fillRect/>
          </a:stretch>
        </p:blipFill>
        <p:spPr>
          <a:xfrm>
            <a:off x="186536" y="6176538"/>
            <a:ext cx="2232823" cy="426245"/>
          </a:xfrm>
          <a:prstGeom prst="rect">
            <a:avLst/>
          </a:prstGeom>
          <a:ln w="12700">
            <a:miter lim="400000"/>
          </a:ln>
        </p:spPr>
      </p:pic>
      <p:pic>
        <p:nvPicPr>
          <p:cNvPr id="145" name="Fig2-ScoreDistribution.png"/>
          <p:cNvPicPr>
            <a:picLocks noChangeAspect="1"/>
          </p:cNvPicPr>
          <p:nvPr/>
        </p:nvPicPr>
        <p:blipFill>
          <a:blip r:embed="rId6">
            <a:extLst/>
          </a:blip>
          <a:stretch>
            <a:fillRect/>
          </a:stretch>
        </p:blipFill>
        <p:spPr>
          <a:xfrm>
            <a:off x="875352" y="1490048"/>
            <a:ext cx="6361252" cy="4834552"/>
          </a:xfrm>
          <a:prstGeom prst="rect">
            <a:avLst/>
          </a:prstGeom>
          <a:ln w="12700">
            <a:miter lim="400000"/>
          </a:ln>
        </p:spPr>
      </p:pic>
    </p:spTree>
    <p:extLst>
      <p:ext uri="{BB962C8B-B14F-4D97-AF65-F5344CB8AC3E}">
        <p14:creationId xmlns:p14="http://schemas.microsoft.com/office/powerpoint/2010/main" val="107207078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CCF-Bubbles(clipped).png"/>
          <p:cNvPicPr>
            <a:picLocks noChangeAspect="1"/>
          </p:cNvPicPr>
          <p:nvPr/>
        </p:nvPicPr>
        <p:blipFill>
          <a:blip r:embed="rId3">
            <a:extLst/>
          </a:blip>
          <a:stretch>
            <a:fillRect/>
          </a:stretch>
        </p:blipFill>
        <p:spPr>
          <a:xfrm>
            <a:off x="7359636" y="4669402"/>
            <a:ext cx="1795433" cy="2081992"/>
          </a:xfrm>
          <a:prstGeom prst="rect">
            <a:avLst/>
          </a:prstGeom>
          <a:ln w="12700">
            <a:miter lim="400000"/>
          </a:ln>
        </p:spPr>
      </p:pic>
      <p:sp>
        <p:nvSpPr>
          <p:cNvPr id="150" name="Shape 150"/>
          <p:cNvSpPr/>
          <p:nvPr/>
        </p:nvSpPr>
        <p:spPr>
          <a:xfrm>
            <a:off x="-20109" y="6697144"/>
            <a:ext cx="9184218" cy="169208"/>
          </a:xfrm>
          <a:prstGeom prst="rect">
            <a:avLst/>
          </a:prstGeom>
          <a:solidFill>
            <a:srgbClr val="30548E"/>
          </a:solidFill>
          <a:ln w="12700">
            <a:miter lim="400000"/>
          </a:ln>
        </p:spPr>
        <p:txBody>
          <a:bodyPr lIns="45719" rIns="45719" anchor="ctr">
            <a:normAutofit fontScale="32500" lnSpcReduction="20000"/>
          </a:bodyPr>
          <a:lstStyle/>
          <a:p>
            <a:pPr algn="ctr" defTabSz="365760">
              <a:defRPr sz="1760">
                <a:solidFill>
                  <a:srgbClr val="FFFFFF"/>
                </a:solidFill>
                <a:latin typeface="Helvetica Light"/>
                <a:ea typeface="Helvetica Light"/>
                <a:cs typeface="Helvetica Light"/>
                <a:sym typeface="Helvetica Light"/>
              </a:defRPr>
            </a:pPr>
            <a:endParaRPr/>
          </a:p>
        </p:txBody>
      </p:sp>
      <p:sp>
        <p:nvSpPr>
          <p:cNvPr id="151" name="Shape 151"/>
          <p:cNvSpPr/>
          <p:nvPr/>
        </p:nvSpPr>
        <p:spPr>
          <a:xfrm>
            <a:off x="-20109" y="283104"/>
            <a:ext cx="9184218" cy="729755"/>
          </a:xfrm>
          <a:prstGeom prst="rect">
            <a:avLst/>
          </a:prstGeom>
          <a:solidFill>
            <a:srgbClr val="30548E"/>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868680">
              <a:defRPr sz="4180">
                <a:solidFill>
                  <a:srgbClr val="FFFFFF"/>
                </a:solidFill>
                <a:latin typeface="Helvetica Light"/>
                <a:ea typeface="Helvetica Light"/>
                <a:cs typeface="Helvetica Light"/>
                <a:sym typeface="Helvetica Light"/>
              </a:defRPr>
            </a:lvl1pPr>
          </a:lstStyle>
          <a:p>
            <a:r>
              <a:rPr lang="es-US" sz="1800" b="0" i="0" dirty="0" smtClean="0">
                <a:solidFill>
                  <a:srgbClr val="FFFFFF"/>
                </a:solidFill>
              </a:rPr>
              <a:t>Experiencias adversas en la niñez (ACEs) en Wisconsin</a:t>
            </a:r>
          </a:p>
        </p:txBody>
      </p:sp>
      <p:sp>
        <p:nvSpPr>
          <p:cNvPr id="153" name="Shape 153"/>
          <p:cNvSpPr/>
          <p:nvPr/>
        </p:nvSpPr>
        <p:spPr>
          <a:xfrm>
            <a:off x="1066800" y="2133601"/>
            <a:ext cx="6934200" cy="338708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457200" indent="-457200">
              <a:lnSpc>
                <a:spcPct val="90000"/>
              </a:lnSpc>
              <a:spcBef>
                <a:spcPts val="1500"/>
              </a:spcBef>
              <a:buClr>
                <a:schemeClr val="accent2"/>
              </a:buClr>
              <a:buSzPct val="100000"/>
              <a:buFont typeface="Wingdings" panose="05000000000000000000" pitchFamily="2" charset="2"/>
              <a:buChar char="§"/>
              <a:defRPr sz="2200" b="1">
                <a:latin typeface="+mn-lt"/>
                <a:ea typeface="+mn-ea"/>
                <a:cs typeface="+mn-cs"/>
                <a:sym typeface="Helvetica"/>
              </a:defRPr>
            </a:pPr>
            <a:r>
              <a:rPr lang="es-US" sz="3200" b="1" i="0" dirty="0" smtClean="0">
                <a:solidFill>
                  <a:srgbClr val="000000"/>
                </a:solidFill>
              </a:rPr>
              <a:t>El 58% </a:t>
            </a:r>
            <a:r>
              <a:rPr lang="es-US" sz="3200" b="0" i="0" dirty="0" smtClean="0">
                <a:solidFill>
                  <a:srgbClr val="000000"/>
                </a:solidFill>
              </a:rPr>
              <a:t>de los adultos en Wisconsin reportó sufrir de al menos una ACE durante su niñez. </a:t>
            </a:r>
          </a:p>
          <a:p>
            <a:pPr marL="457200" indent="-457200">
              <a:lnSpc>
                <a:spcPct val="90000"/>
              </a:lnSpc>
              <a:spcBef>
                <a:spcPts val="1500"/>
              </a:spcBef>
              <a:buClr>
                <a:schemeClr val="accent2"/>
              </a:buClr>
              <a:buSzPct val="100000"/>
              <a:buFont typeface="Wingdings" panose="05000000000000000000" pitchFamily="2" charset="2"/>
              <a:buChar char="§"/>
              <a:defRPr sz="2200">
                <a:latin typeface="Helvetica Light"/>
                <a:ea typeface="Helvetica Light"/>
                <a:cs typeface="Helvetica Light"/>
                <a:sym typeface="Helvetica Light"/>
              </a:defRPr>
            </a:pPr>
            <a:r>
              <a:rPr lang="es-US" sz="3200" b="0" i="0" dirty="0" smtClean="0">
                <a:solidFill>
                  <a:srgbClr val="000000"/>
                </a:solidFill>
                <a:latin typeface="Tw Cen MT" panose="020B0602020104020603" pitchFamily="34" charset="0"/>
              </a:rPr>
              <a:t>Entre aquellos adultos en Wisconsin que reportaron sufrir de al menos una ACE, casi un cuarto de ellos reportó sufrir de 4 o más. </a:t>
            </a:r>
          </a:p>
        </p:txBody>
      </p:sp>
      <p:pic>
        <p:nvPicPr>
          <p:cNvPr id="154" name="CCF_Symbol_Color.jpg"/>
          <p:cNvPicPr>
            <a:picLocks noChangeAspect="1"/>
          </p:cNvPicPr>
          <p:nvPr/>
        </p:nvPicPr>
        <p:blipFill>
          <a:blip r:embed="rId4">
            <a:extLst/>
          </a:blip>
          <a:stretch>
            <a:fillRect/>
          </a:stretch>
        </p:blipFill>
        <p:spPr>
          <a:xfrm>
            <a:off x="2639682" y="6195409"/>
            <a:ext cx="319001" cy="367761"/>
          </a:xfrm>
          <a:prstGeom prst="rect">
            <a:avLst/>
          </a:prstGeom>
          <a:ln w="12700">
            <a:miter lim="400000"/>
          </a:ln>
        </p:spPr>
      </p:pic>
      <p:pic>
        <p:nvPicPr>
          <p:cNvPr id="155" name="CANPB_Primary_Color.jpg"/>
          <p:cNvPicPr>
            <a:picLocks noChangeAspect="1"/>
          </p:cNvPicPr>
          <p:nvPr/>
        </p:nvPicPr>
        <p:blipFill>
          <a:blip r:embed="rId5">
            <a:extLst/>
          </a:blip>
          <a:stretch>
            <a:fillRect/>
          </a:stretch>
        </p:blipFill>
        <p:spPr>
          <a:xfrm>
            <a:off x="186536" y="6176538"/>
            <a:ext cx="2232823" cy="426245"/>
          </a:xfrm>
          <a:prstGeom prst="rect">
            <a:avLst/>
          </a:prstGeom>
          <a:ln w="12700">
            <a:miter lim="400000"/>
          </a:ln>
        </p:spPr>
      </p:pic>
    </p:spTree>
    <p:extLst>
      <p:ext uri="{BB962C8B-B14F-4D97-AF65-F5344CB8AC3E}">
        <p14:creationId xmlns:p14="http://schemas.microsoft.com/office/powerpoint/2010/main" val="97687920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US" sz="4400" b="0" i="0" cap="all" dirty="0" smtClean="0">
                <a:solidFill>
                  <a:srgbClr val="1A1A1A"/>
                </a:solidFill>
              </a:rPr>
              <a:t>¿Qué es el trauma?</a:t>
            </a:r>
          </a:p>
        </p:txBody>
      </p:sp>
      <p:sp>
        <p:nvSpPr>
          <p:cNvPr id="26627" name="Content Placeholder 2"/>
          <p:cNvSpPr>
            <a:spLocks noGrp="1"/>
          </p:cNvSpPr>
          <p:nvPr>
            <p:ph idx="1"/>
          </p:nvPr>
        </p:nvSpPr>
        <p:spPr/>
        <p:txBody>
          <a:bodyPr/>
          <a:lstStyle/>
          <a:p>
            <a:pPr>
              <a:buFont typeface="Wingdings" panose="05000000000000000000" pitchFamily="2" charset="2"/>
              <a:buChar char="§"/>
            </a:pPr>
            <a:r>
              <a:rPr lang="es-US" sz="3600" b="0" i="0" dirty="0" smtClean="0">
                <a:solidFill>
                  <a:srgbClr val="000000"/>
                </a:solidFill>
              </a:rPr>
              <a:t>Un evento traumático:</a:t>
            </a:r>
          </a:p>
          <a:p>
            <a:pPr lvl="2">
              <a:buFont typeface="Wingdings" panose="05000000000000000000" pitchFamily="2" charset="2"/>
              <a:buChar char="§"/>
            </a:pPr>
            <a:r>
              <a:rPr lang="es-US" sz="2800" b="0" i="0" dirty="0" smtClean="0">
                <a:solidFill>
                  <a:srgbClr val="000000"/>
                </a:solidFill>
              </a:rPr>
              <a:t>Pone el peligro la vida o la integredad física de usted o alquien importante</a:t>
            </a:r>
          </a:p>
          <a:p>
            <a:pPr lvl="2">
              <a:buFont typeface="Wingdings" panose="05000000000000000000" pitchFamily="2" charset="2"/>
              <a:buChar char="§"/>
            </a:pPr>
            <a:r>
              <a:rPr lang="es-US" sz="2800" b="0" i="0" dirty="0" smtClean="0">
                <a:solidFill>
                  <a:srgbClr val="000000"/>
                </a:solidFill>
              </a:rPr>
              <a:t>Conlleva a una reacción física inmediata e incontrolable</a:t>
            </a:r>
          </a:p>
          <a:p>
            <a:pPr>
              <a:buFont typeface="Wingdings" panose="05000000000000000000" pitchFamily="2" charset="2"/>
              <a:buChar char="§"/>
            </a:pPr>
            <a:r>
              <a:rPr lang="es-US" sz="3600" b="0" i="0" dirty="0" smtClean="0">
                <a:solidFill>
                  <a:srgbClr val="000000"/>
                </a:solidFill>
              </a:rPr>
              <a:t>El trauma puede ser agudo o crónico</a:t>
            </a:r>
          </a:p>
          <a:p>
            <a:endParaRPr lang="en-US" altLang="en-US" dirty="0" smtClean="0"/>
          </a:p>
          <a:p>
            <a:endParaRPr lang="en-US" altLang="en-US" dirty="0" smtClean="0"/>
          </a:p>
        </p:txBody>
      </p:sp>
    </p:spTree>
    <p:extLst>
      <p:ext uri="{BB962C8B-B14F-4D97-AF65-F5344CB8AC3E}">
        <p14:creationId xmlns:p14="http://schemas.microsoft.com/office/powerpoint/2010/main" val="1829928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US" sz="4400" b="0" i="0" cap="all" dirty="0" smtClean="0">
                <a:solidFill>
                  <a:srgbClr val="1A1A1A"/>
                </a:solidFill>
              </a:rPr>
              <a:t>El impacto del trauma</a:t>
            </a:r>
          </a:p>
        </p:txBody>
      </p:sp>
      <p:sp>
        <p:nvSpPr>
          <p:cNvPr id="27651" name="Content Placeholder 2"/>
          <p:cNvSpPr>
            <a:spLocks noGrp="1"/>
          </p:cNvSpPr>
          <p:nvPr>
            <p:ph idx="1"/>
          </p:nvPr>
        </p:nvSpPr>
        <p:spPr/>
        <p:txBody>
          <a:bodyPr/>
          <a:lstStyle/>
          <a:p>
            <a:pPr marL="438912" indent="-320040">
              <a:buFont typeface="Wingdings" panose="05000000000000000000" pitchFamily="2" charset="2"/>
              <a:buChar char="§"/>
            </a:pPr>
            <a:r>
              <a:rPr lang="es-US" sz="2800" b="0" i="0" dirty="0" smtClean="0">
                <a:solidFill>
                  <a:srgbClr val="000000"/>
                </a:solidFill>
              </a:rPr>
              <a:t>Los efectos aumentan cuando un cuidador lo causa</a:t>
            </a:r>
          </a:p>
          <a:p>
            <a:pPr marL="438912" indent="-320040">
              <a:buFont typeface="Wingdings" panose="05000000000000000000" pitchFamily="2" charset="2"/>
              <a:buChar char="§"/>
            </a:pPr>
            <a:endParaRPr lang="en-US" altLang="en-US" sz="2800" dirty="0" smtClean="0"/>
          </a:p>
          <a:p>
            <a:pPr marL="438912" indent="-320040">
              <a:buFont typeface="Wingdings" panose="05000000000000000000" pitchFamily="2" charset="2"/>
              <a:buChar char="§"/>
            </a:pPr>
            <a:r>
              <a:rPr lang="es-US" sz="2800" b="0" i="0" dirty="0" smtClean="0">
                <a:solidFill>
                  <a:srgbClr val="000000"/>
                </a:solidFill>
              </a:rPr>
              <a:t>El trauma en la niñez puede:</a:t>
            </a:r>
          </a:p>
          <a:p>
            <a:pPr marL="621792" lvl="2" indent="-320040">
              <a:buFont typeface="Wingdings" panose="05000000000000000000" pitchFamily="2" charset="2"/>
              <a:buChar char="§"/>
            </a:pPr>
            <a:r>
              <a:rPr lang="es-US" sz="2000" b="0" i="0" dirty="0" smtClean="0">
                <a:solidFill>
                  <a:srgbClr val="000000"/>
                </a:solidFill>
              </a:rPr>
              <a:t>Causar daño cerebral permanente</a:t>
            </a:r>
          </a:p>
          <a:p>
            <a:pPr marL="621792" lvl="2" indent="-320040">
              <a:buFont typeface="Wingdings" panose="05000000000000000000" pitchFamily="2" charset="2"/>
              <a:buChar char="§"/>
            </a:pPr>
            <a:r>
              <a:rPr lang="es-US" sz="2000" b="0" i="0" dirty="0" smtClean="0">
                <a:solidFill>
                  <a:srgbClr val="000000"/>
                </a:solidFill>
              </a:rPr>
              <a:t>Reducir el tamaño de las partes del cerebro</a:t>
            </a:r>
          </a:p>
          <a:p>
            <a:pPr marL="621792" lvl="2" indent="-320040">
              <a:buFont typeface="Wingdings" panose="05000000000000000000" pitchFamily="2" charset="2"/>
              <a:buChar char="§"/>
            </a:pPr>
            <a:r>
              <a:rPr lang="es-US" sz="2000" b="0" i="0" dirty="0" smtClean="0">
                <a:solidFill>
                  <a:srgbClr val="000000"/>
                </a:solidFill>
              </a:rPr>
              <a:t>Impactar la forma en que el cerebro del niño sobrelleva el estrés cotidiano</a:t>
            </a:r>
          </a:p>
          <a:p>
            <a:pPr marL="621792" lvl="2" indent="-320040">
              <a:buFont typeface="Wingdings" panose="05000000000000000000" pitchFamily="2" charset="2"/>
              <a:buChar char="§"/>
            </a:pPr>
            <a:r>
              <a:rPr lang="es-US" sz="2000" b="0" i="0" dirty="0" smtClean="0">
                <a:solidFill>
                  <a:srgbClr val="000000"/>
                </a:solidFill>
              </a:rPr>
              <a:t>Causar problemas de la salud conductual a largo plazo</a:t>
            </a:r>
          </a:p>
          <a:p>
            <a:endParaRPr lang="en-US" altLang="en-US" dirty="0" smtClean="0"/>
          </a:p>
        </p:txBody>
      </p:sp>
    </p:spTree>
    <p:extLst>
      <p:ext uri="{BB962C8B-B14F-4D97-AF65-F5344CB8AC3E}">
        <p14:creationId xmlns:p14="http://schemas.microsoft.com/office/powerpoint/2010/main" val="3293746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4400" b="0" i="0" cap="all" dirty="0" smtClean="0">
                <a:solidFill>
                  <a:srgbClr val="1A1A1A"/>
                </a:solidFill>
              </a:rPr>
              <a:t>El impacto del trauma</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1981200"/>
            <a:ext cx="5562600" cy="4107766"/>
          </a:xfrm>
        </p:spPr>
      </p:pic>
    </p:spTree>
    <p:extLst>
      <p:ext uri="{BB962C8B-B14F-4D97-AF65-F5344CB8AC3E}">
        <p14:creationId xmlns:p14="http://schemas.microsoft.com/office/powerpoint/2010/main" val="3031081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sz="4400" b="0" i="0" cap="all" dirty="0" smtClean="0">
                <a:solidFill>
                  <a:srgbClr val="1A1A1A"/>
                </a:solidFill>
              </a:rPr>
              <a:t>Resiliencia</a:t>
            </a:r>
          </a:p>
        </p:txBody>
      </p:sp>
      <p:sp>
        <p:nvSpPr>
          <p:cNvPr id="6" name="Content Placeholder 5"/>
          <p:cNvSpPr>
            <a:spLocks noGrp="1"/>
          </p:cNvSpPr>
          <p:nvPr>
            <p:ph sz="half" idx="2"/>
          </p:nvPr>
        </p:nvSpPr>
        <p:spPr>
          <a:xfrm>
            <a:off x="685800" y="2119468"/>
            <a:ext cx="4041775" cy="4701813"/>
          </a:xfrm>
        </p:spPr>
        <p:txBody>
          <a:bodyPr/>
          <a:lstStyle/>
          <a:p>
            <a:r>
              <a:rPr lang="es-US" sz="2800" b="0" i="0" dirty="0" smtClean="0">
                <a:solidFill>
                  <a:srgbClr val="000000"/>
                </a:solidFill>
              </a:rPr>
              <a:t>Se </a:t>
            </a:r>
            <a:r>
              <a:rPr lang="es-US" sz="2800" b="0" i="0" dirty="0" smtClean="0">
                <a:solidFill>
                  <a:srgbClr val="000000"/>
                </a:solidFill>
              </a:rPr>
              <a:t>dice </a:t>
            </a:r>
            <a:r>
              <a:rPr lang="es-US" sz="2800" b="0" i="0" dirty="0" smtClean="0">
                <a:solidFill>
                  <a:srgbClr val="000000"/>
                </a:solidFill>
              </a:rPr>
              <a:t>que los niños son resilientes cuando han sobrellevado, adaptado y superado los efectos del trauma</a:t>
            </a:r>
          </a:p>
          <a:p>
            <a:r>
              <a:rPr lang="es-US" sz="2800" b="0" i="0" dirty="0" smtClean="0">
                <a:solidFill>
                  <a:srgbClr val="000000"/>
                </a:solidFill>
              </a:rPr>
              <a:t>Tener una relación segura en un lugar seguro contribuye a la resiliencia del niño</a:t>
            </a:r>
          </a:p>
        </p:txBody>
      </p:sp>
      <p:pic>
        <p:nvPicPr>
          <p:cNvPr id="1026" name="Picture 2" descr="http://speakout4kids.org.au/wp-content/uploads/F-Img-Resilien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442927"/>
            <a:ext cx="3894146" cy="2590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0135" y="6096000"/>
            <a:ext cx="8458200" cy="923330"/>
          </a:xfrm>
          <a:prstGeom prst="rect">
            <a:avLst/>
          </a:prstGeom>
          <a:noFill/>
        </p:spPr>
        <p:txBody>
          <a:bodyPr wrap="square" rtlCol="0">
            <a:spAutoFit/>
          </a:bodyPr>
          <a:lstStyle/>
          <a:p>
            <a:r>
              <a:rPr lang="es-US" sz="1200" b="0" i="0" dirty="0" smtClean="0">
                <a:solidFill>
                  <a:srgbClr val="000000"/>
                </a:solidFill>
              </a:rPr>
              <a:t>Wisconsin Child Welfare Professional Development System ∙ University of Wisconsin-Madison ∙ Wisconsin Foster Parent Foundation Training ∙ Desarrollado: 01/2008 Revisado 02/2009; 08/2011; 08/2013, 02/2017 ∙ Adaptado de Institute for Human Services; Preplacement: Partners in Alternate Care Education (2001) ∙ Se puede reproducir con autorización de la fuente original para los motivos de capacitación.</a:t>
            </a:r>
          </a:p>
          <a:p>
            <a:endParaRPr lang="en-US" dirty="0"/>
          </a:p>
        </p:txBody>
      </p:sp>
      <p:sp>
        <p:nvSpPr>
          <p:cNvPr id="3" name="TextBox 2"/>
          <p:cNvSpPr txBox="1"/>
          <p:nvPr/>
        </p:nvSpPr>
        <p:spPr>
          <a:xfrm>
            <a:off x="5334000" y="2590800"/>
            <a:ext cx="3048000" cy="276999"/>
          </a:xfrm>
          <a:prstGeom prst="rect">
            <a:avLst/>
          </a:prstGeom>
          <a:solidFill>
            <a:schemeClr val="bg1"/>
          </a:solidFill>
        </p:spPr>
        <p:txBody>
          <a:bodyPr wrap="square" rtlCol="0">
            <a:spAutoFit/>
          </a:bodyPr>
          <a:lstStyle/>
          <a:p>
            <a:r>
              <a:rPr lang="es-EC" sz="1200" dirty="0" smtClean="0">
                <a:latin typeface="Comic Sans MS" panose="030F0702030302020204" pitchFamily="66" charset="0"/>
              </a:rPr>
              <a:t>Ayude a los niños a ser más </a:t>
            </a:r>
            <a:r>
              <a:rPr lang="es-EC" sz="1200" dirty="0" err="1" smtClean="0">
                <a:latin typeface="Comic Sans MS" panose="030F0702030302020204" pitchFamily="66" charset="0"/>
              </a:rPr>
              <a:t>resilientes</a:t>
            </a:r>
            <a:endParaRPr lang="en-US" sz="1200" dirty="0">
              <a:latin typeface="Comic Sans MS" panose="030F0702030302020204" pitchFamily="66" charset="0"/>
            </a:endParaRPr>
          </a:p>
        </p:txBody>
      </p:sp>
    </p:spTree>
    <p:extLst>
      <p:ext uri="{BB962C8B-B14F-4D97-AF65-F5344CB8AC3E}">
        <p14:creationId xmlns:p14="http://schemas.microsoft.com/office/powerpoint/2010/main" val="1725420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US" sz="4400" b="0" i="0" cap="all" dirty="0" smtClean="0">
                <a:solidFill>
                  <a:srgbClr val="1A1A1A"/>
                </a:solidFill>
              </a:rPr>
              <a:t>Presentaciones</a:t>
            </a:r>
          </a:p>
        </p:txBody>
      </p:sp>
      <p:sp>
        <p:nvSpPr>
          <p:cNvPr id="24579" name="Content Placeholder 2"/>
          <p:cNvSpPr>
            <a:spLocks noGrp="1"/>
          </p:cNvSpPr>
          <p:nvPr>
            <p:ph idx="1"/>
          </p:nvPr>
        </p:nvSpPr>
        <p:spPr/>
        <p:txBody>
          <a:bodyPr/>
          <a:lstStyle/>
          <a:p>
            <a:pPr marL="438912" indent="-320040">
              <a:buFont typeface="Wingdings" panose="05000000000000000000" pitchFamily="2" charset="2"/>
              <a:buChar char="§"/>
            </a:pPr>
            <a:r>
              <a:rPr lang="es-US" sz="2400" b="0" i="0" dirty="0" smtClean="0">
                <a:solidFill>
                  <a:srgbClr val="000000"/>
                </a:solidFill>
              </a:rPr>
              <a:t>¿Cómo se llama?</a:t>
            </a:r>
          </a:p>
          <a:p>
            <a:pPr marL="438912" indent="-320040">
              <a:buFont typeface="Wingdings" panose="05000000000000000000" pitchFamily="2" charset="2"/>
              <a:buChar char="§"/>
            </a:pPr>
            <a:r>
              <a:rPr lang="es-US" sz="2400" b="0" i="0" dirty="0" smtClean="0">
                <a:solidFill>
                  <a:srgbClr val="000000"/>
                </a:solidFill>
              </a:rPr>
              <a:t>¿Qué es algo interesante sobre usted?</a:t>
            </a:r>
          </a:p>
          <a:p>
            <a:pPr marL="438912" indent="-320040">
              <a:buFont typeface="Wingdings" panose="05000000000000000000" pitchFamily="2" charset="2"/>
              <a:buChar char="§"/>
            </a:pPr>
            <a:r>
              <a:rPr lang="es-US" sz="2400" b="0" i="0" dirty="0" smtClean="0">
                <a:solidFill>
                  <a:srgbClr val="000000"/>
                </a:solidFill>
              </a:rPr>
              <a:t>¿Por cuánto tiempo ha sido padre o madre de crianza temporal?</a:t>
            </a:r>
          </a:p>
          <a:p>
            <a:endParaRPr lang="en-US"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838200"/>
            <a:ext cx="8534400" cy="874776"/>
          </a:xfrm>
        </p:spPr>
        <p:txBody>
          <a:bodyPr>
            <a:normAutofit fontScale="90000"/>
          </a:bodyPr>
          <a:lstStyle/>
          <a:p>
            <a:pPr>
              <a:defRPr/>
            </a:pPr>
            <a:r>
              <a:rPr lang="es-US" sz="4000" b="0" i="0" cap="all" dirty="0" smtClean="0">
                <a:solidFill>
                  <a:srgbClr val="1A1A1A"/>
                </a:solidFill>
              </a:rPr>
              <a:t>Presentacion de los términos y definiciones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s-US" sz="4400" b="0" i="0" cap="all" dirty="0" smtClean="0">
                <a:solidFill>
                  <a:srgbClr val="1A1A1A"/>
                </a:solidFill>
              </a:rPr>
              <a:t>Caso práctico con siglas</a:t>
            </a:r>
          </a:p>
        </p:txBody>
      </p:sp>
      <p:sp>
        <p:nvSpPr>
          <p:cNvPr id="29699" name="Content Placeholder 6"/>
          <p:cNvSpPr>
            <a:spLocks noGrp="1"/>
          </p:cNvSpPr>
          <p:nvPr>
            <p:ph idx="1"/>
          </p:nvPr>
        </p:nvSpPr>
        <p:spPr>
          <a:xfrm>
            <a:off x="768096" y="1956816"/>
            <a:ext cx="7290055" cy="4748784"/>
          </a:xfrm>
        </p:spPr>
        <p:txBody>
          <a:bodyPr>
            <a:normAutofit lnSpcReduction="10000"/>
          </a:bodyPr>
          <a:lstStyle/>
          <a:p>
            <a:pPr marL="117475" indent="0">
              <a:buFont typeface="Wingdings 2" panose="05020102010507070707" pitchFamily="18" charset="2"/>
              <a:buNone/>
            </a:pPr>
            <a:r>
              <a:rPr lang="es-US" sz="2000" b="0" i="0" dirty="0" smtClean="0">
                <a:solidFill>
                  <a:srgbClr val="000000"/>
                </a:solidFill>
              </a:rPr>
              <a:t>El departamento tiene a un niño al que nos gustaría que usted considerara para colocarlo en su hogar. De primera vista, esto parece ser un caso JIPS pero en realidad es un caso CHIPS. Johnny Jones se encuentra actualmente en un TPC. Existe la posibilidad de un TPR especialmente tomando en cuenta el contacto constante con CPS. El trabajador social ha determinado que es un niño ICWA. Se le dará la tarjeta MA y puede esperar una visita de CASA. </a:t>
            </a:r>
          </a:p>
          <a:p>
            <a:pPr marL="117475" indent="0">
              <a:buFont typeface="Wingdings 2" panose="05020102010507070707" pitchFamily="18" charset="2"/>
              <a:buNone/>
            </a:pPr>
            <a:endParaRPr lang="en-US" altLang="en-US" sz="2000" b="1" dirty="0" smtClean="0"/>
          </a:p>
          <a:p>
            <a:pPr marL="117475" indent="0">
              <a:buFont typeface="Wingdings 2" panose="05020102010507070707" pitchFamily="18" charset="2"/>
              <a:buNone/>
            </a:pPr>
            <a:r>
              <a:rPr lang="es-US" sz="2000" b="0" i="0" dirty="0" smtClean="0">
                <a:solidFill>
                  <a:srgbClr val="000000"/>
                </a:solidFill>
              </a:rPr>
              <a:t>El GAL quiere que se le realice una evaluación de AODA a la madre y le gustaría que coordinaráramos con los de apoyo económico </a:t>
            </a:r>
            <a:r>
              <a:rPr lang="es-US" sz="2000" b="0" i="0" dirty="0" smtClean="0">
                <a:solidFill>
                  <a:srgbClr val="000000"/>
                </a:solidFill>
              </a:rPr>
              <a:t>para la </a:t>
            </a:r>
            <a:r>
              <a:rPr lang="es-US" sz="2000" b="0" i="0" dirty="0" smtClean="0">
                <a:solidFill>
                  <a:srgbClr val="000000"/>
                </a:solidFill>
              </a:rPr>
              <a:t>W2.</a:t>
            </a:r>
          </a:p>
          <a:p>
            <a:pPr marL="117475" indent="0">
              <a:buFont typeface="Wingdings 2" panose="05020102010507070707" pitchFamily="18" charset="2"/>
              <a:buNone/>
            </a:pPr>
            <a:endParaRPr lang="en-US" altLang="en-US" sz="2000" b="1" dirty="0" smtClean="0"/>
          </a:p>
          <a:p>
            <a:pPr marL="117475" indent="0">
              <a:buFont typeface="Wingdings 2" panose="05020102010507070707" pitchFamily="18" charset="2"/>
              <a:buNone/>
            </a:pPr>
            <a:r>
              <a:rPr lang="es-US" sz="2000" b="0" i="0" dirty="0" smtClean="0">
                <a:solidFill>
                  <a:srgbClr val="000000"/>
                </a:solidFill>
              </a:rPr>
              <a:t>Johnny está programado para un IEP y </a:t>
            </a:r>
            <a:r>
              <a:rPr lang="es-US" sz="2000" b="0" i="0" dirty="0" smtClean="0">
                <a:solidFill>
                  <a:srgbClr val="000000"/>
                </a:solidFill>
              </a:rPr>
              <a:t>lo evaluaron </a:t>
            </a:r>
            <a:r>
              <a:rPr lang="es-US" sz="2000" b="0" i="0" dirty="0" smtClean="0">
                <a:solidFill>
                  <a:srgbClr val="000000"/>
                </a:solidFill>
              </a:rPr>
              <a:t>para LD, ID e inclusive EBD. Basado en su conducta en la escuela, parece obvio que tiene ADD y posiblemente ADHD también. Aún no requiere de servicios de IL pero debemos empezar a pensarlo. </a:t>
            </a:r>
          </a:p>
          <a:p>
            <a:pPr marL="117475" indent="0">
              <a:buFont typeface="Wingdings 2" panose="05020102010507070707" pitchFamily="18" charset="2"/>
              <a:buNone/>
            </a:pPr>
            <a:endParaRPr lang="en-US" altLang="en-US" sz="2000" dirty="0" smtClean="0"/>
          </a:p>
        </p:txBody>
      </p:sp>
      <p:pic>
        <p:nvPicPr>
          <p:cNvPr id="29701" name="Picture 4" descr="C:\Users\allisonolson\AppData\Local\Microsoft\Windows\Temporary Internet Files\Content.IE5\LKZH3FCU\MC9004414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90575" y="1371600"/>
            <a:ext cx="8534400" cy="874776"/>
          </a:xfrm>
        </p:spPr>
        <p:txBody>
          <a:bodyPr/>
          <a:lstStyle/>
          <a:p>
            <a:pPr>
              <a:defRPr/>
            </a:pPr>
            <a:r>
              <a:rPr lang="es-US" sz="4000" b="0" i="0" cap="all" dirty="0" smtClean="0">
                <a:solidFill>
                  <a:srgbClr val="1A1A1A"/>
                </a:solidFill>
              </a:rPr>
              <a:t>Historia de la crianza temporal</a:t>
            </a:r>
          </a:p>
        </p:txBody>
      </p:sp>
      <p:pic>
        <p:nvPicPr>
          <p:cNvPr id="30724" name="Picture 4" descr="C:\Users\allisonolson\AppData\Local\Microsoft\Windows\Temporary Internet Files\Content.IE5\LKZH3FCU\MC9004414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3825" y="76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9100" y="152400"/>
            <a:ext cx="8001000" cy="1692771"/>
          </a:xfrm>
          <a:prstGeom prst="rect">
            <a:avLst/>
          </a:prstGeom>
        </p:spPr>
        <p:txBody>
          <a:bodyPr wrap="square">
            <a:spAutoFit/>
          </a:bodyPr>
          <a:lstStyle/>
          <a:p>
            <a:pPr algn="ctr"/>
            <a:r>
              <a:rPr lang="es-US" sz="2800" b="0" i="0" dirty="0" smtClean="0">
                <a:solidFill>
                  <a:srgbClr val="000000"/>
                </a:solidFill>
                <a:latin typeface="Tw Cen MT Condensed" pitchFamily="18" charset="0"/>
              </a:rPr>
              <a:t>“Missing Threads: The Story of the Wisconsin Indian Child Welfare </a:t>
            </a:r>
            <a:r>
              <a:rPr lang="es-US" sz="2800" b="0" i="0" dirty="0" err="1" smtClean="0">
                <a:solidFill>
                  <a:srgbClr val="000000"/>
                </a:solidFill>
                <a:latin typeface="Tw Cen MT Condensed" pitchFamily="18" charset="0"/>
              </a:rPr>
              <a:t>Act</a:t>
            </a:r>
            <a:r>
              <a:rPr lang="es-US" sz="2800" b="0" i="0" dirty="0" smtClean="0">
                <a:solidFill>
                  <a:srgbClr val="000000"/>
                </a:solidFill>
                <a:latin typeface="Tw Cen MT Condensed" pitchFamily="18" charset="0"/>
              </a:rPr>
              <a:t>”</a:t>
            </a:r>
            <a:endParaRPr lang="es-US" sz="2800" dirty="0">
              <a:solidFill>
                <a:srgbClr val="000000"/>
              </a:solidFill>
              <a:latin typeface="Tw Cen MT Condensed" pitchFamily="18" charset="0"/>
            </a:endParaRPr>
          </a:p>
          <a:p>
            <a:pPr algn="ctr"/>
            <a:endParaRPr lang="es-US" sz="2800" b="0" i="0" dirty="0" smtClean="0">
              <a:solidFill>
                <a:srgbClr val="000000"/>
              </a:solidFill>
              <a:latin typeface="Tw Cen MT Condensed" pitchFamily="18" charset="0"/>
            </a:endParaRPr>
          </a:p>
          <a:p>
            <a:pPr lvl="0" algn="ctr"/>
            <a:r>
              <a:rPr lang="es-US" sz="2400" dirty="0">
                <a:latin typeface="Tw Cen MT Condensed" panose="020B0606020104020203" pitchFamily="34" charset="0"/>
                <a:ea typeface="Questrial"/>
                <a:cs typeface="Questrial"/>
                <a:sym typeface="Questrial"/>
              </a:rPr>
              <a:t>[</a:t>
            </a:r>
            <a:r>
              <a:rPr lang="es-EC" sz="2400" dirty="0">
                <a:latin typeface="Tw Cen MT Condensed" panose="020B0606020104020203" pitchFamily="34" charset="0"/>
                <a:ea typeface="Questrial"/>
                <a:cs typeface="Questrial"/>
                <a:sym typeface="Questrial"/>
              </a:rPr>
              <a:t>Enlaces perdidos: La historia de la Ley del beneficio del niño indígena de Wisconsin]</a:t>
            </a:r>
          </a:p>
          <a:p>
            <a:pPr algn="ctr"/>
            <a:endParaRPr lang="es-US" sz="2400" b="0" i="0" dirty="0" smtClean="0">
              <a:solidFill>
                <a:srgbClr val="000000"/>
              </a:solidFill>
              <a:latin typeface="Tw Cen MT Condensed" pitchFamily="18" charset="0"/>
            </a:endParaRPr>
          </a:p>
        </p:txBody>
      </p:sp>
    </p:spTree>
    <p:extLst>
      <p:ext uri="{BB962C8B-B14F-4D97-AF65-F5344CB8AC3E}">
        <p14:creationId xmlns:p14="http://schemas.microsoft.com/office/powerpoint/2010/main" val="1761227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838200"/>
            <a:ext cx="8534400" cy="874776"/>
          </a:xfrm>
        </p:spPr>
        <p:txBody>
          <a:bodyPr>
            <a:noAutofit/>
          </a:bodyPr>
          <a:lstStyle/>
          <a:p>
            <a:pPr>
              <a:defRPr/>
            </a:pPr>
            <a:r>
              <a:rPr lang="es-US" sz="4400" b="0" i="0" cap="all" dirty="0" smtClean="0">
                <a:solidFill>
                  <a:srgbClr val="1A1A1A"/>
                </a:solidFill>
              </a:rPr>
              <a:t>La importancia de la estrategia de trabajar en equipo para la crianza temporal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20713" y="785741"/>
            <a:ext cx="8229600" cy="944562"/>
          </a:xfrm>
          <a:ln w="50800">
            <a:prstDash val="sysDash"/>
          </a:ln>
        </p:spPr>
        <p:txBody>
          <a:bodyPr>
            <a:normAutofit fontScale="90000"/>
          </a:bodyPr>
          <a:lstStyle/>
          <a:p>
            <a:pPr eaLnBrk="1" fontAlgn="auto" hangingPunct="1">
              <a:spcAft>
                <a:spcPts val="0"/>
              </a:spcAft>
              <a:defRPr/>
            </a:pPr>
            <a:r>
              <a:rPr lang="es-US" sz="3600" b="0" i="0" cap="all" dirty="0" smtClean="0">
                <a:solidFill>
                  <a:srgbClr val="1A1A1A"/>
                </a:solidFill>
              </a:rPr>
              <a:t>Miembros del equipo que brindan servicio al niño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3943028"/>
              </p:ext>
            </p:extLst>
          </p:nvPr>
        </p:nvGraphicFramePr>
        <p:xfrm>
          <a:off x="381000" y="1622426"/>
          <a:ext cx="8382000" cy="5006974"/>
        </p:xfrm>
        <a:graphic>
          <a:graphicData uri="http://schemas.openxmlformats.org/drawingml/2006/table">
            <a:tbl>
              <a:tblPr firstRow="1" bandRow="1">
                <a:tableStyleId>{5C22544A-7EE6-4342-B048-85BDC9FD1C3A}</a:tableStyleId>
              </a:tblPr>
              <a:tblGrid>
                <a:gridCol w="3657600">
                  <a:extLst>
                    <a:ext uri="{9D8B030D-6E8A-4147-A177-3AD203B41FA5}">
                      <a16:colId xmlns="" xmlns:a16="http://schemas.microsoft.com/office/drawing/2014/main" val="20000"/>
                    </a:ext>
                  </a:extLst>
                </a:gridCol>
                <a:gridCol w="381000">
                  <a:extLst>
                    <a:ext uri="{9D8B030D-6E8A-4147-A177-3AD203B41FA5}">
                      <a16:colId xmlns="" xmlns:a16="http://schemas.microsoft.com/office/drawing/2014/main" val="20001"/>
                    </a:ext>
                  </a:extLst>
                </a:gridCol>
                <a:gridCol w="1085850">
                  <a:extLst>
                    <a:ext uri="{9D8B030D-6E8A-4147-A177-3AD203B41FA5}">
                      <a16:colId xmlns="" xmlns:a16="http://schemas.microsoft.com/office/drawing/2014/main" val="20002"/>
                    </a:ext>
                  </a:extLst>
                </a:gridCol>
                <a:gridCol w="1085850">
                  <a:extLst>
                    <a:ext uri="{9D8B030D-6E8A-4147-A177-3AD203B41FA5}">
                      <a16:colId xmlns="" xmlns:a16="http://schemas.microsoft.com/office/drawing/2014/main" val="20003"/>
                    </a:ext>
                  </a:extLst>
                </a:gridCol>
                <a:gridCol w="1085850">
                  <a:extLst>
                    <a:ext uri="{9D8B030D-6E8A-4147-A177-3AD203B41FA5}">
                      <a16:colId xmlns="" xmlns:a16="http://schemas.microsoft.com/office/drawing/2014/main" val="20004"/>
                    </a:ext>
                  </a:extLst>
                </a:gridCol>
                <a:gridCol w="1085850">
                  <a:extLst>
                    <a:ext uri="{9D8B030D-6E8A-4147-A177-3AD203B41FA5}">
                      <a16:colId xmlns="" xmlns:a16="http://schemas.microsoft.com/office/drawing/2014/main" val="20005"/>
                    </a:ext>
                  </a:extLst>
                </a:gridCol>
              </a:tblGrid>
              <a:tr h="800298">
                <a:tc>
                  <a:txBody>
                    <a:bodyPr/>
                    <a:lstStyle/>
                    <a:p>
                      <a:r>
                        <a:rPr lang="es-US" sz="1800" b="1" i="0" dirty="0" smtClean="0">
                          <a:solidFill>
                            <a:srgbClr val="000000"/>
                          </a:solidFill>
                          <a:latin typeface="Tw Cen MT Condensed" pitchFamily="18" charset="0"/>
                        </a:rPr>
                        <a:t>Niño</a:t>
                      </a:r>
                      <a:endParaRPr lang="es-US" sz="1800" b="1" i="0" dirty="0" smtClean="0">
                        <a:solidFill>
                          <a:srgbClr val="000000"/>
                        </a:solidFill>
                        <a:latin typeface="Tw Cen MT Condensed" pitchFamily="18" charset="0"/>
                      </a:endParaRPr>
                    </a:p>
                  </a:txBody>
                  <a:tcPr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solidFill>
                          <a:schemeClr val="tx1"/>
                        </a:solidFill>
                      </a:endParaRPr>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endParaRPr lang="en-US" sz="1800" dirty="0">
                        <a:solidFill>
                          <a:schemeClr val="tx1"/>
                        </a:solidFill>
                      </a:endParaRPr>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914495">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s-US" sz="1800" b="1" i="0" dirty="0" smtClean="0">
                          <a:solidFill>
                            <a:srgbClr val="000000"/>
                          </a:solidFill>
                          <a:latin typeface="Tw Cen MT Condensed" pitchFamily="18" charset="0"/>
                        </a:rPr>
                        <a:t>Equipo de atención primaria:</a:t>
                      </a:r>
                      <a:endParaRPr dirty="0"/>
                    </a:p>
                    <a:p>
                      <a:r>
                        <a:rPr lang="es-US" sz="1800" b="0" i="0" dirty="0" smtClean="0">
                          <a:solidFill>
                            <a:srgbClr val="000000"/>
                          </a:solidFill>
                          <a:latin typeface="Tw Cen MT Condensed" pitchFamily="18" charset="0"/>
                        </a:rPr>
                        <a:t>Padre(s) biológico(s), cuidador(es), trabajador social</a:t>
                      </a:r>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188843">
                <a:tc>
                  <a:txBody>
                    <a:bodyPr/>
                    <a:lstStyle/>
                    <a:p>
                      <a:r>
                        <a:rPr lang="es-US" sz="1800" b="1" i="0" dirty="0" smtClean="0">
                          <a:solidFill>
                            <a:srgbClr val="000000"/>
                          </a:solidFill>
                          <a:latin typeface="Tw Cen MT Condensed" pitchFamily="18" charset="0"/>
                        </a:rPr>
                        <a:t>Equipo de apoyo informal: </a:t>
                      </a:r>
                      <a:r>
                        <a:rPr lang="en" sz="1800" dirty="0" smtClean="0"/>
                        <a:t/>
                      </a:r>
                      <a:br>
                        <a:rPr lang="en" sz="1800" dirty="0" smtClean="0"/>
                      </a:br>
                      <a:r>
                        <a:rPr lang="es-US" sz="1800" b="0" i="0" dirty="0" smtClean="0">
                          <a:solidFill>
                            <a:srgbClr val="000000"/>
                          </a:solidFill>
                          <a:latin typeface="Tw Cen MT Condensed" pitchFamily="18" charset="0"/>
                        </a:rPr>
                        <a:t>Abuelos, hermanos adultos, otros parientes, amigos íntimos de la familia</a:t>
                      </a:r>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914495">
                <a:tc>
                  <a:txBody>
                    <a:bodyPr/>
                    <a:lstStyle/>
                    <a:p>
                      <a:r>
                        <a:rPr lang="es-US" sz="1800" b="1" i="0" dirty="0" smtClean="0">
                          <a:solidFill>
                            <a:srgbClr val="000000"/>
                          </a:solidFill>
                          <a:latin typeface="Tw Cen MT Condensed" pitchFamily="18" charset="0"/>
                        </a:rPr>
                        <a:t>Equipo relacionado: </a:t>
                      </a:r>
                    </a:p>
                    <a:p>
                      <a:r>
                        <a:rPr lang="es-US" sz="1800" b="0" i="0" dirty="0" smtClean="0">
                          <a:solidFill>
                            <a:srgbClr val="000000"/>
                          </a:solidFill>
                          <a:latin typeface="Tw Cen MT Condensed" pitchFamily="18" charset="0"/>
                        </a:rPr>
                        <a:t>Juez, GAL o CASA, otro personal de las agencias</a:t>
                      </a:r>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1188843">
                <a:tc>
                  <a:txBody>
                    <a:bodyPr/>
                    <a:lstStyle/>
                    <a:p>
                      <a:r>
                        <a:rPr lang="es-US" sz="1800" b="1" i="0" dirty="0" smtClean="0">
                          <a:solidFill>
                            <a:srgbClr val="000000"/>
                          </a:solidFill>
                          <a:latin typeface="Tw Cen MT Condensed" pitchFamily="18" charset="0"/>
                        </a:rPr>
                        <a:t>Equipo de apoyo:</a:t>
                      </a:r>
                    </a:p>
                    <a:p>
                      <a:r>
                        <a:rPr lang="es-US" sz="1800" b="0" i="0" dirty="0" smtClean="0">
                          <a:solidFill>
                            <a:srgbClr val="000000"/>
                          </a:solidFill>
                          <a:latin typeface="Tw Cen MT Condensed" pitchFamily="18" charset="0"/>
                        </a:rPr>
                        <a:t>Proveedores de salud, maestros, psicólogos, voluntarios</a:t>
                      </a:r>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pic>
        <p:nvPicPr>
          <p:cNvPr id="33825" name="Picture 4" descr="Untitled-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728788"/>
            <a:ext cx="60166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826" name="Group 24"/>
          <p:cNvGrpSpPr>
            <a:grpSpLocks/>
          </p:cNvGrpSpPr>
          <p:nvPr/>
        </p:nvGrpSpPr>
        <p:grpSpPr bwMode="auto">
          <a:xfrm>
            <a:off x="4686300" y="2667000"/>
            <a:ext cx="3657600" cy="3581400"/>
            <a:chOff x="4686300" y="2362200"/>
            <a:chExt cx="3657600" cy="3581400"/>
          </a:xfrm>
        </p:grpSpPr>
        <p:pic>
          <p:nvPicPr>
            <p:cNvPr id="33828" name="Picture 5" descr="Untitled-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4395537"/>
              <a:ext cx="457200" cy="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6" descr="Untitled-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4395537"/>
              <a:ext cx="457200" cy="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7" descr="Untitled-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4395537"/>
              <a:ext cx="457200" cy="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8" descr="Untitled-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4395537"/>
              <a:ext cx="457200" cy="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9" descr="Untitled-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5462337"/>
              <a:ext cx="457200" cy="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10" descr="Untitled-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5462337"/>
              <a:ext cx="457200" cy="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11" descr="Untitled-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5462337"/>
              <a:ext cx="457200" cy="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12" descr="Untitled-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5462337"/>
              <a:ext cx="457200" cy="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13" descr="Untitled-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362200"/>
              <a:ext cx="457200" cy="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16" descr="Untitled-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352800"/>
              <a:ext cx="457200" cy="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17" descr="Untitled-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67450" y="3352800"/>
              <a:ext cx="457200" cy="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18" descr="Untitled-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352800"/>
              <a:ext cx="457200" cy="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19" descr="Untitled-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362200"/>
              <a:ext cx="457200" cy="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20" descr="Untitled-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67450" y="2362200"/>
              <a:ext cx="457200" cy="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9178</TotalTime>
  <Words>2199</Words>
  <Application>Microsoft Office PowerPoint</Application>
  <PresentationFormat>On-screen Show (4:3)</PresentationFormat>
  <Paragraphs>178</Paragraphs>
  <Slides>28</Slides>
  <Notes>19</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Integral</vt:lpstr>
      <vt:lpstr>Capacitación para padres de crianza temporal de Wisconsin Foundation Módulo 1: Socios en la permanencia</vt:lpstr>
      <vt:lpstr>La agenda para hoy</vt:lpstr>
      <vt:lpstr>Presentaciones</vt:lpstr>
      <vt:lpstr>Presentacion de los términos y definiciones</vt:lpstr>
      <vt:lpstr>Caso práctico con siglas</vt:lpstr>
      <vt:lpstr>Historia de la crianza temporal</vt:lpstr>
      <vt:lpstr>PowerPoint Presentation</vt:lpstr>
      <vt:lpstr>La importancia de la estrategia de trabajar en equipo para la crianza temporal</vt:lpstr>
      <vt:lpstr>Miembros del equipo que brindan servicio al niño</vt:lpstr>
      <vt:lpstr>Trabajar en equipo</vt:lpstr>
      <vt:lpstr>Las ventajas y desventajas de la estrategia de trabajar en equipo</vt:lpstr>
      <vt:lpstr>Las ventajas de trabajar en equipo</vt:lpstr>
      <vt:lpstr>Las restricciones de trabajar en equipo</vt:lpstr>
      <vt:lpstr>Las reglas de cómo funcionar en equipo</vt:lpstr>
      <vt:lpstr>Cómo comprender la perspectiva del trabajador social</vt:lpstr>
      <vt:lpstr>Caso práctico del trabajador social</vt:lpstr>
      <vt:lpstr>¿Para qué trabajar en equipo?</vt:lpstr>
      <vt:lpstr>Orden judicial y consideraciones legales</vt:lpstr>
      <vt:lpstr>¿Qué está mal aquí?</vt:lpstr>
      <vt:lpstr>Alice Turner</vt:lpstr>
      <vt:lpstr>Introducción al trauma</vt:lpstr>
      <vt:lpstr>PowerPoint Presentation</vt:lpstr>
      <vt:lpstr>PowerPoint Presentation</vt:lpstr>
      <vt:lpstr>PowerPoint Presentation</vt:lpstr>
      <vt:lpstr>¿Qué es el trauma?</vt:lpstr>
      <vt:lpstr>El impacto del trauma</vt:lpstr>
      <vt:lpstr>El impacto del trauma</vt:lpstr>
      <vt:lpstr>Resiliencia</vt:lpstr>
    </vt:vector>
  </TitlesOfParts>
  <Company>UW-Green Bay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surowies</dc:creator>
  <cp:lastModifiedBy>Jennifer Flamboe</cp:lastModifiedBy>
  <cp:revision>252</cp:revision>
  <cp:lastPrinted>2013-07-25T22:59:40Z</cp:lastPrinted>
  <dcterms:created xsi:type="dcterms:W3CDTF">2008-01-09T20:58:49Z</dcterms:created>
  <dcterms:modified xsi:type="dcterms:W3CDTF">2017-05-30T11:24:47Z</dcterms:modified>
</cp:coreProperties>
</file>