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2" r:id="rId4"/>
    <p:sldId id="263" r:id="rId5"/>
    <p:sldId id="259" r:id="rId6"/>
    <p:sldId id="265" r:id="rId7"/>
    <p:sldId id="260" r:id="rId8"/>
    <p:sldId id="261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02"/>
    <p:restoredTop sz="94694"/>
  </p:normalViewPr>
  <p:slideViewPr>
    <p:cSldViewPr snapToGrid="0" snapToObjects="1">
      <p:cViewPr varScale="1">
        <p:scale>
          <a:sx n="109" d="100"/>
          <a:sy n="109" d="100"/>
        </p:scale>
        <p:origin x="8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DEDB96-DAC4-1946-87F6-6048D8E643BA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5C9DBF-4337-7D47-A8E5-FA082A4D4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797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5C9DBF-4337-7D47-A8E5-FA082A4D48A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218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8EF49488-A797-924C-A6AD-650E96463B2B}"/>
              </a:ext>
            </a:extLst>
          </p:cNvPr>
          <p:cNvSpPr/>
          <p:nvPr userDrawn="1"/>
        </p:nvSpPr>
        <p:spPr>
          <a:xfrm>
            <a:off x="-28686" y="4787775"/>
            <a:ext cx="12233044" cy="212629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B4E5E9-11DD-6544-B4D1-59FF49CBAD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42DF78-3779-0A47-8BE7-9235DA9F5C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982319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4E3ADC3-6D91-7640-8907-B815A5828D38}"/>
              </a:ext>
            </a:extLst>
          </p:cNvPr>
          <p:cNvSpPr/>
          <p:nvPr userDrawn="1"/>
        </p:nvSpPr>
        <p:spPr>
          <a:xfrm>
            <a:off x="0" y="0"/>
            <a:ext cx="12192000" cy="210065"/>
          </a:xfrm>
          <a:prstGeom prst="rect">
            <a:avLst/>
          </a:prstGeom>
          <a:solidFill>
            <a:srgbClr val="FFB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35EC832-3588-3942-B7C9-D1242BD1BBE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609469" y="5417848"/>
            <a:ext cx="2956733" cy="866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684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547CC-2C8B-2349-BD3C-CDE7403EC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EA3613-6AE8-694A-A6F7-ED8F99A3D1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195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9187B4-A895-2242-BB40-51FCC1036F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4641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746F19-E246-E44A-9C81-260793EC93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4641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24496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C04D4-BEB0-B342-A221-9BBE3288D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8BC30A-6AE0-7148-917C-90BEAE68F5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0444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EA0B5-B18B-5D4B-B776-ADE317FA5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C5AE6B-7EE9-C943-85CE-15AEAC299A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2207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09175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11950-8BBC-6440-AA0C-A0E868E10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9E47CB-CE0B-554F-96A4-285D30684E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03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0539C6-2BE0-BF4E-B8A9-8006253574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03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91825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11F08-7377-8A4C-9BCD-924DEFBF5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5C65D2-B47E-9441-9A7F-9B80A7DAA1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ECEB30-ABC6-8E40-88E8-3AB5CD49E2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381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9DF4C4-F457-8E4F-AF0F-AB27CB694F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109DCC-CF2C-834C-8978-D7D3BAE538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381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92202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1AB38-86D0-FC41-BD8B-A292DAD67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55882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8651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97744-FCBD-9F43-9AE8-81634F9DB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2AA463-60B6-1F44-ABC4-2AF1AAB9ED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59393D-AE4C-6246-8F85-4D56326127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917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DAA78-C9A4-2C4D-AED8-032A80A4E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30E5EC-7439-4244-80A7-192364B0C2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67AB63-CDBB-1C47-953A-704837EE23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98221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F54DA7-51E0-9146-A1D3-84AA3447E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8AD674-5190-0B4D-8862-4B6736EB28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751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7152073-B97A-4640-A543-8592E4647E7A}"/>
              </a:ext>
            </a:extLst>
          </p:cNvPr>
          <p:cNvSpPr/>
          <p:nvPr userDrawn="1"/>
        </p:nvSpPr>
        <p:spPr>
          <a:xfrm>
            <a:off x="0" y="0"/>
            <a:ext cx="12192000" cy="210065"/>
          </a:xfrm>
          <a:prstGeom prst="rect">
            <a:avLst/>
          </a:prstGeom>
          <a:solidFill>
            <a:srgbClr val="FFB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795ADB9-FFFC-2246-9367-B9182BC2B72C}"/>
              </a:ext>
            </a:extLst>
          </p:cNvPr>
          <p:cNvSpPr/>
          <p:nvPr userDrawn="1"/>
        </p:nvSpPr>
        <p:spPr>
          <a:xfrm>
            <a:off x="-38100" y="5923783"/>
            <a:ext cx="12240987" cy="96671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A326B39-2B02-8444-BB08-D5F3D6F8AED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rcRect/>
          <a:stretch/>
        </p:blipFill>
        <p:spPr>
          <a:xfrm>
            <a:off x="9469268" y="6131114"/>
            <a:ext cx="1884532" cy="552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64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uwm.edu/libraries/about/room-reservations/" TargetMode="External"/><Relationship Id="rId2" Type="http://schemas.openxmlformats.org/officeDocument/2006/relationships/hyperlink" Target="https://uwm.edu/libraries/about/hour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outu.be/dnJ4hPK-pn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03D2B-E005-C345-B6F3-4B8B3B9A7E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LibCal</a:t>
            </a:r>
            <a:br>
              <a:rPr lang="en-US" dirty="0"/>
            </a:br>
            <a:r>
              <a:rPr lang="en-US" sz="1600" i="1" dirty="0">
                <a:latin typeface="+mn-lt"/>
              </a:rPr>
              <a:t>Library Calendar/Hours - Group Study Room Booking - Research Consultation Scheduling</a:t>
            </a:r>
            <a:br>
              <a:rPr lang="en-US" sz="1600" dirty="0">
                <a:latin typeface="+mn-lt"/>
              </a:rPr>
            </a:br>
            <a:br>
              <a:rPr lang="en-US" sz="1600" dirty="0">
                <a:latin typeface="+mn-lt"/>
              </a:rPr>
            </a:br>
            <a:br>
              <a:rPr lang="en-US" sz="1600" dirty="0">
                <a:latin typeface="+mn-lt"/>
              </a:rPr>
            </a:br>
            <a:endParaRPr lang="en-US" sz="1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47E4E1-2A4D-C748-A444-00C9690718E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Andy Ritter</a:t>
            </a:r>
          </a:p>
          <a:p>
            <a:r>
              <a:rPr lang="en-US" dirty="0"/>
              <a:t>Head of Library Systems – UWM Libraries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351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7F6BD-EB9A-1F43-9C6D-7C34E40A1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706A99-846C-004D-B790-8564945311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Library Hours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https://uwm.edu/libraries/about/hours/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Group Study Room Reservations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https://uwm.edu/libraries/about/room-reservations/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How to Reserve a Room with </a:t>
            </a:r>
            <a:r>
              <a:rPr lang="en-US" dirty="0" err="1"/>
              <a:t>LibCal</a:t>
            </a:r>
            <a:br>
              <a:rPr lang="en-US" dirty="0"/>
            </a:br>
            <a:r>
              <a:rPr lang="en-US" dirty="0">
                <a:hlinkClick r:id="rId4"/>
              </a:rPr>
              <a:t>https://youtu.be/dnJ4hPK-pnk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827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7F6BD-EB9A-1F43-9C6D-7C34E40A1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</a:t>
            </a:r>
            <a:r>
              <a:rPr lang="en-US" dirty="0" err="1"/>
              <a:t>LibCal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706A99-846C-004D-B790-8564945311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SpringShare</a:t>
            </a:r>
            <a:br>
              <a:rPr lang="en-US" dirty="0"/>
            </a:br>
            <a:endParaRPr lang="en-US" dirty="0"/>
          </a:p>
          <a:p>
            <a:r>
              <a:rPr lang="en-US" dirty="0" err="1"/>
              <a:t>LibGuides</a:t>
            </a:r>
            <a:r>
              <a:rPr lang="en-US" dirty="0"/>
              <a:t> (A-Z List of Databases, Research &amp; Course Guides, Library </a:t>
            </a:r>
            <a:r>
              <a:rPr lang="en-US" dirty="0" err="1"/>
              <a:t>StaffWeb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 err="1"/>
              <a:t>LibAnswers</a:t>
            </a:r>
            <a:r>
              <a:rPr lang="en-US" dirty="0"/>
              <a:t> (Ask A Librarian)</a:t>
            </a:r>
          </a:p>
          <a:p>
            <a:endParaRPr lang="en-US" dirty="0"/>
          </a:p>
          <a:p>
            <a:r>
              <a:rPr lang="en-US" dirty="0" err="1"/>
              <a:t>LibCal</a:t>
            </a:r>
            <a:r>
              <a:rPr lang="en-US" dirty="0"/>
              <a:t> (Appointment Scheduling for Research Consultations, Calendar/Hours and Room Reservations)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796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7F6BD-EB9A-1F43-9C6D-7C34E40A1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need </a:t>
            </a:r>
            <a:r>
              <a:rPr lang="en-US" dirty="0" err="1"/>
              <a:t>LibCal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706A99-846C-004D-B790-8564945311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Web ID2 New WordPress Environment</a:t>
            </a:r>
            <a:br>
              <a:rPr lang="en-US" dirty="0"/>
            </a:br>
            <a:endParaRPr lang="en-US" dirty="0"/>
          </a:p>
          <a:p>
            <a:r>
              <a:rPr lang="en-US" dirty="0"/>
              <a:t>jQuery Calendar (end of life)</a:t>
            </a:r>
          </a:p>
          <a:p>
            <a:endParaRPr lang="en-US" dirty="0"/>
          </a:p>
          <a:p>
            <a:r>
              <a:rPr lang="en-US" dirty="0" err="1"/>
              <a:t>D!bs</a:t>
            </a:r>
            <a:r>
              <a:rPr lang="en-US" dirty="0"/>
              <a:t> Room Reservation Service (end of life)</a:t>
            </a:r>
          </a:p>
          <a:p>
            <a:endParaRPr lang="en-US" dirty="0"/>
          </a:p>
          <a:p>
            <a:r>
              <a:rPr lang="en-US" dirty="0"/>
              <a:t>Appointment Scheduling for Research Consultations</a:t>
            </a:r>
          </a:p>
        </p:txBody>
      </p:sp>
    </p:spTree>
    <p:extLst>
      <p:ext uri="{BB962C8B-B14F-4D97-AF65-F5344CB8AC3E}">
        <p14:creationId xmlns:p14="http://schemas.microsoft.com/office/powerpoint/2010/main" val="2969219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7F6BD-EB9A-1F43-9C6D-7C34E40A1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with </a:t>
            </a:r>
            <a:r>
              <a:rPr lang="en-US" dirty="0" err="1"/>
              <a:t>LibCal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706A99-846C-004D-B790-8564945311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New Hours/Calendar Interface</a:t>
            </a:r>
          </a:p>
        </p:txBody>
      </p:sp>
    </p:spTree>
    <p:extLst>
      <p:ext uri="{BB962C8B-B14F-4D97-AF65-F5344CB8AC3E}">
        <p14:creationId xmlns:p14="http://schemas.microsoft.com/office/powerpoint/2010/main" val="3646515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7162B-B557-0040-9DE9-84F8AFD87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327F7-9429-C749-900C-89FDA7C5EBA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45142BBD-4BEC-4580-6252-1B69134EEE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7079"/>
            <a:ext cx="12192000" cy="5662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502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7F6BD-EB9A-1F43-9C6D-7C34E40A1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with </a:t>
            </a:r>
            <a:r>
              <a:rPr lang="en-US" dirty="0" err="1"/>
              <a:t>LibCal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706A99-846C-004D-B790-8564945311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New Room Reservations Interface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045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7162B-B557-0040-9DE9-84F8AFD87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327F7-9429-C749-900C-89FDA7C5EBA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Chart, table&#10;&#10;Description automatically generated with medium confidence">
            <a:extLst>
              <a:ext uri="{FF2B5EF4-FFF2-40B4-BE49-F238E27FC236}">
                <a16:creationId xmlns:a16="http://schemas.microsoft.com/office/drawing/2014/main" id="{66FFC99D-3377-89A1-5EDB-24375ECB44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4555"/>
            <a:ext cx="12192000" cy="5515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164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7162B-B557-0040-9DE9-84F8AFD87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327F7-9429-C749-900C-89FDA7C5EBA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Graphical user interface&#10;&#10;Description automatically generated">
            <a:extLst>
              <a:ext uri="{FF2B5EF4-FFF2-40B4-BE49-F238E27FC236}">
                <a16:creationId xmlns:a16="http://schemas.microsoft.com/office/drawing/2014/main" id="{C659A7A4-A14F-B08A-F842-12AD7840D2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1696"/>
            <a:ext cx="12192000" cy="5578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345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7F6BD-EB9A-1F43-9C6D-7C34E40A1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with </a:t>
            </a:r>
            <a:r>
              <a:rPr lang="en-US" dirty="0" err="1"/>
              <a:t>LibCal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706A99-846C-004D-B790-8564945311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Testing Appointment Scheduling for Research Consultations</a:t>
            </a:r>
          </a:p>
          <a:p>
            <a:endParaRPr lang="en-US" dirty="0"/>
          </a:p>
          <a:p>
            <a:r>
              <a:rPr lang="en-US" dirty="0"/>
              <a:t>Mediated Room Reservations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647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177</Words>
  <Application>Microsoft Office PowerPoint</Application>
  <PresentationFormat>Widescreen</PresentationFormat>
  <Paragraphs>34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LibCal Library Calendar/Hours - Group Study Room Booking - Research Consultation Scheduling   </vt:lpstr>
      <vt:lpstr>What is LibCal</vt:lpstr>
      <vt:lpstr>Why do we need LibCal</vt:lpstr>
      <vt:lpstr>Results with LibCal</vt:lpstr>
      <vt:lpstr>PowerPoint Presentation</vt:lpstr>
      <vt:lpstr>Results with LibCal</vt:lpstr>
      <vt:lpstr>PowerPoint Presentation</vt:lpstr>
      <vt:lpstr>PowerPoint Presentation</vt:lpstr>
      <vt:lpstr>Future with LibCal</vt:lpstr>
      <vt:lpstr>Questions 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Tina J Keller</dc:creator>
  <cp:lastModifiedBy>Andy A Ritter</cp:lastModifiedBy>
  <cp:revision>8</cp:revision>
  <dcterms:created xsi:type="dcterms:W3CDTF">2019-08-21T17:07:12Z</dcterms:created>
  <dcterms:modified xsi:type="dcterms:W3CDTF">2023-03-08T18:56:21Z</dcterms:modified>
</cp:coreProperties>
</file>