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360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varScale="1">
        <p:scale>
          <a:sx n="26" d="100"/>
          <a:sy n="26" d="100"/>
        </p:scale>
        <p:origin x="1626" y="20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0158C5BC-9A70-462C-B28D-9600239EAC64}" type="datetimeFigureOut">
              <a:rPr lang="en-US" smtClean="0"/>
              <a:pPr/>
              <a:t>4/19/2017</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E6CC2317-6751-4CD4-9995-8782DD78E936}" type="datetimeFigureOut">
              <a:rPr lang="en-US" smtClean="0"/>
              <a:pPr/>
              <a:t>4/19/2017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4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4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4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4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7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7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7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7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9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9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9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9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24000">
              <a:schemeClr val="tx2">
                <a:lumMod val="40000"/>
                <a:lumOff val="60000"/>
              </a:schemeClr>
            </a:gs>
            <a:gs pos="100000">
              <a:schemeClr val="accent5">
                <a:lumMod val="20000"/>
                <a:lumOff val="80000"/>
              </a:schemeClr>
            </a:gs>
          </a:gsLst>
          <a:lin ang="16200000" scaled="1"/>
        </a:gradFill>
        <a:effectLst/>
      </p:bgPr>
    </p:bg>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8" y="6378481"/>
            <a:ext cx="10056813" cy="5386068"/>
          </a:xfrm>
        </p:spPr>
        <p:txBody>
          <a:bodyPr/>
          <a:lstStyle/>
          <a:p>
            <a:r>
              <a:rPr lang="en-US" sz="3200" dirty="0">
                <a:solidFill>
                  <a:schemeClr val="tx1"/>
                </a:solidFill>
                <a:latin typeface="+mn-lt"/>
              </a:rPr>
              <a:t>Last year the UW-Milwaukee Library Systems department took over the administration of the Library Media Laptop checkout program.  Over the past 5 </a:t>
            </a:r>
            <a:r>
              <a:rPr lang="en-US" sz="3200" dirty="0" smtClean="0">
                <a:solidFill>
                  <a:schemeClr val="tx1"/>
                </a:solidFill>
                <a:latin typeface="+mn-lt"/>
              </a:rPr>
              <a:t>years </a:t>
            </a:r>
            <a:r>
              <a:rPr lang="en-US" sz="3200" dirty="0">
                <a:solidFill>
                  <a:schemeClr val="tx1"/>
                </a:solidFill>
                <a:latin typeface="+mn-lt"/>
              </a:rPr>
              <a:t>this program had grown to maintain over 100 units of varying hardware and software configurations.  This undertaking required the re-development of the service and its administration.  The task also required our office to plan and deploy a new hardware solution for our out-of-warranty laptops.  We chose Google Chromebook hardware and administration for this </a:t>
            </a:r>
            <a:r>
              <a:rPr lang="en-US" sz="3200" dirty="0" smtClean="0">
                <a:solidFill>
                  <a:schemeClr val="tx1"/>
                </a:solidFill>
                <a:latin typeface="+mn-lt"/>
              </a:rPr>
              <a:t>replacement project.</a:t>
            </a:r>
            <a:endParaRPr lang="en-US" sz="3200" dirty="0">
              <a:solidFill>
                <a:schemeClr val="tx1"/>
              </a:solidFill>
              <a:latin typeface="+mn-lt"/>
            </a:endParaRPr>
          </a:p>
        </p:txBody>
      </p:sp>
      <p:sp>
        <p:nvSpPr>
          <p:cNvPr id="450" name="Text Placeholder 449"/>
          <p:cNvSpPr>
            <a:spLocks noGrp="1"/>
          </p:cNvSpPr>
          <p:nvPr>
            <p:ph type="body" sz="quarter" idx="11"/>
          </p:nvPr>
        </p:nvSpPr>
        <p:spPr/>
        <p:txBody>
          <a:bodyPr/>
          <a:lstStyle/>
          <a:p>
            <a:r>
              <a:rPr lang="en-US" dirty="0" smtClean="0">
                <a:solidFill>
                  <a:schemeClr val="tx1"/>
                </a:solidFill>
              </a:rPr>
              <a:t>LAPTOP REPLACEMENT PROJECT</a:t>
            </a:r>
            <a:endParaRPr lang="en-US" dirty="0">
              <a:solidFill>
                <a:schemeClr val="tx1"/>
              </a:solidFill>
            </a:endParaRPr>
          </a:p>
        </p:txBody>
      </p:sp>
      <p:sp>
        <p:nvSpPr>
          <p:cNvPr id="453" name="Text Placeholder 452"/>
          <p:cNvSpPr>
            <a:spLocks noGrp="1"/>
          </p:cNvSpPr>
          <p:nvPr>
            <p:ph type="body" sz="quarter" idx="20"/>
          </p:nvPr>
        </p:nvSpPr>
        <p:spPr>
          <a:xfrm>
            <a:off x="817845" y="22207267"/>
            <a:ext cx="10050462" cy="754045"/>
          </a:xfrm>
        </p:spPr>
        <p:txBody>
          <a:bodyPr/>
          <a:lstStyle/>
          <a:p>
            <a:r>
              <a:rPr lang="en-US" dirty="0" smtClean="0">
                <a:solidFill>
                  <a:schemeClr val="tx1"/>
                </a:solidFill>
              </a:rPr>
              <a:t>DELL CHROMEBOOK PROCUREMENT</a:t>
            </a:r>
            <a:endParaRPr lang="en-US" dirty="0">
              <a:solidFill>
                <a:schemeClr val="tx1"/>
              </a:solidFill>
            </a:endParaRPr>
          </a:p>
        </p:txBody>
      </p:sp>
      <p:sp>
        <p:nvSpPr>
          <p:cNvPr id="454" name="Text Placeholder 453"/>
          <p:cNvSpPr>
            <a:spLocks noGrp="1"/>
          </p:cNvSpPr>
          <p:nvPr>
            <p:ph type="body" sz="quarter" idx="21"/>
          </p:nvPr>
        </p:nvSpPr>
        <p:spPr>
          <a:xfrm>
            <a:off x="11587165" y="6378482"/>
            <a:ext cx="10048874" cy="19075969"/>
          </a:xfrm>
        </p:spPr>
        <p:txBody>
          <a:bodyPr/>
          <a:lstStyle/>
          <a:p>
            <a:r>
              <a:rPr lang="en-US" sz="3200" b="1" dirty="0">
                <a:solidFill>
                  <a:schemeClr val="tx1"/>
                </a:solidFill>
                <a:latin typeface="+mn-lt"/>
              </a:rPr>
              <a:t>Dell Chromebook </a:t>
            </a:r>
            <a:r>
              <a:rPr lang="en-US" sz="3200" b="1" dirty="0" smtClean="0">
                <a:solidFill>
                  <a:schemeClr val="tx1"/>
                </a:solidFill>
                <a:latin typeface="+mn-lt"/>
              </a:rPr>
              <a:t>7310 Specifications</a:t>
            </a:r>
            <a:endParaRPr lang="en-US" sz="3200" b="1"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Chrome </a:t>
            </a:r>
            <a:r>
              <a:rPr lang="en-US" sz="3200" dirty="0" smtClean="0">
                <a:solidFill>
                  <a:schemeClr val="tx1"/>
                </a:solidFill>
                <a:latin typeface="+mn-lt"/>
              </a:rPr>
              <a:t>OS</a:t>
            </a:r>
          </a:p>
          <a:p>
            <a:pPr marL="457200" indent="-457200">
              <a:buFont typeface="Arial" panose="020B0604020202020204" pitchFamily="34" charset="0"/>
              <a:buChar char="•"/>
            </a:pPr>
            <a:r>
              <a:rPr lang="es-ES" sz="3200" dirty="0">
                <a:solidFill>
                  <a:schemeClr val="tx1"/>
                </a:solidFill>
                <a:latin typeface="+mn-lt"/>
              </a:rPr>
              <a:t>Intel Celeron 3205U </a:t>
            </a:r>
            <a:r>
              <a:rPr lang="es-ES" sz="3200" dirty="0" smtClean="0">
                <a:solidFill>
                  <a:schemeClr val="tx1"/>
                </a:solidFill>
                <a:latin typeface="+mn-lt"/>
              </a:rPr>
              <a:t>(Dual-</a:t>
            </a:r>
            <a:r>
              <a:rPr lang="es-ES" sz="3200" dirty="0">
                <a:solidFill>
                  <a:schemeClr val="tx1"/>
                </a:solidFill>
                <a:latin typeface="+mn-lt"/>
              </a:rPr>
              <a:t>C</a:t>
            </a:r>
            <a:r>
              <a:rPr lang="es-ES" sz="3200" dirty="0" smtClean="0">
                <a:solidFill>
                  <a:schemeClr val="tx1"/>
                </a:solidFill>
                <a:latin typeface="+mn-lt"/>
              </a:rPr>
              <a:t>ore</a:t>
            </a:r>
            <a:r>
              <a:rPr lang="es-ES" sz="3200" dirty="0">
                <a:solidFill>
                  <a:schemeClr val="tx1"/>
                </a:solidFill>
                <a:latin typeface="+mn-lt"/>
              </a:rPr>
              <a:t>, 1.5GHz</a:t>
            </a:r>
            <a:r>
              <a:rPr lang="es-ES" sz="3200" dirty="0" smtClean="0">
                <a:solidFill>
                  <a:schemeClr val="tx1"/>
                </a:solidFill>
                <a:latin typeface="+mn-lt"/>
              </a:rPr>
              <a:t>)</a:t>
            </a: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16Gb Solid State </a:t>
            </a:r>
            <a:r>
              <a:rPr lang="en-US" sz="3200" dirty="0" smtClean="0">
                <a:solidFill>
                  <a:schemeClr val="tx1"/>
                </a:solidFill>
                <a:latin typeface="+mn-lt"/>
              </a:rPr>
              <a:t>Drive</a:t>
            </a:r>
          </a:p>
          <a:p>
            <a:pPr marL="457200" indent="-457200">
              <a:buFont typeface="Arial" panose="020B0604020202020204" pitchFamily="34" charset="0"/>
              <a:buChar char="•"/>
            </a:pPr>
            <a:r>
              <a:rPr lang="en-US" sz="3200" dirty="0">
                <a:solidFill>
                  <a:schemeClr val="tx1"/>
                </a:solidFill>
                <a:latin typeface="+mn-lt"/>
              </a:rPr>
              <a:t>2GB RAM</a:t>
            </a:r>
          </a:p>
          <a:p>
            <a:pPr marL="457200" indent="-457200">
              <a:buFont typeface="Arial" panose="020B0604020202020204" pitchFamily="34" charset="0"/>
              <a:buChar char="•"/>
            </a:pPr>
            <a:r>
              <a:rPr lang="en-US" sz="3200" dirty="0">
                <a:solidFill>
                  <a:schemeClr val="tx1"/>
                </a:solidFill>
                <a:latin typeface="+mn-lt"/>
              </a:rPr>
              <a:t>Intel HD Graphics GT1</a:t>
            </a:r>
          </a:p>
          <a:p>
            <a:pPr marL="457200" indent="-457200">
              <a:buFont typeface="Arial" panose="020B0604020202020204" pitchFamily="34" charset="0"/>
              <a:buChar char="•"/>
            </a:pPr>
            <a:r>
              <a:rPr lang="en-US" sz="3200" dirty="0">
                <a:solidFill>
                  <a:schemeClr val="tx1"/>
                </a:solidFill>
                <a:latin typeface="+mn-lt"/>
              </a:rPr>
              <a:t>720p </a:t>
            </a:r>
            <a:r>
              <a:rPr lang="en-US" sz="3200" dirty="0" smtClean="0">
                <a:solidFill>
                  <a:schemeClr val="tx1"/>
                </a:solidFill>
                <a:latin typeface="+mn-lt"/>
              </a:rPr>
              <a:t>Front-Facing Webcam </a:t>
            </a:r>
          </a:p>
          <a:p>
            <a:pPr marL="457200" indent="-457200">
              <a:buFont typeface="Arial" panose="020B0604020202020204" pitchFamily="34" charset="0"/>
              <a:buChar char="•"/>
            </a:pPr>
            <a:r>
              <a:rPr lang="en-US" sz="3200" dirty="0" smtClean="0">
                <a:solidFill>
                  <a:schemeClr val="tx1"/>
                </a:solidFill>
                <a:latin typeface="+mn-lt"/>
              </a:rPr>
              <a:t>Dual-Array </a:t>
            </a:r>
            <a:r>
              <a:rPr lang="en-US" sz="3200" dirty="0">
                <a:solidFill>
                  <a:schemeClr val="tx1"/>
                </a:solidFill>
                <a:latin typeface="+mn-lt"/>
              </a:rPr>
              <a:t>M</a:t>
            </a:r>
            <a:r>
              <a:rPr lang="en-US" sz="3200" dirty="0" smtClean="0">
                <a:solidFill>
                  <a:schemeClr val="tx1"/>
                </a:solidFill>
                <a:latin typeface="+mn-lt"/>
              </a:rPr>
              <a:t>icrophones</a:t>
            </a:r>
          </a:p>
          <a:p>
            <a:pPr marL="457200" indent="-457200">
              <a:buFont typeface="Arial" panose="020B0604020202020204" pitchFamily="34" charset="0"/>
              <a:buChar char="•"/>
            </a:pPr>
            <a:r>
              <a:rPr lang="en-US" sz="3200" dirty="0">
                <a:solidFill>
                  <a:schemeClr val="tx1"/>
                </a:solidFill>
                <a:latin typeface="+mn-lt"/>
              </a:rPr>
              <a:t>C</a:t>
            </a:r>
            <a:r>
              <a:rPr lang="en-US" sz="3200" dirty="0" smtClean="0">
                <a:solidFill>
                  <a:schemeClr val="tx1"/>
                </a:solidFill>
                <a:latin typeface="+mn-lt"/>
              </a:rPr>
              <a:t>arbon Fiber Finish </a:t>
            </a:r>
            <a:r>
              <a:rPr lang="en-US" sz="3200" dirty="0">
                <a:solidFill>
                  <a:schemeClr val="tx1"/>
                </a:solidFill>
                <a:latin typeface="+mn-lt"/>
              </a:rPr>
              <a:t>with </a:t>
            </a:r>
            <a:r>
              <a:rPr lang="en-US" sz="3200" dirty="0" smtClean="0">
                <a:solidFill>
                  <a:schemeClr val="tx1"/>
                </a:solidFill>
                <a:latin typeface="+mn-lt"/>
              </a:rPr>
              <a:t>Magnesium </a:t>
            </a:r>
            <a:r>
              <a:rPr lang="en-US" sz="3200" dirty="0">
                <a:solidFill>
                  <a:schemeClr val="tx1"/>
                </a:solidFill>
                <a:latin typeface="+mn-lt"/>
              </a:rPr>
              <a:t>A</a:t>
            </a:r>
            <a:r>
              <a:rPr lang="en-US" sz="3200" dirty="0" smtClean="0">
                <a:solidFill>
                  <a:schemeClr val="tx1"/>
                </a:solidFill>
                <a:latin typeface="+mn-lt"/>
              </a:rPr>
              <a:t>lloy</a:t>
            </a:r>
          </a:p>
          <a:p>
            <a:pPr marL="457200" indent="-457200">
              <a:buFont typeface="Arial" panose="020B0604020202020204" pitchFamily="34" charset="0"/>
              <a:buChar char="•"/>
            </a:pPr>
            <a:r>
              <a:rPr lang="en-US" sz="3200" dirty="0">
                <a:solidFill>
                  <a:schemeClr val="tx1"/>
                </a:solidFill>
                <a:latin typeface="+mn-lt"/>
              </a:rPr>
              <a:t>B</a:t>
            </a:r>
            <a:r>
              <a:rPr lang="en-US" sz="3200" dirty="0" smtClean="0">
                <a:solidFill>
                  <a:schemeClr val="tx1"/>
                </a:solidFill>
                <a:latin typeface="+mn-lt"/>
              </a:rPr>
              <a:t>acklit </a:t>
            </a:r>
            <a:r>
              <a:rPr lang="en-US" sz="3200" dirty="0">
                <a:solidFill>
                  <a:schemeClr val="tx1"/>
                </a:solidFill>
                <a:latin typeface="+mn-lt"/>
              </a:rPr>
              <a:t>K</a:t>
            </a:r>
            <a:r>
              <a:rPr lang="en-US" sz="3200" dirty="0" smtClean="0">
                <a:solidFill>
                  <a:schemeClr val="tx1"/>
                </a:solidFill>
                <a:latin typeface="+mn-lt"/>
              </a:rPr>
              <a:t>eyboard</a:t>
            </a:r>
          </a:p>
          <a:p>
            <a:pPr marL="457200" indent="-457200">
              <a:buFont typeface="Arial" panose="020B0604020202020204" pitchFamily="34" charset="0"/>
              <a:buChar char="•"/>
            </a:pPr>
            <a:r>
              <a:rPr lang="en-US" sz="3200" dirty="0">
                <a:solidFill>
                  <a:schemeClr val="tx1"/>
                </a:solidFill>
                <a:latin typeface="+mn-lt"/>
              </a:rPr>
              <a:t>G</a:t>
            </a:r>
            <a:r>
              <a:rPr lang="en-US" sz="3200" dirty="0" smtClean="0">
                <a:solidFill>
                  <a:schemeClr val="tx1"/>
                </a:solidFill>
                <a:latin typeface="+mn-lt"/>
              </a:rPr>
              <a:t>lass Track </a:t>
            </a:r>
            <a:r>
              <a:rPr lang="en-US" sz="3200" dirty="0">
                <a:solidFill>
                  <a:schemeClr val="tx1"/>
                </a:solidFill>
                <a:latin typeface="+mn-lt"/>
              </a:rPr>
              <a:t>P</a:t>
            </a:r>
            <a:r>
              <a:rPr lang="en-US" sz="3200" dirty="0" smtClean="0">
                <a:solidFill>
                  <a:schemeClr val="tx1"/>
                </a:solidFill>
                <a:latin typeface="+mn-lt"/>
              </a:rPr>
              <a:t>ad</a:t>
            </a:r>
          </a:p>
          <a:p>
            <a:pPr marL="457200" indent="-457200">
              <a:buFont typeface="Arial" panose="020B0604020202020204" pitchFamily="34" charset="0"/>
              <a:buChar char="•"/>
            </a:pPr>
            <a:r>
              <a:rPr lang="en-US" sz="3200" dirty="0" smtClean="0">
                <a:solidFill>
                  <a:schemeClr val="tx1"/>
                </a:solidFill>
                <a:latin typeface="+mn-lt"/>
              </a:rPr>
              <a:t>1080p </a:t>
            </a:r>
            <a:r>
              <a:rPr lang="en-US" sz="3200" dirty="0">
                <a:solidFill>
                  <a:schemeClr val="tx1"/>
                </a:solidFill>
                <a:latin typeface="+mn-lt"/>
              </a:rPr>
              <a:t>13 in D</a:t>
            </a:r>
            <a:r>
              <a:rPr lang="en-US" sz="3200" dirty="0" smtClean="0">
                <a:solidFill>
                  <a:schemeClr val="tx1"/>
                </a:solidFill>
                <a:latin typeface="+mn-lt"/>
              </a:rPr>
              <a:t>isplay</a:t>
            </a:r>
          </a:p>
          <a:p>
            <a:pPr marL="457200" indent="-457200">
              <a:buFont typeface="Arial" panose="020B0604020202020204" pitchFamily="34" charset="0"/>
              <a:buChar char="•"/>
            </a:pPr>
            <a:r>
              <a:rPr lang="en-US" sz="3200" dirty="0">
                <a:solidFill>
                  <a:schemeClr val="tx1"/>
                </a:solidFill>
                <a:latin typeface="+mn-lt"/>
              </a:rPr>
              <a:t>Dual-antennae 802.11ac Wi-Fi</a:t>
            </a:r>
          </a:p>
          <a:p>
            <a:pPr marL="457200" indent="-457200">
              <a:buFont typeface="Arial" panose="020B0604020202020204" pitchFamily="34" charset="0"/>
              <a:buChar char="•"/>
            </a:pPr>
            <a:r>
              <a:rPr lang="en-US" sz="3200" dirty="0">
                <a:solidFill>
                  <a:schemeClr val="tx1"/>
                </a:solidFill>
                <a:latin typeface="+mn-lt"/>
              </a:rPr>
              <a:t>Bluetooth 4.0 LE</a:t>
            </a:r>
          </a:p>
          <a:p>
            <a:pPr marL="457200" indent="-457200">
              <a:buFont typeface="Arial" panose="020B0604020202020204" pitchFamily="34" charset="0"/>
              <a:buChar char="•"/>
            </a:pPr>
            <a:r>
              <a:rPr lang="en-US" sz="3200" dirty="0">
                <a:solidFill>
                  <a:schemeClr val="tx1"/>
                </a:solidFill>
                <a:latin typeface="+mn-lt"/>
              </a:rPr>
              <a:t>Noble Lock Slot</a:t>
            </a:r>
          </a:p>
          <a:p>
            <a:pPr marL="457200" indent="-457200">
              <a:buFont typeface="Arial" panose="020B0604020202020204" pitchFamily="34" charset="0"/>
              <a:buChar char="•"/>
            </a:pPr>
            <a:r>
              <a:rPr lang="en-US" sz="3200" dirty="0">
                <a:solidFill>
                  <a:schemeClr val="tx1"/>
                </a:solidFill>
                <a:latin typeface="+mn-lt"/>
              </a:rPr>
              <a:t>AC </a:t>
            </a:r>
            <a:r>
              <a:rPr lang="en-US" sz="3200" dirty="0" smtClean="0">
                <a:solidFill>
                  <a:schemeClr val="tx1"/>
                </a:solidFill>
                <a:latin typeface="+mn-lt"/>
              </a:rPr>
              <a:t>Power</a:t>
            </a:r>
          </a:p>
          <a:p>
            <a:pPr marL="457200" indent="-457200">
              <a:buFont typeface="Arial" panose="020B0604020202020204" pitchFamily="34" charset="0"/>
              <a:buChar char="•"/>
            </a:pPr>
            <a:r>
              <a:rPr lang="en-US" sz="3200" dirty="0">
                <a:solidFill>
                  <a:schemeClr val="tx1"/>
                </a:solidFill>
                <a:latin typeface="+mn-lt"/>
              </a:rPr>
              <a:t>12 </a:t>
            </a:r>
            <a:r>
              <a:rPr lang="en-US" sz="3200" dirty="0" smtClean="0">
                <a:solidFill>
                  <a:schemeClr val="tx1"/>
                </a:solidFill>
                <a:latin typeface="+mn-lt"/>
              </a:rPr>
              <a:t>Hour </a:t>
            </a:r>
            <a:r>
              <a:rPr lang="en-US" sz="3200" dirty="0">
                <a:solidFill>
                  <a:schemeClr val="tx1"/>
                </a:solidFill>
                <a:latin typeface="+mn-lt"/>
              </a:rPr>
              <a:t>B</a:t>
            </a:r>
            <a:r>
              <a:rPr lang="en-US" sz="3200" dirty="0" smtClean="0">
                <a:solidFill>
                  <a:schemeClr val="tx1"/>
                </a:solidFill>
                <a:latin typeface="+mn-lt"/>
              </a:rPr>
              <a:t>attery</a:t>
            </a:r>
            <a:endParaRPr lang="en-US" sz="3200" dirty="0" smtClean="0">
              <a:solidFill>
                <a:schemeClr val="tx1"/>
              </a:solidFill>
              <a:latin typeface="+mn-lt"/>
            </a:endParaRPr>
          </a:p>
          <a:p>
            <a:endParaRPr lang="en-US" sz="3200" dirty="0">
              <a:solidFill>
                <a:schemeClr val="tx1"/>
              </a:solidFill>
              <a:latin typeface="+mn-lt"/>
            </a:endParaRPr>
          </a:p>
          <a:p>
            <a:r>
              <a:rPr lang="en-US" sz="3200" b="1" dirty="0">
                <a:solidFill>
                  <a:schemeClr val="tx1"/>
                </a:solidFill>
                <a:latin typeface="+mn-lt"/>
              </a:rPr>
              <a:t>Ports </a:t>
            </a:r>
            <a:r>
              <a:rPr lang="en-US" sz="3200" b="1" dirty="0" smtClean="0">
                <a:solidFill>
                  <a:schemeClr val="tx1"/>
                </a:solidFill>
                <a:latin typeface="+mn-lt"/>
              </a:rPr>
              <a:t>include</a:t>
            </a:r>
            <a:endParaRPr lang="en-US" sz="3200" b="1"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1x </a:t>
            </a:r>
            <a:r>
              <a:rPr lang="en-US" sz="3200" dirty="0">
                <a:solidFill>
                  <a:schemeClr val="tx1"/>
                </a:solidFill>
                <a:latin typeface="+mn-lt"/>
              </a:rPr>
              <a:t>USB 3.0</a:t>
            </a:r>
          </a:p>
          <a:p>
            <a:pPr marL="457200" indent="-457200">
              <a:buFont typeface="Arial" panose="020B0604020202020204" pitchFamily="34" charset="0"/>
              <a:buChar char="•"/>
            </a:pPr>
            <a:r>
              <a:rPr lang="en-US" sz="3200" dirty="0" smtClean="0">
                <a:solidFill>
                  <a:schemeClr val="tx1"/>
                </a:solidFill>
                <a:latin typeface="+mn-lt"/>
              </a:rPr>
              <a:t>1x </a:t>
            </a:r>
            <a:r>
              <a:rPr lang="en-US" sz="3200" dirty="0">
                <a:solidFill>
                  <a:schemeClr val="tx1"/>
                </a:solidFill>
                <a:latin typeface="+mn-lt"/>
              </a:rPr>
              <a:t>USB </a:t>
            </a:r>
            <a:r>
              <a:rPr lang="en-US" sz="3200" dirty="0" smtClean="0">
                <a:solidFill>
                  <a:schemeClr val="tx1"/>
                </a:solidFill>
                <a:latin typeface="+mn-lt"/>
              </a:rPr>
              <a:t>2.0</a:t>
            </a:r>
          </a:p>
          <a:p>
            <a:pPr marL="457200" indent="-457200">
              <a:buFont typeface="Arial" panose="020B0604020202020204" pitchFamily="34" charset="0"/>
              <a:buChar char="•"/>
            </a:pPr>
            <a:r>
              <a:rPr lang="en-US" sz="3200" dirty="0" smtClean="0">
                <a:solidFill>
                  <a:schemeClr val="tx1"/>
                </a:solidFill>
                <a:latin typeface="+mn-lt"/>
              </a:rPr>
              <a:t>HDMI out</a:t>
            </a:r>
          </a:p>
          <a:p>
            <a:pPr marL="457200" indent="-457200">
              <a:buFont typeface="Arial" panose="020B0604020202020204" pitchFamily="34" charset="0"/>
              <a:buChar char="•"/>
            </a:pPr>
            <a:r>
              <a:rPr lang="en-US" sz="3200" dirty="0" smtClean="0">
                <a:solidFill>
                  <a:schemeClr val="tx1"/>
                </a:solidFill>
                <a:latin typeface="+mn-lt"/>
              </a:rPr>
              <a:t>MicroSD </a:t>
            </a:r>
            <a:r>
              <a:rPr lang="en-US" sz="3200" dirty="0">
                <a:solidFill>
                  <a:schemeClr val="tx1"/>
                </a:solidFill>
                <a:latin typeface="+mn-lt"/>
              </a:rPr>
              <a:t>card slot</a:t>
            </a:r>
          </a:p>
          <a:p>
            <a:pPr marL="457200" indent="-457200">
              <a:buFont typeface="Arial" panose="020B0604020202020204" pitchFamily="34" charset="0"/>
              <a:buChar char="•"/>
            </a:pPr>
            <a:r>
              <a:rPr lang="en-US" sz="3200" dirty="0" smtClean="0">
                <a:solidFill>
                  <a:schemeClr val="tx1"/>
                </a:solidFill>
                <a:latin typeface="+mn-lt"/>
              </a:rPr>
              <a:t>Headphone Jack</a:t>
            </a:r>
          </a:p>
          <a:p>
            <a:endParaRPr lang="en-US" sz="3200" dirty="0">
              <a:solidFill>
                <a:schemeClr val="tx1"/>
              </a:solidFill>
              <a:latin typeface="+mn-lt"/>
            </a:endParaRPr>
          </a:p>
          <a:p>
            <a:r>
              <a:rPr lang="en-US" sz="3200" b="1" dirty="0" smtClean="0">
                <a:solidFill>
                  <a:schemeClr val="tx1"/>
                </a:solidFill>
                <a:latin typeface="+mn-lt"/>
              </a:rPr>
              <a:t>Dimensions</a:t>
            </a:r>
          </a:p>
          <a:p>
            <a:pPr marL="457200" indent="-457200">
              <a:buFont typeface="Arial" panose="020B0604020202020204" pitchFamily="34" charset="0"/>
              <a:buChar char="•"/>
            </a:pPr>
            <a:r>
              <a:rPr lang="en-US" sz="3200" dirty="0" smtClean="0">
                <a:solidFill>
                  <a:schemeClr val="tx1"/>
                </a:solidFill>
                <a:latin typeface="+mn-lt"/>
              </a:rPr>
              <a:t>Height</a:t>
            </a:r>
            <a:r>
              <a:rPr lang="en-US" sz="3200" dirty="0">
                <a:solidFill>
                  <a:schemeClr val="tx1"/>
                </a:solidFill>
                <a:latin typeface="+mn-lt"/>
              </a:rPr>
              <a:t>: </a:t>
            </a:r>
            <a:r>
              <a:rPr lang="en-US" sz="3200" dirty="0" smtClean="0">
                <a:solidFill>
                  <a:schemeClr val="tx1"/>
                </a:solidFill>
                <a:latin typeface="+mn-lt"/>
              </a:rPr>
              <a:t>0.51-0.84“</a:t>
            </a:r>
          </a:p>
          <a:p>
            <a:pPr marL="457200" indent="-457200">
              <a:buFont typeface="Arial" panose="020B0604020202020204" pitchFamily="34" charset="0"/>
              <a:buChar char="•"/>
            </a:pPr>
            <a:r>
              <a:rPr lang="en-US" sz="3200" dirty="0" smtClean="0">
                <a:solidFill>
                  <a:schemeClr val="tx1"/>
                </a:solidFill>
                <a:latin typeface="+mn-lt"/>
              </a:rPr>
              <a:t>Width</a:t>
            </a:r>
            <a:r>
              <a:rPr lang="en-US" sz="3200" dirty="0">
                <a:solidFill>
                  <a:schemeClr val="tx1"/>
                </a:solidFill>
                <a:latin typeface="+mn-lt"/>
              </a:rPr>
              <a:t>: </a:t>
            </a:r>
            <a:r>
              <a:rPr lang="en-US" sz="3200" dirty="0" smtClean="0">
                <a:solidFill>
                  <a:schemeClr val="tx1"/>
                </a:solidFill>
                <a:latin typeface="+mn-lt"/>
              </a:rPr>
              <a:t>12.93“</a:t>
            </a:r>
          </a:p>
          <a:p>
            <a:pPr marL="457200" indent="-457200">
              <a:buFont typeface="Arial" panose="020B0604020202020204" pitchFamily="34" charset="0"/>
              <a:buChar char="•"/>
            </a:pPr>
            <a:r>
              <a:rPr lang="en-US" sz="3200" dirty="0" smtClean="0">
                <a:solidFill>
                  <a:schemeClr val="tx1"/>
                </a:solidFill>
                <a:latin typeface="+mn-lt"/>
              </a:rPr>
              <a:t>Depth</a:t>
            </a:r>
            <a:r>
              <a:rPr lang="en-US" sz="3200" dirty="0">
                <a:solidFill>
                  <a:schemeClr val="tx1"/>
                </a:solidFill>
                <a:latin typeface="+mn-lt"/>
              </a:rPr>
              <a:t>: </a:t>
            </a:r>
            <a:r>
              <a:rPr lang="en-US" sz="3200" dirty="0" smtClean="0">
                <a:solidFill>
                  <a:schemeClr val="tx1"/>
                </a:solidFill>
                <a:latin typeface="+mn-lt"/>
              </a:rPr>
              <a:t>9.03“</a:t>
            </a:r>
          </a:p>
          <a:p>
            <a:pPr marL="457200" indent="-457200">
              <a:buFont typeface="Arial" panose="020B0604020202020204" pitchFamily="34" charset="0"/>
              <a:buChar char="•"/>
            </a:pPr>
            <a:r>
              <a:rPr lang="en-US" sz="3200" dirty="0" smtClean="0">
                <a:solidFill>
                  <a:schemeClr val="tx1"/>
                </a:solidFill>
                <a:latin typeface="+mn-lt"/>
              </a:rPr>
              <a:t>Weight</a:t>
            </a:r>
            <a:r>
              <a:rPr lang="en-US" sz="3200" dirty="0">
                <a:solidFill>
                  <a:schemeClr val="tx1"/>
                </a:solidFill>
                <a:latin typeface="+mn-lt"/>
              </a:rPr>
              <a:t>: </a:t>
            </a:r>
            <a:r>
              <a:rPr lang="en-US" sz="3200" dirty="0" smtClean="0">
                <a:solidFill>
                  <a:schemeClr val="tx1"/>
                </a:solidFill>
                <a:latin typeface="+mn-lt"/>
              </a:rPr>
              <a:t>3.23lbs</a:t>
            </a:r>
          </a:p>
          <a:p>
            <a:r>
              <a:rPr lang="en-US" sz="3200" dirty="0">
                <a:solidFill>
                  <a:schemeClr val="tx1"/>
                </a:solidFill>
                <a:latin typeface="+mn-lt"/>
              </a:rPr>
              <a:t>	</a:t>
            </a:r>
          </a:p>
          <a:p>
            <a:r>
              <a:rPr lang="en-US" sz="3200" dirty="0" smtClean="0">
                <a:solidFill>
                  <a:schemeClr val="tx1"/>
                </a:solidFill>
                <a:latin typeface="+mn-lt"/>
              </a:rPr>
              <a:t>3 </a:t>
            </a:r>
            <a:r>
              <a:rPr lang="en-US" sz="3200" dirty="0">
                <a:solidFill>
                  <a:schemeClr val="tx1"/>
                </a:solidFill>
                <a:latin typeface="+mn-lt"/>
              </a:rPr>
              <a:t>year Hardware Service Onsite after Remote Diagnosis</a:t>
            </a:r>
          </a:p>
          <a:p>
            <a:r>
              <a:rPr lang="en-US" sz="3200" dirty="0">
                <a:latin typeface="+mn-lt"/>
              </a:rPr>
              <a:t>	</a:t>
            </a:r>
          </a:p>
          <a:p>
            <a:endParaRPr lang="en-US" sz="3200" dirty="0">
              <a:latin typeface="+mn-lt"/>
            </a:endParaRPr>
          </a:p>
        </p:txBody>
      </p:sp>
      <p:sp>
        <p:nvSpPr>
          <p:cNvPr id="455" name="Text Placeholder 454"/>
          <p:cNvSpPr>
            <a:spLocks noGrp="1"/>
          </p:cNvSpPr>
          <p:nvPr>
            <p:ph type="body" sz="quarter" idx="22"/>
          </p:nvPr>
        </p:nvSpPr>
        <p:spPr/>
        <p:txBody>
          <a:bodyPr/>
          <a:lstStyle/>
          <a:p>
            <a:r>
              <a:rPr lang="en-US" dirty="0" smtClean="0">
                <a:solidFill>
                  <a:schemeClr val="tx1"/>
                </a:solidFill>
              </a:rPr>
              <a:t>CHROMEBOOK HARDWARE</a:t>
            </a:r>
            <a:endParaRPr lang="en-US" dirty="0">
              <a:solidFill>
                <a:schemeClr val="tx1"/>
              </a:solidFill>
            </a:endParaRPr>
          </a:p>
        </p:txBody>
      </p:sp>
      <p:sp>
        <p:nvSpPr>
          <p:cNvPr id="456" name="Text Placeholder 455"/>
          <p:cNvSpPr>
            <a:spLocks noGrp="1"/>
          </p:cNvSpPr>
          <p:nvPr>
            <p:ph type="body" sz="quarter" idx="23"/>
          </p:nvPr>
        </p:nvSpPr>
        <p:spPr>
          <a:xfrm>
            <a:off x="22258339" y="6378482"/>
            <a:ext cx="10048874" cy="19075969"/>
          </a:xfrm>
        </p:spPr>
        <p:txBody>
          <a:bodyPr/>
          <a:lstStyle/>
          <a:p>
            <a:endParaRPr lang="en-US" sz="3200" b="1" dirty="0" smtClean="0">
              <a:solidFill>
                <a:schemeClr val="tx1"/>
              </a:solidFill>
              <a:latin typeface="+mn-lt"/>
            </a:endParaRPr>
          </a:p>
          <a:p>
            <a:endParaRPr lang="en-US" sz="3200" b="1" dirty="0">
              <a:solidFill>
                <a:schemeClr val="tx1"/>
              </a:solidFill>
              <a:latin typeface="+mn-lt"/>
            </a:endParaRPr>
          </a:p>
          <a:p>
            <a:endParaRPr lang="en-US" sz="3200" b="1" dirty="0" smtClean="0">
              <a:solidFill>
                <a:schemeClr val="tx1"/>
              </a:solidFill>
              <a:latin typeface="+mn-lt"/>
            </a:endParaRPr>
          </a:p>
          <a:p>
            <a:endParaRPr lang="en-US" sz="3200" b="1" dirty="0">
              <a:solidFill>
                <a:schemeClr val="tx1"/>
              </a:solidFill>
              <a:latin typeface="+mn-lt"/>
            </a:endParaRPr>
          </a:p>
          <a:p>
            <a:endParaRPr lang="en-US" sz="3200" b="1" dirty="0" smtClean="0">
              <a:solidFill>
                <a:schemeClr val="tx1"/>
              </a:solidFill>
              <a:latin typeface="+mn-lt"/>
            </a:endParaRPr>
          </a:p>
          <a:p>
            <a:endParaRPr lang="en-US" sz="3200" b="1" dirty="0">
              <a:solidFill>
                <a:schemeClr val="tx1"/>
              </a:solidFill>
              <a:latin typeface="+mn-lt"/>
            </a:endParaRPr>
          </a:p>
          <a:p>
            <a:endParaRPr lang="en-US" sz="3200" b="1" dirty="0" smtClean="0">
              <a:solidFill>
                <a:schemeClr val="tx1"/>
              </a:solidFill>
              <a:latin typeface="+mn-lt"/>
            </a:endParaRPr>
          </a:p>
          <a:p>
            <a:endParaRPr lang="en-US" sz="3200" b="1" dirty="0">
              <a:solidFill>
                <a:schemeClr val="tx1"/>
              </a:solidFill>
              <a:latin typeface="+mn-lt"/>
            </a:endParaRPr>
          </a:p>
          <a:p>
            <a:r>
              <a:rPr lang="en-US" sz="3200" b="1" dirty="0" smtClean="0">
                <a:solidFill>
                  <a:schemeClr val="tx1"/>
                </a:solidFill>
                <a:latin typeface="+mn-lt"/>
              </a:rPr>
              <a:t>Setup User Management Policies</a:t>
            </a:r>
            <a:endParaRPr lang="en-US" sz="3200" b="1"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User Policies</a:t>
            </a:r>
          </a:p>
          <a:p>
            <a:pPr marL="457200" indent="-457200">
              <a:buFont typeface="Arial" panose="020B0604020202020204" pitchFamily="34" charset="0"/>
              <a:buChar char="•"/>
            </a:pPr>
            <a:r>
              <a:rPr lang="en-US" sz="3200" dirty="0">
                <a:solidFill>
                  <a:schemeClr val="tx1"/>
                </a:solidFill>
                <a:latin typeface="+mn-lt"/>
              </a:rPr>
              <a:t>Pre-install </a:t>
            </a:r>
            <a:r>
              <a:rPr lang="en-US" sz="3200" dirty="0" smtClean="0">
                <a:solidFill>
                  <a:schemeClr val="tx1"/>
                </a:solidFill>
                <a:latin typeface="+mn-lt"/>
              </a:rPr>
              <a:t>Specific </a:t>
            </a:r>
            <a:r>
              <a:rPr lang="en-US" sz="3200" dirty="0">
                <a:solidFill>
                  <a:schemeClr val="tx1"/>
                </a:solidFill>
                <a:latin typeface="+mn-lt"/>
              </a:rPr>
              <a:t>A</a:t>
            </a:r>
            <a:r>
              <a:rPr lang="en-US" sz="3200" dirty="0" smtClean="0">
                <a:solidFill>
                  <a:schemeClr val="tx1"/>
                </a:solidFill>
                <a:latin typeface="+mn-lt"/>
              </a:rPr>
              <a:t>pps </a:t>
            </a:r>
            <a:r>
              <a:rPr lang="en-US" sz="3200" dirty="0">
                <a:solidFill>
                  <a:schemeClr val="tx1"/>
                </a:solidFill>
                <a:latin typeface="+mn-lt"/>
              </a:rPr>
              <a:t>to the </a:t>
            </a:r>
            <a:r>
              <a:rPr lang="en-US" sz="3200" dirty="0" smtClean="0">
                <a:solidFill>
                  <a:schemeClr val="tx1"/>
                </a:solidFill>
                <a:latin typeface="+mn-lt"/>
              </a:rPr>
              <a:t>Device</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Set </a:t>
            </a:r>
            <a:r>
              <a:rPr lang="en-US" sz="3200" dirty="0">
                <a:solidFill>
                  <a:schemeClr val="tx1"/>
                </a:solidFill>
                <a:latin typeface="+mn-lt"/>
              </a:rPr>
              <a:t>P</a:t>
            </a:r>
            <a:r>
              <a:rPr lang="en-US" sz="3200" dirty="0" smtClean="0">
                <a:solidFill>
                  <a:schemeClr val="tx1"/>
                </a:solidFill>
                <a:latin typeface="+mn-lt"/>
              </a:rPr>
              <a:t>ages </a:t>
            </a:r>
            <a:r>
              <a:rPr lang="en-US" sz="3200" dirty="0">
                <a:solidFill>
                  <a:schemeClr val="tx1"/>
                </a:solidFill>
                <a:latin typeface="+mn-lt"/>
              </a:rPr>
              <a:t>to </a:t>
            </a:r>
            <a:r>
              <a:rPr lang="en-US" sz="3200" dirty="0" smtClean="0">
                <a:solidFill>
                  <a:schemeClr val="tx1"/>
                </a:solidFill>
                <a:latin typeface="+mn-lt"/>
              </a:rPr>
              <a:t>Load </a:t>
            </a:r>
            <a:r>
              <a:rPr lang="en-US" sz="3200" dirty="0">
                <a:solidFill>
                  <a:schemeClr val="tx1"/>
                </a:solidFill>
                <a:latin typeface="+mn-lt"/>
              </a:rPr>
              <a:t>at </a:t>
            </a:r>
            <a:r>
              <a:rPr lang="en-US" sz="3200" dirty="0" smtClean="0">
                <a:solidFill>
                  <a:schemeClr val="tx1"/>
                </a:solidFill>
                <a:latin typeface="+mn-lt"/>
              </a:rPr>
              <a:t>Startup</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Enable </a:t>
            </a:r>
            <a:r>
              <a:rPr lang="en-US" sz="3200" dirty="0">
                <a:solidFill>
                  <a:schemeClr val="tx1"/>
                </a:solidFill>
                <a:latin typeface="+mn-lt"/>
              </a:rPr>
              <a:t>or </a:t>
            </a:r>
            <a:r>
              <a:rPr lang="en-US" sz="3200" dirty="0" smtClean="0">
                <a:solidFill>
                  <a:schemeClr val="tx1"/>
                </a:solidFill>
                <a:latin typeface="+mn-lt"/>
              </a:rPr>
              <a:t>Disable </a:t>
            </a:r>
            <a:r>
              <a:rPr lang="en-US" sz="3200" dirty="0">
                <a:solidFill>
                  <a:schemeClr val="tx1"/>
                </a:solidFill>
                <a:latin typeface="+mn-lt"/>
              </a:rPr>
              <a:t>P</a:t>
            </a:r>
            <a:r>
              <a:rPr lang="en-US" sz="3200" dirty="0" smtClean="0">
                <a:solidFill>
                  <a:schemeClr val="tx1"/>
                </a:solidFill>
                <a:latin typeface="+mn-lt"/>
              </a:rPr>
              <a:t>rinting</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Enable </a:t>
            </a:r>
            <a:r>
              <a:rPr lang="en-US" sz="3200" dirty="0">
                <a:solidFill>
                  <a:schemeClr val="tx1"/>
                </a:solidFill>
                <a:latin typeface="+mn-lt"/>
              </a:rPr>
              <a:t>SAML Single Sign-On</a:t>
            </a:r>
          </a:p>
          <a:p>
            <a:endParaRPr lang="en-US" sz="3200" dirty="0">
              <a:solidFill>
                <a:schemeClr val="tx1"/>
              </a:solidFill>
              <a:latin typeface="+mn-lt"/>
            </a:endParaRPr>
          </a:p>
          <a:p>
            <a:r>
              <a:rPr lang="en-US" sz="3200" b="1" dirty="0" smtClean="0">
                <a:solidFill>
                  <a:schemeClr val="tx1"/>
                </a:solidFill>
                <a:latin typeface="+mn-lt"/>
              </a:rPr>
              <a:t>Setup Device Management Policies</a:t>
            </a:r>
            <a:endParaRPr lang="en-US" sz="3200" b="1"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Simple Operation to Wipe </a:t>
            </a:r>
            <a:r>
              <a:rPr lang="en-US" sz="3200" dirty="0" smtClean="0">
                <a:solidFill>
                  <a:schemeClr val="tx1"/>
                </a:solidFill>
                <a:latin typeface="+mn-lt"/>
              </a:rPr>
              <a:t>Machines</a:t>
            </a:r>
          </a:p>
          <a:p>
            <a:pPr marL="457200" indent="-457200">
              <a:buFont typeface="Arial" panose="020B0604020202020204" pitchFamily="34" charset="0"/>
              <a:buChar char="•"/>
            </a:pPr>
            <a:r>
              <a:rPr lang="en-US" sz="3200" dirty="0" smtClean="0">
                <a:solidFill>
                  <a:schemeClr val="tx1"/>
                </a:solidFill>
                <a:latin typeface="+mn-lt"/>
              </a:rPr>
              <a:t>Allow Google Sign on</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Allow Guest Browsing</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Disable </a:t>
            </a:r>
            <a:r>
              <a:rPr lang="en-US" sz="3200" dirty="0">
                <a:solidFill>
                  <a:schemeClr val="tx1"/>
                </a:solidFill>
                <a:latin typeface="+mn-lt"/>
              </a:rPr>
              <a:t>Device </a:t>
            </a:r>
            <a:r>
              <a:rPr lang="en-US" sz="3200" dirty="0" smtClean="0">
                <a:solidFill>
                  <a:schemeClr val="tx1"/>
                </a:solidFill>
                <a:latin typeface="+mn-lt"/>
              </a:rPr>
              <a:t>Remotely</a:t>
            </a:r>
          </a:p>
          <a:p>
            <a:pPr marL="457200" indent="-457200">
              <a:buFont typeface="Arial" panose="020B0604020202020204" pitchFamily="34" charset="0"/>
              <a:buChar char="•"/>
            </a:pPr>
            <a:r>
              <a:rPr lang="en-US" sz="3200" dirty="0" smtClean="0">
                <a:solidFill>
                  <a:schemeClr val="tx1"/>
                </a:solidFill>
                <a:latin typeface="+mn-lt"/>
              </a:rPr>
              <a:t>Automatically </a:t>
            </a:r>
            <a:r>
              <a:rPr lang="en-US" sz="3200" dirty="0">
                <a:solidFill>
                  <a:schemeClr val="tx1"/>
                </a:solidFill>
                <a:latin typeface="+mn-lt"/>
              </a:rPr>
              <a:t>Update Devices to Latest Chrome </a:t>
            </a:r>
            <a:r>
              <a:rPr lang="en-US" sz="3200" dirty="0" smtClean="0">
                <a:solidFill>
                  <a:schemeClr val="tx1"/>
                </a:solidFill>
                <a:latin typeface="+mn-lt"/>
              </a:rPr>
              <a:t>version and </a:t>
            </a:r>
            <a:r>
              <a:rPr lang="en-US" sz="3200" dirty="0" smtClean="0">
                <a:solidFill>
                  <a:schemeClr val="tx1"/>
                </a:solidFill>
                <a:latin typeface="+mn-lt"/>
              </a:rPr>
              <a:t>Policy</a:t>
            </a:r>
            <a:br>
              <a:rPr lang="en-US" sz="3200" dirty="0" smtClean="0">
                <a:solidFill>
                  <a:schemeClr val="tx1"/>
                </a:solidFill>
                <a:latin typeface="+mn-lt"/>
              </a:rPr>
            </a:br>
            <a:endParaRPr lang="en-US" sz="3200" dirty="0">
              <a:solidFill>
                <a:schemeClr val="tx1"/>
              </a:solidFill>
              <a:latin typeface="+mn-lt"/>
            </a:endParaRPr>
          </a:p>
          <a:p>
            <a:r>
              <a:rPr lang="en-US" sz="3200" b="1" dirty="0" smtClean="0">
                <a:solidFill>
                  <a:schemeClr val="tx1"/>
                </a:solidFill>
                <a:latin typeface="+mn-lt"/>
              </a:rPr>
              <a:t>Chrome Device </a:t>
            </a:r>
            <a:r>
              <a:rPr lang="en-US" sz="3200" b="1" dirty="0" smtClean="0">
                <a:solidFill>
                  <a:schemeClr val="tx1"/>
                </a:solidFill>
                <a:latin typeface="+mn-lt"/>
              </a:rPr>
              <a:t>Monitoring</a:t>
            </a:r>
            <a:endParaRPr lang="en-US" sz="3200" b="1" dirty="0" smtClean="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Device Search and Filtering</a:t>
            </a:r>
          </a:p>
          <a:p>
            <a:pPr marL="457200" indent="-457200">
              <a:buFont typeface="Arial" panose="020B0604020202020204" pitchFamily="34" charset="0"/>
              <a:buChar char="•"/>
            </a:pPr>
            <a:r>
              <a:rPr lang="en-US" sz="3200" dirty="0" smtClean="0">
                <a:solidFill>
                  <a:schemeClr val="tx1"/>
                </a:solidFill>
                <a:latin typeface="+mn-lt"/>
              </a:rPr>
              <a:t>WAN </a:t>
            </a:r>
            <a:r>
              <a:rPr lang="en-US" sz="3200" dirty="0">
                <a:solidFill>
                  <a:schemeClr val="tx1"/>
                </a:solidFill>
                <a:latin typeface="+mn-lt"/>
              </a:rPr>
              <a:t>IP Address</a:t>
            </a:r>
          </a:p>
          <a:p>
            <a:pPr marL="457200" indent="-457200">
              <a:buFont typeface="Arial" panose="020B0604020202020204" pitchFamily="34" charset="0"/>
              <a:buChar char="•"/>
            </a:pPr>
            <a:r>
              <a:rPr lang="en-US" sz="3200" dirty="0">
                <a:solidFill>
                  <a:schemeClr val="tx1"/>
                </a:solidFill>
                <a:latin typeface="+mn-lt"/>
              </a:rPr>
              <a:t>Status: Provisioned, De-provisioned, Disabled</a:t>
            </a:r>
          </a:p>
          <a:p>
            <a:pPr marL="457200" indent="-457200">
              <a:buFont typeface="Arial" panose="020B0604020202020204" pitchFamily="34" charset="0"/>
              <a:buChar char="•"/>
            </a:pPr>
            <a:r>
              <a:rPr lang="en-US" sz="3200" dirty="0">
                <a:solidFill>
                  <a:schemeClr val="tx1"/>
                </a:solidFill>
                <a:latin typeface="+mn-lt"/>
              </a:rPr>
              <a:t>Enrollment Date and Last Sync Date</a:t>
            </a:r>
          </a:p>
          <a:p>
            <a:pPr marL="457200" indent="-457200">
              <a:buFont typeface="Arial" panose="020B0604020202020204" pitchFamily="34" charset="0"/>
              <a:buChar char="•"/>
            </a:pPr>
            <a:r>
              <a:rPr lang="en-US" sz="3200" dirty="0">
                <a:solidFill>
                  <a:schemeClr val="tx1"/>
                </a:solidFill>
                <a:latin typeface="+mn-lt"/>
              </a:rPr>
              <a:t>Activity Log</a:t>
            </a:r>
          </a:p>
          <a:p>
            <a:pPr marL="457200" indent="-457200">
              <a:buFont typeface="Arial" panose="020B0604020202020204" pitchFamily="34" charset="0"/>
              <a:buChar char="•"/>
            </a:pPr>
            <a:r>
              <a:rPr lang="en-US" sz="3200" dirty="0">
                <a:solidFill>
                  <a:schemeClr val="tx1"/>
                </a:solidFill>
                <a:latin typeface="+mn-lt"/>
              </a:rPr>
              <a:t>CPU Utilization</a:t>
            </a:r>
          </a:p>
          <a:p>
            <a:pPr marL="457200" indent="-457200">
              <a:buFont typeface="Arial" panose="020B0604020202020204" pitchFamily="34" charset="0"/>
              <a:buChar char="•"/>
            </a:pPr>
            <a:r>
              <a:rPr lang="en-US" sz="3200" dirty="0">
                <a:solidFill>
                  <a:schemeClr val="tx1"/>
                </a:solidFill>
                <a:latin typeface="+mn-lt"/>
              </a:rPr>
              <a:t>Memory Use</a:t>
            </a:r>
          </a:p>
          <a:p>
            <a:pPr marL="457200" indent="-457200">
              <a:buFont typeface="Arial" panose="020B0604020202020204" pitchFamily="34" charset="0"/>
              <a:buChar char="•"/>
            </a:pPr>
            <a:r>
              <a:rPr lang="en-US" sz="3200" dirty="0">
                <a:solidFill>
                  <a:schemeClr val="tx1"/>
                </a:solidFill>
                <a:latin typeface="+mn-lt"/>
              </a:rPr>
              <a:t>Disk </a:t>
            </a:r>
            <a:r>
              <a:rPr lang="en-US" sz="3200" dirty="0" smtClean="0">
                <a:solidFill>
                  <a:schemeClr val="tx1"/>
                </a:solidFill>
                <a:latin typeface="+mn-lt"/>
              </a:rPr>
              <a:t>Space</a:t>
            </a:r>
          </a:p>
        </p:txBody>
      </p:sp>
      <p:sp>
        <p:nvSpPr>
          <p:cNvPr id="457" name="Text Placeholder 456"/>
          <p:cNvSpPr>
            <a:spLocks noGrp="1"/>
          </p:cNvSpPr>
          <p:nvPr>
            <p:ph type="body" sz="quarter" idx="24"/>
          </p:nvPr>
        </p:nvSpPr>
        <p:spPr>
          <a:xfrm>
            <a:off x="21932077" y="5624437"/>
            <a:ext cx="10058400" cy="754045"/>
          </a:xfrm>
        </p:spPr>
        <p:txBody>
          <a:bodyPr/>
          <a:lstStyle/>
          <a:p>
            <a:r>
              <a:rPr lang="en-US" dirty="0" smtClean="0">
                <a:solidFill>
                  <a:schemeClr val="tx1"/>
                </a:solidFill>
              </a:rPr>
              <a:t>CHROMEBOOK ADMINISTRATION</a:t>
            </a:r>
            <a:endParaRPr lang="en-US" dirty="0">
              <a:solidFill>
                <a:schemeClr val="tx1"/>
              </a:solidFill>
            </a:endParaRPr>
          </a:p>
        </p:txBody>
      </p:sp>
      <p:sp>
        <p:nvSpPr>
          <p:cNvPr id="458" name="Text Placeholder 457"/>
          <p:cNvSpPr>
            <a:spLocks noGrp="1"/>
          </p:cNvSpPr>
          <p:nvPr>
            <p:ph type="body" sz="quarter" idx="25"/>
          </p:nvPr>
        </p:nvSpPr>
        <p:spPr>
          <a:noFill/>
        </p:spPr>
        <p:txBody>
          <a:bodyPr/>
          <a:lstStyle/>
          <a:p>
            <a:r>
              <a:rPr lang="en-US" dirty="0" smtClean="0">
                <a:solidFill>
                  <a:schemeClr val="tx1"/>
                </a:solidFill>
              </a:rPr>
              <a:t>PUBLIC SESSION KIOSK MODE</a:t>
            </a:r>
            <a:endParaRPr lang="en-US" dirty="0">
              <a:solidFill>
                <a:schemeClr val="tx1"/>
              </a:solidFill>
            </a:endParaRPr>
          </a:p>
        </p:txBody>
      </p:sp>
      <p:sp>
        <p:nvSpPr>
          <p:cNvPr id="459" name="Text Placeholder 458"/>
          <p:cNvSpPr>
            <a:spLocks noGrp="1"/>
          </p:cNvSpPr>
          <p:nvPr>
            <p:ph type="body" sz="quarter" idx="26"/>
          </p:nvPr>
        </p:nvSpPr>
        <p:spPr>
          <a:xfrm>
            <a:off x="32914027" y="6378481"/>
            <a:ext cx="10047018" cy="6173976"/>
          </a:xfrm>
        </p:spPr>
        <p:txBody>
          <a:bodyPr/>
          <a:lstStyle/>
          <a:p>
            <a:pPr marL="457200" lvl="0" indent="-457200">
              <a:buFont typeface="Arial" pitchFamily="34" charset="0"/>
              <a:buChar char="•"/>
            </a:pPr>
            <a:endParaRPr lang="en-US" sz="3200" dirty="0" smtClean="0">
              <a:solidFill>
                <a:prstClr val="black"/>
              </a:solidFill>
              <a:latin typeface="Calibri"/>
            </a:endParaRPr>
          </a:p>
          <a:p>
            <a:pPr marL="457200" lvl="0" indent="-457200">
              <a:buFont typeface="Arial" pitchFamily="34" charset="0"/>
              <a:buChar char="•"/>
            </a:pPr>
            <a:r>
              <a:rPr lang="en-US" sz="3200" dirty="0" smtClean="0">
                <a:solidFill>
                  <a:prstClr val="black"/>
                </a:solidFill>
                <a:latin typeface="Calibri"/>
              </a:rPr>
              <a:t>Deploy in </a:t>
            </a:r>
            <a:r>
              <a:rPr lang="en-US" sz="3200" dirty="0">
                <a:solidFill>
                  <a:prstClr val="black"/>
                </a:solidFill>
                <a:latin typeface="Calibri"/>
              </a:rPr>
              <a:t>Kiosk </a:t>
            </a:r>
            <a:r>
              <a:rPr lang="en-US" sz="3200" dirty="0" smtClean="0">
                <a:solidFill>
                  <a:prstClr val="black"/>
                </a:solidFill>
                <a:latin typeface="Calibri"/>
              </a:rPr>
              <a:t>Mode</a:t>
            </a:r>
            <a:endParaRPr lang="en-US" sz="3200" b="1" dirty="0" smtClean="0">
              <a:solidFill>
                <a:schemeClr val="tx1"/>
              </a:solidFill>
              <a:latin typeface="+mn-lt"/>
            </a:endParaRPr>
          </a:p>
          <a:p>
            <a:pPr marL="457200" lvl="0" indent="-457200">
              <a:buFont typeface="Arial" pitchFamily="34" charset="0"/>
              <a:buChar char="•"/>
            </a:pPr>
            <a:r>
              <a:rPr lang="en-US" sz="3200" dirty="0" smtClean="0">
                <a:solidFill>
                  <a:prstClr val="black"/>
                </a:solidFill>
                <a:latin typeface="Calibri"/>
              </a:rPr>
              <a:t>No </a:t>
            </a:r>
            <a:r>
              <a:rPr lang="en-US" sz="3200" dirty="0">
                <a:solidFill>
                  <a:prstClr val="black"/>
                </a:solidFill>
                <a:latin typeface="Calibri"/>
              </a:rPr>
              <a:t>Individual Log in Required</a:t>
            </a:r>
          </a:p>
          <a:p>
            <a:pPr marL="457200" lvl="0" indent="-457200">
              <a:buFont typeface="Arial" pitchFamily="34" charset="0"/>
              <a:buChar char="•"/>
            </a:pPr>
            <a:r>
              <a:rPr lang="en-US" sz="3200" dirty="0">
                <a:solidFill>
                  <a:prstClr val="black"/>
                </a:solidFill>
                <a:latin typeface="Calibri"/>
              </a:rPr>
              <a:t>May Specify Max User Session Length or Idle Logout</a:t>
            </a:r>
          </a:p>
          <a:p>
            <a:pPr marL="457200" lvl="0" indent="-457200">
              <a:buFont typeface="Arial" pitchFamily="34" charset="0"/>
              <a:buChar char="•"/>
            </a:pPr>
            <a:r>
              <a:rPr lang="en-US" sz="3200" dirty="0">
                <a:solidFill>
                  <a:prstClr val="black"/>
                </a:solidFill>
                <a:latin typeface="Calibri"/>
              </a:rPr>
              <a:t>Custom Avatar and Wallpaper for Branding</a:t>
            </a:r>
          </a:p>
          <a:p>
            <a:pPr marL="457200" lvl="0" indent="-457200">
              <a:buFont typeface="Arial" pitchFamily="34" charset="0"/>
              <a:buChar char="•"/>
            </a:pPr>
            <a:r>
              <a:rPr lang="en-US" sz="3200" dirty="0">
                <a:solidFill>
                  <a:prstClr val="black"/>
                </a:solidFill>
                <a:latin typeface="Calibri"/>
              </a:rPr>
              <a:t>Accept Terms of Use Service Agreement</a:t>
            </a:r>
          </a:p>
          <a:p>
            <a:pPr marL="457200" lvl="0" indent="-457200">
              <a:buFont typeface="Arial" pitchFamily="34" charset="0"/>
              <a:buChar char="•"/>
            </a:pPr>
            <a:r>
              <a:rPr lang="en-US" sz="3200" dirty="0">
                <a:solidFill>
                  <a:prstClr val="black"/>
                </a:solidFill>
                <a:latin typeface="Calibri"/>
              </a:rPr>
              <a:t>Set up a </a:t>
            </a:r>
            <a:r>
              <a:rPr lang="en-US" sz="3200" dirty="0" smtClean="0">
                <a:solidFill>
                  <a:prstClr val="black"/>
                </a:solidFill>
                <a:latin typeface="Calibri"/>
              </a:rPr>
              <a:t>Home Page</a:t>
            </a:r>
          </a:p>
          <a:p>
            <a:pPr marL="457200" lvl="0" indent="-457200">
              <a:buFont typeface="Arial" pitchFamily="34" charset="0"/>
              <a:buChar char="•"/>
            </a:pPr>
            <a:r>
              <a:rPr lang="en-US" sz="3200" dirty="0" smtClean="0">
                <a:solidFill>
                  <a:prstClr val="black"/>
                </a:solidFill>
                <a:latin typeface="Calibri"/>
              </a:rPr>
              <a:t>Ability to Whitelist or Utilize </a:t>
            </a:r>
            <a:r>
              <a:rPr lang="en-US" sz="3200" dirty="0" err="1" smtClean="0">
                <a:solidFill>
                  <a:prstClr val="black"/>
                </a:solidFill>
                <a:latin typeface="Calibri"/>
              </a:rPr>
              <a:t>SafeSearch</a:t>
            </a:r>
            <a:r>
              <a:rPr lang="en-US" sz="3200" dirty="0" smtClean="0">
                <a:solidFill>
                  <a:prstClr val="black"/>
                </a:solidFill>
                <a:latin typeface="Calibri"/>
              </a:rPr>
              <a:t> Sites</a:t>
            </a:r>
            <a:endParaRPr lang="en-US" sz="3200" dirty="0">
              <a:solidFill>
                <a:prstClr val="black"/>
              </a:solidFill>
              <a:latin typeface="Calibri"/>
            </a:endParaRPr>
          </a:p>
          <a:p>
            <a:pPr marL="457200" lvl="0" indent="-457200">
              <a:buFont typeface="Arial" pitchFamily="34" charset="0"/>
              <a:buChar char="•"/>
            </a:pPr>
            <a:r>
              <a:rPr lang="en-US" sz="3200" dirty="0">
                <a:solidFill>
                  <a:prstClr val="black"/>
                </a:solidFill>
                <a:latin typeface="Calibri"/>
              </a:rPr>
              <a:t>Allow Access to External storage,  Audio and Video Input, etc.</a:t>
            </a:r>
          </a:p>
        </p:txBody>
      </p:sp>
      <p:sp>
        <p:nvSpPr>
          <p:cNvPr id="460" name="Text Placeholder 459"/>
          <p:cNvSpPr>
            <a:spLocks noGrp="1"/>
          </p:cNvSpPr>
          <p:nvPr>
            <p:ph type="body" sz="quarter" idx="27"/>
          </p:nvPr>
        </p:nvSpPr>
        <p:spPr>
          <a:xfrm>
            <a:off x="32905536" y="12900871"/>
            <a:ext cx="10047018" cy="754045"/>
          </a:xfrm>
        </p:spPr>
        <p:txBody>
          <a:bodyPr/>
          <a:lstStyle/>
          <a:p>
            <a:r>
              <a:rPr lang="en-US" dirty="0" smtClean="0">
                <a:solidFill>
                  <a:schemeClr val="tx1"/>
                </a:solidFill>
              </a:rPr>
              <a:t>CONCLUSIONS</a:t>
            </a:r>
            <a:endParaRPr lang="en-US" dirty="0">
              <a:solidFill>
                <a:schemeClr val="tx1"/>
              </a:solidFill>
            </a:endParaRPr>
          </a:p>
        </p:txBody>
      </p:sp>
      <p:sp>
        <p:nvSpPr>
          <p:cNvPr id="461" name="Text Placeholder 460"/>
          <p:cNvSpPr>
            <a:spLocks noGrp="1"/>
          </p:cNvSpPr>
          <p:nvPr>
            <p:ph type="body" sz="quarter" idx="28"/>
          </p:nvPr>
        </p:nvSpPr>
        <p:spPr>
          <a:xfrm>
            <a:off x="32832242" y="13879373"/>
            <a:ext cx="10052050" cy="8439211"/>
          </a:xfrm>
        </p:spPr>
        <p:txBody>
          <a:bodyPr/>
          <a:lstStyle/>
          <a:p>
            <a:pPr lvl="0">
              <a:spcBef>
                <a:spcPts val="0"/>
              </a:spcBef>
            </a:pPr>
            <a:r>
              <a:rPr lang="en-US" sz="3200" b="1" dirty="0" smtClean="0">
                <a:solidFill>
                  <a:prstClr val="black"/>
                </a:solidFill>
                <a:latin typeface="Calibri"/>
              </a:rPr>
              <a:t>Fiscal </a:t>
            </a:r>
            <a:r>
              <a:rPr lang="en-US" sz="3200" b="1" dirty="0">
                <a:solidFill>
                  <a:prstClr val="black"/>
                </a:solidFill>
                <a:latin typeface="Calibri"/>
              </a:rPr>
              <a:t>Year 2016 – 2017 Student Enrollment: 26,037</a:t>
            </a:r>
            <a:endParaRPr lang="en-US" sz="3200" dirty="0">
              <a:solidFill>
                <a:prstClr val="black"/>
              </a:solidFill>
              <a:latin typeface="Calibri"/>
            </a:endParaRPr>
          </a:p>
          <a:p>
            <a:pPr marL="342900" lvl="0" indent="-342900">
              <a:spcBef>
                <a:spcPts val="0"/>
              </a:spcBef>
              <a:buFont typeface="Arial" panose="020B0604020202020204" pitchFamily="34" charset="0"/>
              <a:buChar char="•"/>
            </a:pPr>
            <a:r>
              <a:rPr lang="en-US" sz="3200" dirty="0" smtClean="0">
                <a:solidFill>
                  <a:prstClr val="black"/>
                </a:solidFill>
                <a:latin typeface="Calibri"/>
              </a:rPr>
              <a:t>Undergraduate: 4,116  89%</a:t>
            </a:r>
          </a:p>
          <a:p>
            <a:pPr marL="342900" lvl="0" indent="-342900">
              <a:spcBef>
                <a:spcPts val="0"/>
              </a:spcBef>
              <a:buFont typeface="Arial" panose="020B0604020202020204" pitchFamily="34" charset="0"/>
              <a:buChar char="•"/>
            </a:pPr>
            <a:r>
              <a:rPr lang="en-US" sz="3200" dirty="0" smtClean="0">
                <a:solidFill>
                  <a:prstClr val="black"/>
                </a:solidFill>
                <a:latin typeface="Calibri"/>
              </a:rPr>
              <a:t>Graduate: 349  8%</a:t>
            </a:r>
          </a:p>
          <a:p>
            <a:pPr marL="342900" lvl="0" indent="-342900">
              <a:spcBef>
                <a:spcPts val="0"/>
              </a:spcBef>
              <a:buFont typeface="Arial" panose="020B0604020202020204" pitchFamily="34" charset="0"/>
              <a:buChar char="•"/>
            </a:pPr>
            <a:r>
              <a:rPr lang="en-US" sz="3200" dirty="0" smtClean="0">
                <a:solidFill>
                  <a:prstClr val="black"/>
                </a:solidFill>
                <a:latin typeface="Calibri"/>
              </a:rPr>
              <a:t>Staff: 155  3%</a:t>
            </a:r>
          </a:p>
          <a:p>
            <a:pPr marL="342900" lvl="0" indent="-342900">
              <a:spcBef>
                <a:spcPts val="0"/>
              </a:spcBef>
              <a:buFont typeface="Arial" panose="020B0604020202020204" pitchFamily="34" charset="0"/>
              <a:buChar char="•"/>
            </a:pPr>
            <a:r>
              <a:rPr lang="en-US" sz="3200" dirty="0" smtClean="0">
                <a:solidFill>
                  <a:prstClr val="black"/>
                </a:solidFill>
                <a:latin typeface="Calibri"/>
              </a:rPr>
              <a:t>Visiting Scholar: 4  .%</a:t>
            </a:r>
          </a:p>
          <a:p>
            <a:pPr marL="342900" indent="-342900">
              <a:spcBef>
                <a:spcPts val="0"/>
              </a:spcBef>
              <a:buFont typeface="Arial" panose="020B0604020202020204" pitchFamily="34" charset="0"/>
              <a:buChar char="•"/>
            </a:pPr>
            <a:r>
              <a:rPr lang="en-US" sz="3200" dirty="0" smtClean="0">
                <a:solidFill>
                  <a:prstClr val="black"/>
                </a:solidFill>
                <a:latin typeface="Calibri"/>
              </a:rPr>
              <a:t>Total </a:t>
            </a:r>
            <a:r>
              <a:rPr lang="en-US" sz="3200" dirty="0">
                <a:solidFill>
                  <a:prstClr val="black"/>
                </a:solidFill>
                <a:latin typeface="Calibri"/>
              </a:rPr>
              <a:t>Fiscal Year Loans: 4,624  </a:t>
            </a:r>
            <a:endParaRPr lang="en-US" sz="3200" dirty="0" smtClean="0">
              <a:solidFill>
                <a:prstClr val="black"/>
              </a:solidFill>
              <a:latin typeface="Calibri"/>
            </a:endParaRPr>
          </a:p>
          <a:p>
            <a:pPr marL="342900" indent="-342900">
              <a:spcBef>
                <a:spcPts val="0"/>
              </a:spcBef>
              <a:buFont typeface="Arial" panose="020B0604020202020204" pitchFamily="34" charset="0"/>
              <a:buChar char="•"/>
            </a:pPr>
            <a:endParaRPr lang="en-US" sz="3200" dirty="0">
              <a:solidFill>
                <a:prstClr val="black"/>
              </a:solidFill>
              <a:latin typeface="Calibri"/>
            </a:endParaRPr>
          </a:p>
          <a:p>
            <a:pPr lvl="0"/>
            <a:r>
              <a:rPr lang="en-US" sz="3200" dirty="0">
                <a:solidFill>
                  <a:schemeClr val="tx1"/>
                </a:solidFill>
                <a:latin typeface="Calibri"/>
              </a:rPr>
              <a:t>The Library laptop checkout program became the first UWM Chromebook domain administration group and has become a </a:t>
            </a:r>
            <a:r>
              <a:rPr lang="en-US" sz="3200" dirty="0" smtClean="0">
                <a:solidFill>
                  <a:schemeClr val="tx1"/>
                </a:solidFill>
                <a:latin typeface="Calibri"/>
              </a:rPr>
              <a:t>successful model </a:t>
            </a:r>
            <a:r>
              <a:rPr lang="en-US" sz="3200" dirty="0">
                <a:solidFill>
                  <a:schemeClr val="tx1"/>
                </a:solidFill>
                <a:latin typeface="Calibri"/>
              </a:rPr>
              <a:t>for further development across campus. </a:t>
            </a:r>
          </a:p>
          <a:p>
            <a:pPr>
              <a:spcBef>
                <a:spcPts val="0"/>
              </a:spcBef>
            </a:pPr>
            <a:endParaRPr lang="en-US" sz="3200" dirty="0" smtClean="0">
              <a:solidFill>
                <a:prstClr val="black"/>
              </a:solidFill>
              <a:latin typeface="Calibri"/>
            </a:endParaRPr>
          </a:p>
          <a:p>
            <a:pPr marL="457200" indent="-457200">
              <a:spcBef>
                <a:spcPts val="0"/>
              </a:spcBef>
              <a:buFont typeface="Arial" panose="020B0604020202020204" pitchFamily="34" charset="0"/>
              <a:buChar char="•"/>
            </a:pPr>
            <a:r>
              <a:rPr lang="en-US" sz="3200" dirty="0" smtClean="0">
                <a:solidFill>
                  <a:prstClr val="black"/>
                </a:solidFill>
                <a:latin typeface="Calibri"/>
              </a:rPr>
              <a:t>Ease of Web </a:t>
            </a:r>
            <a:r>
              <a:rPr lang="en-US" sz="3200" dirty="0">
                <a:solidFill>
                  <a:prstClr val="black"/>
                </a:solidFill>
                <a:latin typeface="Calibri"/>
              </a:rPr>
              <a:t>B</a:t>
            </a:r>
            <a:r>
              <a:rPr lang="en-US" sz="3200" dirty="0" smtClean="0">
                <a:solidFill>
                  <a:prstClr val="black"/>
                </a:solidFill>
                <a:latin typeface="Calibri"/>
              </a:rPr>
              <a:t>ased Administration</a:t>
            </a:r>
          </a:p>
          <a:p>
            <a:pPr marL="457200" indent="-457200">
              <a:spcBef>
                <a:spcPts val="0"/>
              </a:spcBef>
              <a:buFont typeface="Arial" panose="020B0604020202020204" pitchFamily="34" charset="0"/>
              <a:buChar char="•"/>
            </a:pPr>
            <a:r>
              <a:rPr lang="en-US" sz="3200" dirty="0" smtClean="0">
                <a:solidFill>
                  <a:prstClr val="black"/>
                </a:solidFill>
                <a:latin typeface="Calibri"/>
              </a:rPr>
              <a:t>User Satisfaction</a:t>
            </a:r>
          </a:p>
          <a:p>
            <a:pPr marL="457200" indent="-457200">
              <a:spcBef>
                <a:spcPts val="0"/>
              </a:spcBef>
              <a:buFont typeface="Arial" panose="020B0604020202020204" pitchFamily="34" charset="0"/>
              <a:buChar char="•"/>
            </a:pPr>
            <a:r>
              <a:rPr lang="en-US" sz="3200" dirty="0" smtClean="0">
                <a:solidFill>
                  <a:prstClr val="black"/>
                </a:solidFill>
                <a:latin typeface="Calibri"/>
              </a:rPr>
              <a:t>Quick Cleanup Between Loans</a:t>
            </a:r>
          </a:p>
          <a:p>
            <a:pPr marL="457200" indent="-457200">
              <a:spcBef>
                <a:spcPts val="0"/>
              </a:spcBef>
              <a:buFont typeface="Arial" panose="020B0604020202020204" pitchFamily="34" charset="0"/>
              <a:buChar char="•"/>
            </a:pPr>
            <a:r>
              <a:rPr lang="en-US" sz="3200" dirty="0" smtClean="0">
                <a:solidFill>
                  <a:prstClr val="black"/>
                </a:solidFill>
                <a:latin typeface="Calibri"/>
              </a:rPr>
              <a:t>Fast Turnover Hardware Replacement</a:t>
            </a:r>
            <a:endParaRPr lang="en-US" sz="3200" dirty="0">
              <a:solidFill>
                <a:prstClr val="black"/>
              </a:solidFill>
              <a:latin typeface="Calibri"/>
            </a:endParaRPr>
          </a:p>
        </p:txBody>
      </p:sp>
      <p:sp>
        <p:nvSpPr>
          <p:cNvPr id="462" name="Text Placeholder 461"/>
          <p:cNvSpPr>
            <a:spLocks noGrp="1"/>
          </p:cNvSpPr>
          <p:nvPr>
            <p:ph type="body" sz="quarter" idx="29"/>
          </p:nvPr>
        </p:nvSpPr>
        <p:spPr>
          <a:xfrm>
            <a:off x="32934545" y="23498823"/>
            <a:ext cx="10047018" cy="754045"/>
          </a:xfrm>
        </p:spPr>
        <p:txBody>
          <a:bodyPr/>
          <a:lstStyle/>
          <a:p>
            <a:r>
              <a:rPr lang="en-US" dirty="0" smtClean="0">
                <a:solidFill>
                  <a:schemeClr val="tx1"/>
                </a:solidFill>
              </a:rPr>
              <a:t>RESOURCES</a:t>
            </a:r>
            <a:endParaRPr lang="en-US" dirty="0">
              <a:solidFill>
                <a:schemeClr val="tx1"/>
              </a:solidFill>
            </a:endParaRPr>
          </a:p>
        </p:txBody>
      </p:sp>
      <p:sp>
        <p:nvSpPr>
          <p:cNvPr id="463" name="Text Placeholder 462"/>
          <p:cNvSpPr>
            <a:spLocks noGrp="1"/>
          </p:cNvSpPr>
          <p:nvPr>
            <p:ph type="body" sz="quarter" idx="30"/>
          </p:nvPr>
        </p:nvSpPr>
        <p:spPr>
          <a:xfrm>
            <a:off x="32929513" y="24880554"/>
            <a:ext cx="10052050" cy="6460103"/>
          </a:xfrm>
        </p:spPr>
        <p:txBody>
          <a:bodyPr/>
          <a:lstStyle/>
          <a:p>
            <a:r>
              <a:rPr lang="en-US" sz="3200" b="1" dirty="0">
                <a:solidFill>
                  <a:schemeClr val="tx1"/>
                </a:solidFill>
                <a:latin typeface="+mn-lt"/>
              </a:rPr>
              <a:t>Google for Education IT Guide</a:t>
            </a:r>
          </a:p>
          <a:p>
            <a:r>
              <a:rPr lang="en-US" sz="3200" dirty="0" smtClean="0">
                <a:solidFill>
                  <a:schemeClr val="tx1"/>
                </a:solidFill>
                <a:latin typeface="+mn-lt"/>
              </a:rPr>
              <a:t>(https</a:t>
            </a:r>
            <a:r>
              <a:rPr lang="en-US" sz="3200" dirty="0">
                <a:solidFill>
                  <a:schemeClr val="tx1"/>
                </a:solidFill>
                <a:latin typeface="+mn-lt"/>
              </a:rPr>
              <a:t>://edu.google.com/it</a:t>
            </a:r>
            <a:r>
              <a:rPr lang="en-US" sz="3200" dirty="0" smtClean="0">
                <a:solidFill>
                  <a:schemeClr val="tx1"/>
                </a:solidFill>
                <a:latin typeface="+mn-lt"/>
              </a:rPr>
              <a:t>/)</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Plan</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Deploy</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Training/Support</a:t>
            </a:r>
            <a:br>
              <a:rPr lang="en-US" sz="3200" dirty="0" smtClean="0">
                <a:solidFill>
                  <a:schemeClr val="tx1"/>
                </a:solidFill>
                <a:latin typeface="+mn-lt"/>
              </a:rPr>
            </a:br>
            <a:endParaRPr lang="en-US" sz="3200" dirty="0">
              <a:solidFill>
                <a:schemeClr val="tx1"/>
              </a:solidFill>
              <a:latin typeface="+mn-lt"/>
            </a:endParaRPr>
          </a:p>
          <a:p>
            <a:r>
              <a:rPr lang="en-US" sz="3200" b="1" dirty="0" err="1">
                <a:solidFill>
                  <a:schemeClr val="tx1"/>
                </a:solidFill>
                <a:latin typeface="+mn-lt"/>
              </a:rPr>
              <a:t>Promevo</a:t>
            </a:r>
            <a:endParaRPr lang="en-US" sz="3200" b="1" dirty="0">
              <a:solidFill>
                <a:schemeClr val="tx1"/>
              </a:solidFill>
              <a:latin typeface="+mn-lt"/>
            </a:endParaRPr>
          </a:p>
          <a:p>
            <a:r>
              <a:rPr lang="en-US" sz="3200" dirty="0" smtClean="0">
                <a:solidFill>
                  <a:schemeClr val="tx1"/>
                </a:solidFill>
                <a:latin typeface="+mn-lt"/>
              </a:rPr>
              <a:t>(http</a:t>
            </a:r>
            <a:r>
              <a:rPr lang="en-US" sz="3200" dirty="0">
                <a:solidFill>
                  <a:schemeClr val="tx1"/>
                </a:solidFill>
                <a:latin typeface="+mn-lt"/>
              </a:rPr>
              <a:t>://www.promevo.com</a:t>
            </a:r>
            <a:r>
              <a:rPr lang="en-US" sz="3200" dirty="0" smtClean="0">
                <a:solidFill>
                  <a:schemeClr val="tx1"/>
                </a:solidFill>
                <a:latin typeface="+mn-lt"/>
              </a:rPr>
              <a:t>/)</a:t>
            </a:r>
          </a:p>
          <a:p>
            <a:endParaRPr lang="en-US" sz="3200" dirty="0" smtClean="0">
              <a:solidFill>
                <a:schemeClr val="tx1"/>
              </a:solidFill>
              <a:latin typeface="+mn-lt"/>
            </a:endParaRPr>
          </a:p>
          <a:p>
            <a:r>
              <a:rPr lang="en-US" sz="3200" b="1" dirty="0" smtClean="0">
                <a:solidFill>
                  <a:schemeClr val="tx1"/>
                </a:solidFill>
                <a:latin typeface="+mn-lt"/>
              </a:rPr>
              <a:t>UWM Libraries Media and Reserve Services</a:t>
            </a:r>
          </a:p>
          <a:p>
            <a:r>
              <a:rPr lang="en-US" sz="3200" dirty="0" smtClean="0">
                <a:solidFill>
                  <a:schemeClr val="tx1"/>
                </a:solidFill>
                <a:latin typeface="+mn-lt"/>
              </a:rPr>
              <a:t>(http://uwm.edu/libraries/media/)</a:t>
            </a:r>
          </a:p>
          <a:p>
            <a:endParaRPr lang="en-US" sz="3200" dirty="0">
              <a:latin typeface="+mn-lt"/>
            </a:endParaRPr>
          </a:p>
        </p:txBody>
      </p:sp>
      <p:sp>
        <p:nvSpPr>
          <p:cNvPr id="464" name="Text Placeholder 463"/>
          <p:cNvSpPr>
            <a:spLocks noGrp="1"/>
          </p:cNvSpPr>
          <p:nvPr>
            <p:ph type="body" sz="quarter" idx="96"/>
          </p:nvPr>
        </p:nvSpPr>
        <p:spPr>
          <a:xfrm>
            <a:off x="968171" y="23305216"/>
            <a:ext cx="10056813" cy="8636188"/>
          </a:xfrm>
        </p:spPr>
        <p:txBody>
          <a:bodyPr/>
          <a:lstStyle/>
          <a:p>
            <a:r>
              <a:rPr lang="en-US" sz="3200" b="1" dirty="0" smtClean="0">
                <a:solidFill>
                  <a:schemeClr val="tx1"/>
                </a:solidFill>
                <a:latin typeface="+mn-lt"/>
              </a:rPr>
              <a:t>Dell Premier Computer Purchasing</a:t>
            </a:r>
            <a:endParaRPr lang="en-US" sz="3200" dirty="0" smtClean="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Dell Chromebook 7310 (3 Year Service)  = $490</a:t>
            </a:r>
          </a:p>
          <a:p>
            <a:pPr marL="457200" indent="-457200">
              <a:buFont typeface="Arial" panose="020B0604020202020204" pitchFamily="34" charset="0"/>
              <a:buChar char="•"/>
            </a:pPr>
            <a:r>
              <a:rPr lang="en-US" sz="3200" dirty="0" smtClean="0">
                <a:solidFill>
                  <a:schemeClr val="tx1"/>
                </a:solidFill>
                <a:latin typeface="+mn-lt"/>
              </a:rPr>
              <a:t>Laptop Bag = $23</a:t>
            </a:r>
          </a:p>
          <a:p>
            <a:pPr marL="457200" indent="-457200">
              <a:buFont typeface="Arial" panose="020B0604020202020204" pitchFamily="34" charset="0"/>
              <a:buChar char="•"/>
            </a:pPr>
            <a:r>
              <a:rPr lang="en-US" sz="3200" dirty="0" smtClean="0">
                <a:solidFill>
                  <a:schemeClr val="tx1"/>
                </a:solidFill>
                <a:latin typeface="+mn-lt"/>
              </a:rPr>
              <a:t>Laptop AC Replacement = $40</a:t>
            </a:r>
            <a:br>
              <a:rPr lang="en-US" sz="3200" dirty="0" smtClean="0">
                <a:solidFill>
                  <a:schemeClr val="tx1"/>
                </a:solidFill>
                <a:latin typeface="+mn-lt"/>
              </a:rPr>
            </a:br>
            <a:r>
              <a:rPr lang="en-US" sz="3200" dirty="0" smtClean="0">
                <a:solidFill>
                  <a:schemeClr val="tx1"/>
                </a:solidFill>
                <a:latin typeface="+mn-lt"/>
              </a:rPr>
              <a:t>Total: $554 x 70 Units = </a:t>
            </a:r>
            <a:r>
              <a:rPr lang="en-US" sz="3200" dirty="0" smtClean="0">
                <a:solidFill>
                  <a:schemeClr val="tx1"/>
                </a:solidFill>
                <a:latin typeface="+mn-lt"/>
              </a:rPr>
              <a:t>$38,710</a:t>
            </a:r>
            <a:r>
              <a:rPr lang="en-US" sz="3200" dirty="0" smtClean="0">
                <a:solidFill>
                  <a:schemeClr val="tx1"/>
                </a:solidFill>
                <a:latin typeface="+mn-lt"/>
              </a:rPr>
              <a:t/>
            </a:r>
            <a:br>
              <a:rPr lang="en-US" sz="3200" dirty="0" smtClean="0">
                <a:solidFill>
                  <a:schemeClr val="tx1"/>
                </a:solidFill>
                <a:latin typeface="+mn-lt"/>
              </a:rPr>
            </a:br>
            <a:endParaRPr lang="en-US" sz="3200" dirty="0" smtClean="0">
              <a:solidFill>
                <a:schemeClr val="tx1"/>
              </a:solidFill>
              <a:latin typeface="+mn-lt"/>
            </a:endParaRPr>
          </a:p>
          <a:p>
            <a:r>
              <a:rPr lang="en-US" sz="3200" b="1" dirty="0" smtClean="0">
                <a:solidFill>
                  <a:schemeClr val="tx1"/>
                </a:solidFill>
                <a:latin typeface="+mn-lt"/>
              </a:rPr>
              <a:t>Google Chromebook Management License Vendor (</a:t>
            </a:r>
            <a:r>
              <a:rPr lang="en-US" sz="3200" b="1" dirty="0" err="1" smtClean="0">
                <a:solidFill>
                  <a:schemeClr val="tx1"/>
                </a:solidFill>
                <a:latin typeface="+mn-lt"/>
              </a:rPr>
              <a:t>Promevo</a:t>
            </a:r>
            <a:r>
              <a:rPr lang="en-US" sz="3200" b="1" dirty="0" smtClean="0">
                <a:solidFill>
                  <a:schemeClr val="tx1"/>
                </a:solidFill>
                <a:latin typeface="+mn-lt"/>
              </a:rPr>
              <a:t>)</a:t>
            </a:r>
            <a:endParaRPr lang="en-US" sz="3200"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Google </a:t>
            </a:r>
            <a:r>
              <a:rPr lang="en-US" sz="3200" dirty="0">
                <a:solidFill>
                  <a:schemeClr val="tx1"/>
                </a:solidFill>
                <a:latin typeface="+mn-lt"/>
              </a:rPr>
              <a:t>Chrome Management Console, Education </a:t>
            </a:r>
            <a:r>
              <a:rPr lang="en-US" sz="3200" dirty="0" smtClean="0">
                <a:solidFill>
                  <a:schemeClr val="tx1"/>
                </a:solidFill>
                <a:latin typeface="+mn-lt"/>
              </a:rPr>
              <a:t>Perpetual License</a:t>
            </a:r>
            <a:br>
              <a:rPr lang="en-US" sz="3200" dirty="0" smtClean="0">
                <a:solidFill>
                  <a:schemeClr val="tx1"/>
                </a:solidFill>
                <a:latin typeface="+mn-lt"/>
              </a:rPr>
            </a:br>
            <a:r>
              <a:rPr lang="en-US" sz="3200" dirty="0" smtClean="0">
                <a:solidFill>
                  <a:schemeClr val="tx1"/>
                </a:solidFill>
                <a:latin typeface="+mn-lt"/>
              </a:rPr>
              <a:t>Total:  $30 x 70 Units = $2,100</a:t>
            </a:r>
          </a:p>
          <a:p>
            <a:endParaRPr lang="en-US" sz="3200" b="1" dirty="0">
              <a:solidFill>
                <a:schemeClr val="tx1"/>
              </a:solidFill>
              <a:latin typeface="+mn-lt"/>
            </a:endParaRPr>
          </a:p>
          <a:p>
            <a:r>
              <a:rPr lang="en-US" sz="3200" b="1" dirty="0" smtClean="0">
                <a:solidFill>
                  <a:schemeClr val="tx1"/>
                </a:solidFill>
                <a:latin typeface="+mn-lt"/>
              </a:rPr>
              <a:t>Google Education Domain License</a:t>
            </a:r>
            <a:endParaRPr lang="en-US" sz="3200" b="1" dirty="0">
              <a:solidFill>
                <a:schemeClr val="tx1"/>
              </a:solidFill>
              <a:latin typeface="+mn-lt"/>
            </a:endParaRPr>
          </a:p>
          <a:p>
            <a:pPr marL="457200" indent="-457200">
              <a:buFont typeface="Arial" panose="020B0604020202020204" pitchFamily="34" charset="0"/>
              <a:buChar char="•"/>
            </a:pPr>
            <a:r>
              <a:rPr lang="en-US" sz="3200" dirty="0" smtClean="0">
                <a:solidFill>
                  <a:schemeClr val="tx1"/>
                </a:solidFill>
                <a:latin typeface="+mn-lt"/>
              </a:rPr>
              <a:t>Yearly Registration Fee = $20 (Covered by UWM Campus)</a:t>
            </a:r>
          </a:p>
        </p:txBody>
      </p:sp>
      <p:sp>
        <p:nvSpPr>
          <p:cNvPr id="465" name="Text Placeholder 464"/>
          <p:cNvSpPr>
            <a:spLocks noGrp="1"/>
          </p:cNvSpPr>
          <p:nvPr>
            <p:ph type="body" sz="quarter" idx="150"/>
          </p:nvPr>
        </p:nvSpPr>
        <p:spPr/>
        <p:txBody>
          <a:bodyPr/>
          <a:lstStyle/>
          <a:p>
            <a:r>
              <a:rPr lang="en-US" dirty="0" smtClean="0"/>
              <a:t>UW Milwaukee Libraries</a:t>
            </a:r>
            <a:endParaRPr lang="en-US" dirty="0"/>
          </a:p>
        </p:txBody>
      </p:sp>
      <p:sp>
        <p:nvSpPr>
          <p:cNvPr id="466" name="Text Placeholder 465"/>
          <p:cNvSpPr>
            <a:spLocks noGrp="1"/>
          </p:cNvSpPr>
          <p:nvPr>
            <p:ph type="body" sz="quarter" idx="151"/>
          </p:nvPr>
        </p:nvSpPr>
        <p:spPr>
          <a:noFill/>
          <a:ln>
            <a:noFill/>
          </a:ln>
        </p:spPr>
        <p:txBody>
          <a:bodyPr>
            <a:normAutofit fontScale="92500" lnSpcReduction="10000"/>
          </a:bodyPr>
          <a:lstStyle/>
          <a:p>
            <a:r>
              <a:rPr lang="en-US" dirty="0" smtClean="0"/>
              <a:t>Andy Ritter – Assistant Head Library Systems</a:t>
            </a:r>
            <a:endParaRPr lang="en-US" dirty="0"/>
          </a:p>
        </p:txBody>
      </p:sp>
      <p:sp>
        <p:nvSpPr>
          <p:cNvPr id="467" name="Text Placeholder 466"/>
          <p:cNvSpPr>
            <a:spLocks noGrp="1"/>
          </p:cNvSpPr>
          <p:nvPr>
            <p:ph type="body" sz="quarter" idx="153"/>
          </p:nvPr>
        </p:nvSpPr>
        <p:spPr/>
        <p:txBody>
          <a:bodyPr>
            <a:normAutofit fontScale="85000" lnSpcReduction="10000"/>
          </a:bodyPr>
          <a:lstStyle/>
          <a:p>
            <a:r>
              <a:rPr lang="en-US" dirty="0"/>
              <a:t>Chromebook Management – Library Laptop Checkout Program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41" y="779217"/>
            <a:ext cx="3809524" cy="1714286"/>
          </a:xfrm>
          <a:prstGeom prst="rect">
            <a:avLst/>
          </a:prstGeom>
        </p:spPr>
      </p:pic>
      <p:sp>
        <p:nvSpPr>
          <p:cNvPr id="21" name="Text Placeholder 449"/>
          <p:cNvSpPr txBox="1">
            <a:spLocks/>
          </p:cNvSpPr>
          <p:nvPr/>
        </p:nvSpPr>
        <p:spPr>
          <a:xfrm>
            <a:off x="930279" y="11925914"/>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solidFill>
                  <a:schemeClr val="tx1"/>
                </a:solidFill>
              </a:rPr>
              <a:t>LIBRARY ENVIRONMENT</a:t>
            </a:r>
            <a:endParaRPr lang="en-US" dirty="0">
              <a:solidFill>
                <a:schemeClr val="tx1"/>
              </a:solidFill>
            </a:endParaRPr>
          </a:p>
        </p:txBody>
      </p:sp>
      <p:sp>
        <p:nvSpPr>
          <p:cNvPr id="4" name="Rectangle 3"/>
          <p:cNvSpPr/>
          <p:nvPr/>
        </p:nvSpPr>
        <p:spPr>
          <a:xfrm>
            <a:off x="1014001" y="12985053"/>
            <a:ext cx="10010983" cy="7971413"/>
          </a:xfrm>
          <a:prstGeom prst="rect">
            <a:avLst/>
          </a:prstGeom>
        </p:spPr>
        <p:txBody>
          <a:bodyPr wrap="square">
            <a:spAutoFit/>
          </a:bodyPr>
          <a:lstStyle/>
          <a:p>
            <a:r>
              <a:rPr lang="en-US" sz="3200" b="1" dirty="0" smtClean="0">
                <a:cs typeface="Times New Roman" panose="02020603050405020304" pitchFamily="18" charset="0"/>
              </a:rPr>
              <a:t>Requirements </a:t>
            </a:r>
            <a:r>
              <a:rPr lang="en-US" sz="3200" b="1" dirty="0" smtClean="0">
                <a:cs typeface="Times New Roman" panose="02020603050405020304" pitchFamily="18" charset="0"/>
              </a:rPr>
              <a:t>For </a:t>
            </a:r>
            <a:r>
              <a:rPr lang="en-US" sz="3200" b="1" dirty="0">
                <a:cs typeface="Times New Roman" panose="02020603050405020304" pitchFamily="18" charset="0"/>
              </a:rPr>
              <a:t>O</a:t>
            </a:r>
            <a:r>
              <a:rPr lang="en-US" sz="3200" b="1" dirty="0" smtClean="0">
                <a:cs typeface="Times New Roman" panose="02020603050405020304" pitchFamily="18" charset="0"/>
              </a:rPr>
              <a:t>ur </a:t>
            </a:r>
            <a:r>
              <a:rPr lang="en-US" sz="3200" b="1" dirty="0" smtClean="0">
                <a:cs typeface="Times New Roman" panose="02020603050405020304" pitchFamily="18" charset="0"/>
              </a:rPr>
              <a:t>Site</a:t>
            </a:r>
          </a:p>
          <a:p>
            <a:endParaRPr lang="en-US" sz="3200" b="1" dirty="0" smtClean="0">
              <a:cs typeface="Times New Roman" panose="02020603050405020304" pitchFamily="18" charset="0"/>
            </a:endParaRPr>
          </a:p>
          <a:p>
            <a:r>
              <a:rPr lang="en-US" sz="3200" dirty="0" smtClean="0">
                <a:latin typeface="Calibri" panose="020F0502020204030204" pitchFamily="34" charset="0"/>
                <a:ea typeface="Calibri" panose="020F0502020204030204" pitchFamily="34" charset="0"/>
                <a:cs typeface="Times New Roman" panose="02020603050405020304" pitchFamily="18" charset="0"/>
              </a:rPr>
              <a:t>Sufficient Public and Affiliated </a:t>
            </a:r>
            <a:r>
              <a:rPr lang="en-US" sz="3200" dirty="0" err="1" smtClean="0">
                <a:latin typeface="Calibri" panose="020F0502020204030204" pitchFamily="34" charset="0"/>
                <a:ea typeface="Calibri" panose="020F0502020204030204" pitchFamily="34" charset="0"/>
                <a:cs typeface="Times New Roman" panose="02020603050405020304" pitchFamily="18" charset="0"/>
              </a:rPr>
              <a:t>Wifi</a:t>
            </a:r>
            <a:r>
              <a:rPr lang="en-US" sz="3200" dirty="0" smtClean="0">
                <a:latin typeface="Calibri" panose="020F0502020204030204" pitchFamily="34" charset="0"/>
                <a:ea typeface="Calibri" panose="020F0502020204030204" pitchFamily="34" charset="0"/>
                <a:cs typeface="Times New Roman" panose="02020603050405020304" pitchFamily="18" charset="0"/>
              </a:rPr>
              <a:t> Access</a:t>
            </a:r>
          </a:p>
          <a:p>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r>
              <a:rPr lang="en-US" sz="3200" dirty="0" smtClean="0">
                <a:latin typeface="Calibri" panose="020F0502020204030204" pitchFamily="34" charset="0"/>
                <a:ea typeface="Calibri" panose="020F0502020204030204" pitchFamily="34" charset="0"/>
                <a:cs typeface="Times New Roman" panose="02020603050405020304" pitchFamily="18" charset="0"/>
              </a:rPr>
              <a:t>Majority of Applications Web Based</a:t>
            </a:r>
          </a:p>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D2L</a:t>
            </a:r>
          </a:p>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Panther Access Web Services (PAWS)</a:t>
            </a:r>
          </a:p>
          <a:p>
            <a:pPr marL="457200" indent="-457200">
              <a:buFont typeface="Arial" panose="020B0604020202020204" pitchFamily="34" charset="0"/>
              <a:buChar char="•"/>
            </a:pPr>
            <a:r>
              <a:rPr lang="en-US" sz="3200" dirty="0" smtClean="0">
                <a:latin typeface="Calibri" panose="020F0502020204030204" pitchFamily="34" charset="0"/>
                <a:ea typeface="Calibri" panose="020F0502020204030204" pitchFamily="34" charset="0"/>
                <a:cs typeface="Times New Roman" panose="02020603050405020304" pitchFamily="18" charset="0"/>
              </a:rPr>
              <a:t>Office 365</a:t>
            </a:r>
          </a:p>
          <a:p>
            <a:endParaRPr lang="en-US" sz="3200" b="1" dirty="0" smtClean="0">
              <a:cs typeface="Times New Roman" panose="02020603050405020304" pitchFamily="18" charset="0"/>
            </a:endParaRPr>
          </a:p>
          <a:p>
            <a:r>
              <a:rPr lang="en-US" sz="3200" dirty="0" smtClean="0">
                <a:latin typeface="Calibri" panose="020F0502020204030204" pitchFamily="34" charset="0"/>
                <a:ea typeface="Calibri" panose="020F0502020204030204" pitchFamily="34" charset="0"/>
                <a:cs typeface="Times New Roman" panose="02020603050405020304" pitchFamily="18" charset="0"/>
              </a:rPr>
              <a:t>USB Connected Peripherals </a:t>
            </a:r>
          </a:p>
          <a:p>
            <a:endParaRPr lang="en-US" sz="3200" b="1" dirty="0" smtClean="0">
              <a:cs typeface="Times New Roman" panose="02020603050405020304" pitchFamily="18" charset="0"/>
            </a:endParaRPr>
          </a:p>
          <a:p>
            <a:r>
              <a:rPr lang="en-US" sz="3200" b="1" dirty="0" smtClean="0">
                <a:cs typeface="Times New Roman" panose="02020603050405020304" pitchFamily="18" charset="0"/>
              </a:rPr>
              <a:t>Policy</a:t>
            </a:r>
          </a:p>
          <a:p>
            <a:r>
              <a:rPr lang="en-US" sz="3200" dirty="0" smtClean="0">
                <a:cs typeface="Times New Roman" panose="02020603050405020304" pitchFamily="18" charset="0"/>
              </a:rPr>
              <a:t>Chromebooks may be loaned to current UWM Faculty, Staff and Students Only.  Borrowers </a:t>
            </a:r>
            <a:r>
              <a:rPr lang="en-US" sz="3200" dirty="0" smtClean="0">
                <a:cs typeface="Times New Roman" panose="02020603050405020304" pitchFamily="18" charset="0"/>
              </a:rPr>
              <a:t>need</a:t>
            </a:r>
            <a:r>
              <a:rPr lang="en-US" sz="3200" dirty="0" smtClean="0">
                <a:cs typeface="Times New Roman" panose="02020603050405020304" pitchFamily="18" charset="0"/>
              </a:rPr>
              <a:t> </a:t>
            </a:r>
            <a:r>
              <a:rPr lang="en-US" sz="3200" dirty="0" smtClean="0">
                <a:cs typeface="Times New Roman" panose="02020603050405020304" pitchFamily="18" charset="0"/>
              </a:rPr>
              <a:t>valid UWM ID. Chromebooks are not renewable. Only one laptop per person. 7 Day Loan Period.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8034" y="357210"/>
            <a:ext cx="3273011" cy="3671884"/>
          </a:xfrm>
          <a:prstGeom prst="rect">
            <a:avLst/>
          </a:prstGeom>
        </p:spPr>
      </p:pic>
      <p:pic>
        <p:nvPicPr>
          <p:cNvPr id="27" name="Picture 26"/>
          <p:cNvPicPr>
            <a:picLocks noChangeAspect="1"/>
          </p:cNvPicPr>
          <p:nvPr/>
        </p:nvPicPr>
        <p:blipFill>
          <a:blip r:embed="rId5"/>
          <a:stretch>
            <a:fillRect/>
          </a:stretch>
        </p:blipFill>
        <p:spPr>
          <a:xfrm>
            <a:off x="32934545" y="6508585"/>
            <a:ext cx="7974259" cy="85351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4776" y="25636699"/>
            <a:ext cx="8636000" cy="610060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4502" y="25636700"/>
            <a:ext cx="6934200" cy="610060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64776" y="6684865"/>
            <a:ext cx="8636000" cy="4211736"/>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914</TotalTime>
  <Words>496</Words>
  <Application>Microsoft Office PowerPoint</Application>
  <PresentationFormat>Custom</PresentationFormat>
  <Paragraphs>130</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Andy A Ritter</cp:lastModifiedBy>
  <cp:revision>112</cp:revision>
  <cp:lastPrinted>2017-04-19T14:27:48Z</cp:lastPrinted>
  <dcterms:created xsi:type="dcterms:W3CDTF">2012-02-03T19:11:35Z</dcterms:created>
  <dcterms:modified xsi:type="dcterms:W3CDTF">2017-04-19T14:36:46Z</dcterms:modified>
</cp:coreProperties>
</file>