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667" r:id="rId3"/>
    <p:sldId id="666" r:id="rId4"/>
    <p:sldId id="669" r:id="rId5"/>
    <p:sldId id="658" r:id="rId6"/>
    <p:sldId id="380" r:id="rId7"/>
    <p:sldId id="302" r:id="rId8"/>
    <p:sldId id="303" r:id="rId9"/>
    <p:sldId id="304" r:id="rId10"/>
    <p:sldId id="305" r:id="rId11"/>
    <p:sldId id="306" r:id="rId12"/>
    <p:sldId id="307" r:id="rId13"/>
    <p:sldId id="258" r:id="rId14"/>
    <p:sldId id="270" r:id="rId15"/>
    <p:sldId id="268" r:id="rId16"/>
    <p:sldId id="276" r:id="rId17"/>
    <p:sldId id="260" r:id="rId18"/>
    <p:sldId id="261" r:id="rId19"/>
    <p:sldId id="269" r:id="rId20"/>
    <p:sldId id="290" r:id="rId21"/>
    <p:sldId id="277" r:id="rId22"/>
    <p:sldId id="278" r:id="rId23"/>
    <p:sldId id="670" r:id="rId24"/>
    <p:sldId id="273" r:id="rId25"/>
    <p:sldId id="66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6"/>
    <p:restoredTop sz="91435"/>
  </p:normalViewPr>
  <p:slideViewPr>
    <p:cSldViewPr snapToGrid="0" snapToObjects="1">
      <p:cViewPr varScale="1">
        <p:scale>
          <a:sx n="108" d="100"/>
          <a:sy n="108" d="100"/>
        </p:scale>
        <p:origin x="184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grpSp>
          <p:nvGrpSpPr>
            <p:cNvPr id="3"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ea typeface="+mn-ea"/>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ea typeface="+mn-ea"/>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ea typeface="+mn-ea"/>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ea typeface="+mn-ea"/>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ea typeface="+mn-ea"/>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ea typeface="+mn-ea"/>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ea typeface="+mn-ea"/>
              </a:endParaRPr>
            </a:p>
          </p:txBody>
        </p:sp>
        <p:grpSp>
          <p:nvGrpSpPr>
            <p:cNvPr id="4"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ea typeface="+mn-ea"/>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ea typeface="+mn-ea"/>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ea typeface="+mn-ea"/>
              </a:endParaRPr>
            </a:p>
          </p:txBody>
        </p:sp>
      </p:grpSp>
      <p:sp>
        <p:nvSpPr>
          <p:cNvPr id="68647"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6864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fld id="{F2378DF1-640B-494E-BE78-86477A91DD36}" type="datetimeFigureOut">
              <a:rPr lang="en-US" smtClean="0"/>
              <a:pPr/>
              <a:t>7/19/21</a:t>
            </a:fld>
            <a:endParaRPr lang="en-US"/>
          </a:p>
        </p:txBody>
      </p:sp>
      <p:sp>
        <p:nvSpPr>
          <p:cNvPr id="42" name="Rectangle 42"/>
          <p:cNvSpPr>
            <a:spLocks noGrp="1" noChangeArrowheads="1"/>
          </p:cNvSpPr>
          <p:nvPr>
            <p:ph type="ftr" sz="quarter" idx="11"/>
          </p:nvPr>
        </p:nvSpPr>
        <p:spPr/>
        <p:txBody>
          <a:bodyPr/>
          <a:lstStyle>
            <a:lvl1pPr>
              <a:defRPr/>
            </a:lvl1pPr>
          </a:lstStyle>
          <a:p>
            <a:endParaRPr lang="en-US"/>
          </a:p>
        </p:txBody>
      </p:sp>
      <p:sp>
        <p:nvSpPr>
          <p:cNvPr id="43" name="Rectangle 43"/>
          <p:cNvSpPr>
            <a:spLocks noGrp="1" noChangeArrowheads="1"/>
          </p:cNvSpPr>
          <p:nvPr>
            <p:ph type="sldNum" sz="quarter" idx="12"/>
          </p:nvPr>
        </p:nvSpPr>
        <p:spPr/>
        <p:txBody>
          <a:bodyPr/>
          <a:lstStyle>
            <a:lvl1pPr>
              <a:defRPr smtClean="0"/>
            </a:lvl1pPr>
          </a:lstStyle>
          <a:p>
            <a:fld id="{B9452C30-2AED-EB48-806E-2E9DDEEAD6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fld id="{F2378DF1-640B-494E-BE78-86477A91DD36}" type="datetimeFigureOut">
              <a:rPr lang="en-US" smtClean="0"/>
              <a:pPr/>
              <a:t>7/19/21</a:t>
            </a:fld>
            <a:endParaRPr lang="en-US"/>
          </a:p>
        </p:txBody>
      </p:sp>
      <p:sp>
        <p:nvSpPr>
          <p:cNvPr id="5" name="Rectangle 41"/>
          <p:cNvSpPr>
            <a:spLocks noGrp="1" noChangeArrowheads="1"/>
          </p:cNvSpPr>
          <p:nvPr>
            <p:ph type="ftr" sz="quarter" idx="11"/>
          </p:nvPr>
        </p:nvSpPr>
        <p:spPr>
          <a:ln/>
        </p:spPr>
        <p:txBody>
          <a:bodyPr/>
          <a:lstStyle>
            <a:lvl1pPr>
              <a:defRPr/>
            </a:lvl1pPr>
          </a:lstStyle>
          <a:p>
            <a:endParaRPr lang="en-US"/>
          </a:p>
        </p:txBody>
      </p:sp>
      <p:sp>
        <p:nvSpPr>
          <p:cNvPr id="6" name="Rectangle 42"/>
          <p:cNvSpPr>
            <a:spLocks noGrp="1" noChangeArrowheads="1"/>
          </p:cNvSpPr>
          <p:nvPr>
            <p:ph type="sldNum" sz="quarter" idx="12"/>
          </p:nvPr>
        </p:nvSpPr>
        <p:spPr>
          <a:ln/>
        </p:spPr>
        <p:txBody>
          <a:bodyPr/>
          <a:lstStyle>
            <a:lvl1pPr>
              <a:defRPr/>
            </a:lvl1pPr>
          </a:lstStyle>
          <a:p>
            <a:fld id="{B9452C30-2AED-EB48-806E-2E9DDEEAD6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fld id="{F2378DF1-640B-494E-BE78-86477A91DD36}" type="datetimeFigureOut">
              <a:rPr lang="en-US" smtClean="0"/>
              <a:pPr/>
              <a:t>7/19/21</a:t>
            </a:fld>
            <a:endParaRPr lang="en-US"/>
          </a:p>
        </p:txBody>
      </p:sp>
      <p:sp>
        <p:nvSpPr>
          <p:cNvPr id="5" name="Rectangle 41"/>
          <p:cNvSpPr>
            <a:spLocks noGrp="1" noChangeArrowheads="1"/>
          </p:cNvSpPr>
          <p:nvPr>
            <p:ph type="ftr" sz="quarter" idx="11"/>
          </p:nvPr>
        </p:nvSpPr>
        <p:spPr>
          <a:ln/>
        </p:spPr>
        <p:txBody>
          <a:bodyPr/>
          <a:lstStyle>
            <a:lvl1pPr>
              <a:defRPr/>
            </a:lvl1pPr>
          </a:lstStyle>
          <a:p>
            <a:endParaRPr lang="en-US"/>
          </a:p>
        </p:txBody>
      </p:sp>
      <p:sp>
        <p:nvSpPr>
          <p:cNvPr id="6" name="Rectangle 42"/>
          <p:cNvSpPr>
            <a:spLocks noGrp="1" noChangeArrowheads="1"/>
          </p:cNvSpPr>
          <p:nvPr>
            <p:ph type="sldNum" sz="quarter" idx="12"/>
          </p:nvPr>
        </p:nvSpPr>
        <p:spPr>
          <a:ln/>
        </p:spPr>
        <p:txBody>
          <a:bodyPr/>
          <a:lstStyle>
            <a:lvl1pPr>
              <a:defRPr/>
            </a:lvl1pPr>
          </a:lstStyle>
          <a:p>
            <a:fld id="{B9452C30-2AED-EB48-806E-2E9DDEEAD65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19E2EB7-E3CC-4C2E-AFE2-14CE0B64987E}" type="slidenum">
              <a:rPr lang="en-US"/>
              <a:pPr/>
              <a:t>‹#›</a:t>
            </a:fld>
            <a:endParaRPr lang="en-US"/>
          </a:p>
        </p:txBody>
      </p:sp>
    </p:spTree>
    <p:extLst>
      <p:ext uri="{BB962C8B-B14F-4D97-AF65-F5344CB8AC3E}">
        <p14:creationId xmlns:p14="http://schemas.microsoft.com/office/powerpoint/2010/main" val="3345748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18BC1B-0692-4F17-8F12-3741AC00BCD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6161B0-38D3-43E0-AAF6-52FE14EDC10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1AAD11-B16C-457A-9413-4387D7F9239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5EB9B0-A6BF-40B2-9303-8AC5D883F99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875388-36A0-49CB-BDD8-815000DE3B3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ED7F58-5682-482B-B103-4FCA1F20D4B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AB1D75C-2FD2-4365-94DD-C9B7321E58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fld id="{F2378DF1-640B-494E-BE78-86477A91DD36}" type="datetimeFigureOut">
              <a:rPr lang="en-US" smtClean="0"/>
              <a:pPr/>
              <a:t>7/19/21</a:t>
            </a:fld>
            <a:endParaRPr lang="en-US"/>
          </a:p>
        </p:txBody>
      </p:sp>
      <p:sp>
        <p:nvSpPr>
          <p:cNvPr id="5" name="Rectangle 41"/>
          <p:cNvSpPr>
            <a:spLocks noGrp="1" noChangeArrowheads="1"/>
          </p:cNvSpPr>
          <p:nvPr>
            <p:ph type="ftr" sz="quarter" idx="11"/>
          </p:nvPr>
        </p:nvSpPr>
        <p:spPr>
          <a:ln/>
        </p:spPr>
        <p:txBody>
          <a:bodyPr/>
          <a:lstStyle>
            <a:lvl1pPr>
              <a:defRPr/>
            </a:lvl1pPr>
          </a:lstStyle>
          <a:p>
            <a:endParaRPr lang="en-US"/>
          </a:p>
        </p:txBody>
      </p:sp>
      <p:sp>
        <p:nvSpPr>
          <p:cNvPr id="6" name="Rectangle 42"/>
          <p:cNvSpPr>
            <a:spLocks noGrp="1" noChangeArrowheads="1"/>
          </p:cNvSpPr>
          <p:nvPr>
            <p:ph type="sldNum" sz="quarter" idx="12"/>
          </p:nvPr>
        </p:nvSpPr>
        <p:spPr>
          <a:ln/>
        </p:spPr>
        <p:txBody>
          <a:bodyPr/>
          <a:lstStyle>
            <a:lvl1pPr>
              <a:defRPr/>
            </a:lvl1pPr>
          </a:lstStyle>
          <a:p>
            <a:fld id="{B9452C30-2AED-EB48-806E-2E9DDEEAD65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3E3E3E-7C6F-4C80-9E5A-F8BDECBF909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5584D4-78D8-4284-91CA-7CF539DEAD6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5222D6-F9A2-4CC8-B5B3-B6A384714A4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1D4ECB-FD45-4E84-BFF6-4EDA4FD2F3D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fld id="{F2378DF1-640B-494E-BE78-86477A91DD36}" type="datetimeFigureOut">
              <a:rPr lang="en-US" smtClean="0"/>
              <a:pPr/>
              <a:t>7/19/21</a:t>
            </a:fld>
            <a:endParaRPr lang="en-US"/>
          </a:p>
        </p:txBody>
      </p:sp>
      <p:sp>
        <p:nvSpPr>
          <p:cNvPr id="5" name="Rectangle 41"/>
          <p:cNvSpPr>
            <a:spLocks noGrp="1" noChangeArrowheads="1"/>
          </p:cNvSpPr>
          <p:nvPr>
            <p:ph type="ftr" sz="quarter" idx="11"/>
          </p:nvPr>
        </p:nvSpPr>
        <p:spPr>
          <a:ln/>
        </p:spPr>
        <p:txBody>
          <a:bodyPr/>
          <a:lstStyle>
            <a:lvl1pPr>
              <a:defRPr/>
            </a:lvl1pPr>
          </a:lstStyle>
          <a:p>
            <a:endParaRPr lang="en-US"/>
          </a:p>
        </p:txBody>
      </p:sp>
      <p:sp>
        <p:nvSpPr>
          <p:cNvPr id="6" name="Rectangle 42"/>
          <p:cNvSpPr>
            <a:spLocks noGrp="1" noChangeArrowheads="1"/>
          </p:cNvSpPr>
          <p:nvPr>
            <p:ph type="sldNum" sz="quarter" idx="12"/>
          </p:nvPr>
        </p:nvSpPr>
        <p:spPr>
          <a:ln/>
        </p:spPr>
        <p:txBody>
          <a:bodyPr/>
          <a:lstStyle>
            <a:lvl1pPr>
              <a:defRPr/>
            </a:lvl1pPr>
          </a:lstStyle>
          <a:p>
            <a:fld id="{B9452C30-2AED-EB48-806E-2E9DDEEAD6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fld id="{F2378DF1-640B-494E-BE78-86477A91DD36}" type="datetimeFigureOut">
              <a:rPr lang="en-US" smtClean="0"/>
              <a:pPr/>
              <a:t>7/19/21</a:t>
            </a:fld>
            <a:endParaRPr lang="en-US"/>
          </a:p>
        </p:txBody>
      </p:sp>
      <p:sp>
        <p:nvSpPr>
          <p:cNvPr id="6" name="Rectangle 41"/>
          <p:cNvSpPr>
            <a:spLocks noGrp="1" noChangeArrowheads="1"/>
          </p:cNvSpPr>
          <p:nvPr>
            <p:ph type="ftr" sz="quarter" idx="11"/>
          </p:nvPr>
        </p:nvSpPr>
        <p:spPr>
          <a:ln/>
        </p:spPr>
        <p:txBody>
          <a:bodyPr/>
          <a:lstStyle>
            <a:lvl1pPr>
              <a:defRPr/>
            </a:lvl1pPr>
          </a:lstStyle>
          <a:p>
            <a:endParaRPr lang="en-US"/>
          </a:p>
        </p:txBody>
      </p:sp>
      <p:sp>
        <p:nvSpPr>
          <p:cNvPr id="7" name="Rectangle 42"/>
          <p:cNvSpPr>
            <a:spLocks noGrp="1" noChangeArrowheads="1"/>
          </p:cNvSpPr>
          <p:nvPr>
            <p:ph type="sldNum" sz="quarter" idx="12"/>
          </p:nvPr>
        </p:nvSpPr>
        <p:spPr>
          <a:ln/>
        </p:spPr>
        <p:txBody>
          <a:bodyPr/>
          <a:lstStyle>
            <a:lvl1pPr>
              <a:defRPr/>
            </a:lvl1pPr>
          </a:lstStyle>
          <a:p>
            <a:fld id="{B9452C30-2AED-EB48-806E-2E9DDEEAD6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fld id="{F2378DF1-640B-494E-BE78-86477A91DD36}" type="datetimeFigureOut">
              <a:rPr lang="en-US" smtClean="0"/>
              <a:pPr/>
              <a:t>7/19/21</a:t>
            </a:fld>
            <a:endParaRPr lang="en-US"/>
          </a:p>
        </p:txBody>
      </p:sp>
      <p:sp>
        <p:nvSpPr>
          <p:cNvPr id="8" name="Rectangle 41"/>
          <p:cNvSpPr>
            <a:spLocks noGrp="1" noChangeArrowheads="1"/>
          </p:cNvSpPr>
          <p:nvPr>
            <p:ph type="ftr" sz="quarter" idx="11"/>
          </p:nvPr>
        </p:nvSpPr>
        <p:spPr>
          <a:ln/>
        </p:spPr>
        <p:txBody>
          <a:bodyPr/>
          <a:lstStyle>
            <a:lvl1pPr>
              <a:defRPr/>
            </a:lvl1pPr>
          </a:lstStyle>
          <a:p>
            <a:endParaRPr lang="en-US"/>
          </a:p>
        </p:txBody>
      </p:sp>
      <p:sp>
        <p:nvSpPr>
          <p:cNvPr id="9" name="Rectangle 42"/>
          <p:cNvSpPr>
            <a:spLocks noGrp="1" noChangeArrowheads="1"/>
          </p:cNvSpPr>
          <p:nvPr>
            <p:ph type="sldNum" sz="quarter" idx="12"/>
          </p:nvPr>
        </p:nvSpPr>
        <p:spPr>
          <a:ln/>
        </p:spPr>
        <p:txBody>
          <a:bodyPr/>
          <a:lstStyle>
            <a:lvl1pPr>
              <a:defRPr/>
            </a:lvl1pPr>
          </a:lstStyle>
          <a:p>
            <a:fld id="{B9452C30-2AED-EB48-806E-2E9DDEEAD6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fld id="{F2378DF1-640B-494E-BE78-86477A91DD36}" type="datetimeFigureOut">
              <a:rPr lang="en-US" smtClean="0"/>
              <a:pPr/>
              <a:t>7/19/21</a:t>
            </a:fld>
            <a:endParaRPr lang="en-US"/>
          </a:p>
        </p:txBody>
      </p:sp>
      <p:sp>
        <p:nvSpPr>
          <p:cNvPr id="4" name="Rectangle 41"/>
          <p:cNvSpPr>
            <a:spLocks noGrp="1" noChangeArrowheads="1"/>
          </p:cNvSpPr>
          <p:nvPr>
            <p:ph type="ftr" sz="quarter" idx="11"/>
          </p:nvPr>
        </p:nvSpPr>
        <p:spPr>
          <a:ln/>
        </p:spPr>
        <p:txBody>
          <a:bodyPr/>
          <a:lstStyle>
            <a:lvl1pPr>
              <a:defRPr/>
            </a:lvl1pPr>
          </a:lstStyle>
          <a:p>
            <a:endParaRPr lang="en-US"/>
          </a:p>
        </p:txBody>
      </p:sp>
      <p:sp>
        <p:nvSpPr>
          <p:cNvPr id="5" name="Rectangle 42"/>
          <p:cNvSpPr>
            <a:spLocks noGrp="1" noChangeArrowheads="1"/>
          </p:cNvSpPr>
          <p:nvPr>
            <p:ph type="sldNum" sz="quarter" idx="12"/>
          </p:nvPr>
        </p:nvSpPr>
        <p:spPr>
          <a:ln/>
        </p:spPr>
        <p:txBody>
          <a:bodyPr/>
          <a:lstStyle>
            <a:lvl1pPr>
              <a:defRPr/>
            </a:lvl1pPr>
          </a:lstStyle>
          <a:p>
            <a:fld id="{B9452C30-2AED-EB48-806E-2E9DDEEAD6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fld id="{F2378DF1-640B-494E-BE78-86477A91DD36}" type="datetimeFigureOut">
              <a:rPr lang="en-US" smtClean="0"/>
              <a:pPr/>
              <a:t>7/19/21</a:t>
            </a:fld>
            <a:endParaRPr lang="en-US"/>
          </a:p>
        </p:txBody>
      </p:sp>
      <p:sp>
        <p:nvSpPr>
          <p:cNvPr id="3" name="Rectangle 41"/>
          <p:cNvSpPr>
            <a:spLocks noGrp="1" noChangeArrowheads="1"/>
          </p:cNvSpPr>
          <p:nvPr>
            <p:ph type="ftr" sz="quarter" idx="11"/>
          </p:nvPr>
        </p:nvSpPr>
        <p:spPr>
          <a:ln/>
        </p:spPr>
        <p:txBody>
          <a:bodyPr/>
          <a:lstStyle>
            <a:lvl1pPr>
              <a:defRPr/>
            </a:lvl1pPr>
          </a:lstStyle>
          <a:p>
            <a:endParaRPr lang="en-US"/>
          </a:p>
        </p:txBody>
      </p:sp>
      <p:sp>
        <p:nvSpPr>
          <p:cNvPr id="4" name="Rectangle 42"/>
          <p:cNvSpPr>
            <a:spLocks noGrp="1" noChangeArrowheads="1"/>
          </p:cNvSpPr>
          <p:nvPr>
            <p:ph type="sldNum" sz="quarter" idx="12"/>
          </p:nvPr>
        </p:nvSpPr>
        <p:spPr>
          <a:ln/>
        </p:spPr>
        <p:txBody>
          <a:bodyPr/>
          <a:lstStyle>
            <a:lvl1pPr>
              <a:defRPr/>
            </a:lvl1pPr>
          </a:lstStyle>
          <a:p>
            <a:fld id="{B9452C30-2AED-EB48-806E-2E9DDEEAD6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fld id="{F2378DF1-640B-494E-BE78-86477A91DD36}" type="datetimeFigureOut">
              <a:rPr lang="en-US" smtClean="0"/>
              <a:pPr/>
              <a:t>7/19/21</a:t>
            </a:fld>
            <a:endParaRPr lang="en-US"/>
          </a:p>
        </p:txBody>
      </p:sp>
      <p:sp>
        <p:nvSpPr>
          <p:cNvPr id="6" name="Rectangle 41"/>
          <p:cNvSpPr>
            <a:spLocks noGrp="1" noChangeArrowheads="1"/>
          </p:cNvSpPr>
          <p:nvPr>
            <p:ph type="ftr" sz="quarter" idx="11"/>
          </p:nvPr>
        </p:nvSpPr>
        <p:spPr>
          <a:ln/>
        </p:spPr>
        <p:txBody>
          <a:bodyPr/>
          <a:lstStyle>
            <a:lvl1pPr>
              <a:defRPr/>
            </a:lvl1pPr>
          </a:lstStyle>
          <a:p>
            <a:endParaRPr lang="en-US"/>
          </a:p>
        </p:txBody>
      </p:sp>
      <p:sp>
        <p:nvSpPr>
          <p:cNvPr id="7" name="Rectangle 42"/>
          <p:cNvSpPr>
            <a:spLocks noGrp="1" noChangeArrowheads="1"/>
          </p:cNvSpPr>
          <p:nvPr>
            <p:ph type="sldNum" sz="quarter" idx="12"/>
          </p:nvPr>
        </p:nvSpPr>
        <p:spPr>
          <a:ln/>
        </p:spPr>
        <p:txBody>
          <a:bodyPr/>
          <a:lstStyle>
            <a:lvl1pPr>
              <a:defRPr/>
            </a:lvl1pPr>
          </a:lstStyle>
          <a:p>
            <a:fld id="{B9452C30-2AED-EB48-806E-2E9DDEEAD6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fld id="{F2378DF1-640B-494E-BE78-86477A91DD36}" type="datetimeFigureOut">
              <a:rPr lang="en-US" smtClean="0"/>
              <a:pPr/>
              <a:t>7/19/21</a:t>
            </a:fld>
            <a:endParaRPr lang="en-US"/>
          </a:p>
        </p:txBody>
      </p:sp>
      <p:sp>
        <p:nvSpPr>
          <p:cNvPr id="6" name="Rectangle 41"/>
          <p:cNvSpPr>
            <a:spLocks noGrp="1" noChangeArrowheads="1"/>
          </p:cNvSpPr>
          <p:nvPr>
            <p:ph type="ftr" sz="quarter" idx="11"/>
          </p:nvPr>
        </p:nvSpPr>
        <p:spPr>
          <a:ln/>
        </p:spPr>
        <p:txBody>
          <a:bodyPr/>
          <a:lstStyle>
            <a:lvl1pPr>
              <a:defRPr/>
            </a:lvl1pPr>
          </a:lstStyle>
          <a:p>
            <a:endParaRPr lang="en-US"/>
          </a:p>
        </p:txBody>
      </p:sp>
      <p:sp>
        <p:nvSpPr>
          <p:cNvPr id="7" name="Rectangle 42"/>
          <p:cNvSpPr>
            <a:spLocks noGrp="1" noChangeArrowheads="1"/>
          </p:cNvSpPr>
          <p:nvPr>
            <p:ph type="sldNum" sz="quarter" idx="12"/>
          </p:nvPr>
        </p:nvSpPr>
        <p:spPr>
          <a:ln/>
        </p:spPr>
        <p:txBody>
          <a:bodyPr/>
          <a:lstStyle>
            <a:lvl1pPr>
              <a:defRPr/>
            </a:lvl1pPr>
          </a:lstStyle>
          <a:p>
            <a:fld id="{B9452C30-2AED-EB48-806E-2E9DDEEAD6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6758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sp>
          <p:nvSpPr>
            <p:cNvPr id="6758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sp>
          <p:nvSpPr>
            <p:cNvPr id="6758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grpSp>
          <p:nvGrpSpPr>
            <p:cNvPr id="3" name="Group 6"/>
            <p:cNvGrpSpPr>
              <a:grpSpLocks/>
            </p:cNvGrpSpPr>
            <p:nvPr/>
          </p:nvGrpSpPr>
          <p:grpSpPr bwMode="auto">
            <a:xfrm>
              <a:off x="288" y="0"/>
              <a:ext cx="5098" cy="4316"/>
              <a:chOff x="288" y="0"/>
              <a:chExt cx="5098" cy="4316"/>
            </a:xfrm>
          </p:grpSpPr>
          <p:sp>
            <p:nvSpPr>
              <p:cNvPr id="6759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6759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6759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6759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6759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6759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6759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6759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6759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6760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6760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6760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6760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grpSp>
        <p:sp>
          <p:nvSpPr>
            <p:cNvPr id="6760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sp>
          <p:nvSpPr>
            <p:cNvPr id="6760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sp>
          <p:nvSpPr>
            <p:cNvPr id="6760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ea typeface="+mn-ea"/>
              </a:endParaRPr>
            </a:p>
          </p:txBody>
        </p:sp>
        <p:sp>
          <p:nvSpPr>
            <p:cNvPr id="67607"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ea typeface="+mn-ea"/>
              </a:endParaRPr>
            </a:p>
          </p:txBody>
        </p:sp>
        <p:sp>
          <p:nvSpPr>
            <p:cNvPr id="67608"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ea typeface="+mn-ea"/>
              </a:endParaRPr>
            </a:p>
          </p:txBody>
        </p:sp>
        <p:sp>
          <p:nvSpPr>
            <p:cNvPr id="6760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ea typeface="+mn-ea"/>
              </a:endParaRPr>
            </a:p>
          </p:txBody>
        </p:sp>
        <p:sp>
          <p:nvSpPr>
            <p:cNvPr id="67610"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ea typeface="+mn-ea"/>
              </a:endParaRPr>
            </a:p>
          </p:txBody>
        </p:sp>
        <p:sp>
          <p:nvSpPr>
            <p:cNvPr id="67611"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ea typeface="+mn-ea"/>
              </a:endParaRPr>
            </a:p>
          </p:txBody>
        </p:sp>
        <p:sp>
          <p:nvSpPr>
            <p:cNvPr id="67612"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67613"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67614"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ea typeface="+mn-ea"/>
              </a:endParaRPr>
            </a:p>
          </p:txBody>
        </p:sp>
        <p:grpSp>
          <p:nvGrpSpPr>
            <p:cNvPr id="4" name="Group 31"/>
            <p:cNvGrpSpPr>
              <a:grpSpLocks/>
            </p:cNvGrpSpPr>
            <p:nvPr/>
          </p:nvGrpSpPr>
          <p:grpSpPr bwMode="auto">
            <a:xfrm>
              <a:off x="1" y="392"/>
              <a:ext cx="5758" cy="1571"/>
              <a:chOff x="1" y="392"/>
              <a:chExt cx="5758" cy="1571"/>
            </a:xfrm>
          </p:grpSpPr>
          <p:sp>
            <p:nvSpPr>
              <p:cNvPr id="6761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6761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6761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6761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6762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ea typeface="+mn-ea"/>
                </a:endParaRPr>
              </a:p>
            </p:txBody>
          </p:sp>
        </p:grpSp>
        <p:sp>
          <p:nvSpPr>
            <p:cNvPr id="676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ea typeface="+mn-ea"/>
              </a:endParaRPr>
            </a:p>
          </p:txBody>
        </p:sp>
        <p:sp>
          <p:nvSpPr>
            <p:cNvPr id="676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ea typeface="+mn-ea"/>
              </a:endParaRPr>
            </a:p>
          </p:txBody>
        </p:sp>
      </p:grpSp>
      <p:sp>
        <p:nvSpPr>
          <p:cNvPr id="67623"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67624"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ea typeface="+mn-ea"/>
              </a:defRPr>
            </a:lvl1pPr>
          </a:lstStyle>
          <a:p>
            <a:fld id="{F2378DF1-640B-494E-BE78-86477A91DD36}" type="datetimeFigureOut">
              <a:rPr lang="en-US" smtClean="0"/>
              <a:pPr/>
              <a:t>7/19/21</a:t>
            </a:fld>
            <a:endParaRPr lang="en-US"/>
          </a:p>
        </p:txBody>
      </p:sp>
      <p:sp>
        <p:nvSpPr>
          <p:cNvPr id="67625"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ea typeface="+mn-ea"/>
              </a:defRPr>
            </a:lvl1pPr>
          </a:lstStyle>
          <a:p>
            <a:endParaRPr lang="en-US"/>
          </a:p>
        </p:txBody>
      </p:sp>
      <p:sp>
        <p:nvSpPr>
          <p:cNvPr id="67626"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latin typeface="Verdana" charset="0"/>
              </a:defRPr>
            </a:lvl1pPr>
          </a:lstStyle>
          <a:p>
            <a:fld id="{B9452C30-2AED-EB48-806E-2E9DDEEAD654}" type="slidenum">
              <a:rPr lang="en-US" smtClean="0"/>
              <a:pPr/>
              <a:t>‹#›</a:t>
            </a:fld>
            <a:endParaRPr lang="en-US"/>
          </a:p>
        </p:txBody>
      </p:sp>
      <p:sp>
        <p:nvSpPr>
          <p:cNvPr id="6762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1" fontAlgn="base" hangingPunct="1">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1" fontAlgn="base" hangingPunct="1">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1" fontAlgn="base" hangingPunct="1">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1" fontAlgn="base" hangingPunct="1">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380E33A-5845-461E-8F4B-09CEE4DC45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a:extLst>
              <a:ext uri="{FF2B5EF4-FFF2-40B4-BE49-F238E27FC236}">
                <a16:creationId xmlns:a16="http://schemas.microsoft.com/office/drawing/2014/main" id="{6AA100B2-F6F7-4C01-8B23-C54E523C1A30}"/>
              </a:ext>
            </a:extLst>
          </p:cNvPr>
          <p:cNvSpPr>
            <a:spLocks noGrp="1"/>
          </p:cNvSpPr>
          <p:nvPr>
            <p:ph type="title"/>
          </p:nvPr>
        </p:nvSpPr>
        <p:spPr>
          <a:xfrm>
            <a:off x="541282" y="381001"/>
            <a:ext cx="8229600" cy="1143000"/>
          </a:xfrm>
        </p:spPr>
        <p:txBody>
          <a:bodyPr/>
          <a:lstStyle/>
          <a:p>
            <a:r>
              <a:rPr lang="en-US" b="1" dirty="0"/>
              <a:t>Global Water Modules</a:t>
            </a:r>
            <a:endParaRPr lang="en-US" dirty="0"/>
          </a:p>
        </p:txBody>
      </p:sp>
      <p:sp>
        <p:nvSpPr>
          <p:cNvPr id="30722" name="TextBox 1"/>
          <p:cNvSpPr txBox="1">
            <a:spLocks noChangeArrowheads="1"/>
          </p:cNvSpPr>
          <p:nvPr/>
        </p:nvSpPr>
        <p:spPr bwMode="auto">
          <a:xfrm>
            <a:off x="541282" y="1166018"/>
            <a:ext cx="8602718" cy="4525963"/>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r>
              <a:rPr lang="en-US" sz="3000" dirty="0">
                <a:effectLst>
                  <a:outerShdw blurRad="38100" dist="38100" dir="2700000" algn="tl">
                    <a:srgbClr val="000000"/>
                  </a:outerShdw>
                </a:effectLst>
                <a:latin typeface="+mn-lt"/>
                <a:ea typeface="ＭＳ Ｐゴシック" charset="-128"/>
              </a:rPr>
              <a:t>Module 8: </a:t>
            </a:r>
          </a:p>
          <a:p>
            <a:pPr eaLnBrk="1" fontAlgn="base" hangingPunct="1">
              <a:spcBef>
                <a:spcPct val="20000"/>
              </a:spcBef>
              <a:spcAft>
                <a:spcPct val="0"/>
              </a:spcAft>
            </a:pPr>
            <a:r>
              <a:rPr lang="en-US" sz="3000" b="1" dirty="0">
                <a:effectLst>
                  <a:outerShdw blurRad="38100" dist="38100" dir="2700000" algn="tl">
                    <a:srgbClr val="000000"/>
                  </a:outerShdw>
                </a:effectLst>
                <a:latin typeface="+mn-lt"/>
                <a:ea typeface="ＭＳ Ｐゴシック" charset="-128"/>
              </a:rPr>
              <a:t>Water and Global Health</a:t>
            </a: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r>
              <a:rPr lang="en-US" sz="2000" dirty="0">
                <a:effectLst>
                  <a:outerShdw blurRad="38100" dist="38100" dir="2700000" algn="tl">
                    <a:srgbClr val="000000"/>
                  </a:outerShdw>
                </a:effectLst>
                <a:latin typeface="+mn-lt"/>
                <a:ea typeface="ＭＳ Ｐゴシック" charset="-128"/>
              </a:rPr>
              <a:t>Accessible, vetted, and modifiable learning modules for faculty on global water security, connecting local and global, developed by Jenny </a:t>
            </a:r>
            <a:r>
              <a:rPr lang="en-US" sz="2000" dirty="0" err="1">
                <a:effectLst>
                  <a:outerShdw blurRad="38100" dist="38100" dir="2700000" algn="tl">
                    <a:srgbClr val="000000"/>
                  </a:outerShdw>
                </a:effectLst>
                <a:latin typeface="+mn-lt"/>
                <a:ea typeface="ＭＳ Ｐゴシック" charset="-128"/>
              </a:rPr>
              <a:t>Kehl</a:t>
            </a:r>
            <a:r>
              <a:rPr lang="en-US" sz="2000" dirty="0">
                <a:effectLst>
                  <a:outerShdw blurRad="38100" dist="38100" dir="2700000" algn="tl">
                    <a:srgbClr val="000000"/>
                  </a:outerShdw>
                </a:effectLst>
                <a:latin typeface="+mn-lt"/>
                <a:ea typeface="ＭＳ Ｐゴシック" charset="-128"/>
              </a:rPr>
              <a:t>, PhD. Made possible by UWM, CIE, GS, IS</a:t>
            </a: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p:txBody>
      </p:sp>
      <p:sp>
        <p:nvSpPr>
          <p:cNvPr id="2" name="TextBox 1">
            <a:extLst>
              <a:ext uri="{FF2B5EF4-FFF2-40B4-BE49-F238E27FC236}">
                <a16:creationId xmlns:a16="http://schemas.microsoft.com/office/drawing/2014/main" id="{D023EB1A-8869-B046-8CF7-C74F33D71BA5}"/>
              </a:ext>
            </a:extLst>
          </p:cNvPr>
          <p:cNvSpPr txBox="1"/>
          <p:nvPr/>
        </p:nvSpPr>
        <p:spPr bwMode="auto">
          <a:xfrm>
            <a:off x="3605049" y="5257799"/>
            <a:ext cx="5092261" cy="868363"/>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National Resource Center</a:t>
            </a:r>
          </a:p>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Center for International Education</a:t>
            </a:r>
          </a:p>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Global Studies</a:t>
            </a:r>
          </a:p>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International Studies</a:t>
            </a:r>
          </a:p>
        </p:txBody>
      </p:sp>
    </p:spTree>
    <p:extLst>
      <p:ext uri="{BB962C8B-B14F-4D97-AF65-F5344CB8AC3E}">
        <p14:creationId xmlns:p14="http://schemas.microsoft.com/office/powerpoint/2010/main" val="2605252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C239E82C-D632-4147-BBFB-C8827B361A5C}"/>
              </a:ext>
            </a:extLst>
          </p:cNvPr>
          <p:cNvSpPr>
            <a:spLocks noGrp="1" noChangeArrowheads="1"/>
          </p:cNvSpPr>
          <p:nvPr>
            <p:ph type="body" idx="1"/>
          </p:nvPr>
        </p:nvSpPr>
        <p:spPr/>
        <p:txBody>
          <a:bodyPr/>
          <a:lstStyle/>
          <a:p>
            <a:pPr eaLnBrk="1" hangingPunct="1">
              <a:buFontTx/>
              <a:buNone/>
            </a:pPr>
            <a:r>
              <a:rPr lang="en-US" altLang="en-US">
                <a:ea typeface="ＭＳ Ｐゴシック" panose="020B0600070205080204" pitchFamily="34" charset="-128"/>
              </a:rPr>
              <a:t>Results: No Surprises – </a:t>
            </a:r>
          </a:p>
          <a:p>
            <a:pPr eaLnBrk="1" hangingPunct="1">
              <a:buFontTx/>
              <a:buNone/>
            </a:pPr>
            <a:r>
              <a:rPr lang="en-US" altLang="en-US">
                <a:ea typeface="ＭＳ Ｐゴシック" panose="020B0600070205080204" pitchFamily="34" charset="-128"/>
              </a:rPr>
              <a:t>School Group 1 reduced infections by 40%.</a:t>
            </a:r>
          </a:p>
          <a:p>
            <a:pPr eaLnBrk="1" hangingPunct="1">
              <a:buFontTx/>
              <a:buNone/>
            </a:pPr>
            <a:r>
              <a:rPr lang="en-US" altLang="en-US">
                <a:ea typeface="ＭＳ Ｐゴシック" panose="020B0600070205080204" pitchFamily="34" charset="-128"/>
              </a:rPr>
              <a:t>School Group 2 reduced infections by 7%.</a:t>
            </a:r>
          </a:p>
          <a:p>
            <a:pPr eaLnBrk="1" hangingPunct="1">
              <a:buFontTx/>
              <a:buNone/>
            </a:pPr>
            <a:r>
              <a:rPr lang="en-US" altLang="en-US">
                <a:ea typeface="ＭＳ Ｐゴシック" panose="020B0600070205080204" pitchFamily="34" charset="-128"/>
              </a:rPr>
              <a:t>School Group 3 did not reduce infections.</a:t>
            </a:r>
            <a:endParaRPr lang="en-US" altLang="en-US" sz="1000">
              <a:ea typeface="ＭＳ Ｐゴシック" panose="020B0600070205080204" pitchFamily="34" charset="-128"/>
            </a:endParaRPr>
          </a:p>
        </p:txBody>
      </p:sp>
    </p:spTree>
    <p:extLst>
      <p:ext uri="{BB962C8B-B14F-4D97-AF65-F5344CB8AC3E}">
        <p14:creationId xmlns:p14="http://schemas.microsoft.com/office/powerpoint/2010/main" val="3272870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F6DD4FDF-93A7-CA4E-9864-45265781F87E}"/>
              </a:ext>
            </a:extLst>
          </p:cNvPr>
          <p:cNvSpPr>
            <a:spLocks noGrp="1" noChangeArrowheads="1"/>
          </p:cNvSpPr>
          <p:nvPr>
            <p:ph type="body" idx="1"/>
          </p:nvPr>
        </p:nvSpPr>
        <p:spPr>
          <a:xfrm>
            <a:off x="457200" y="1077685"/>
            <a:ext cx="8229600" cy="4525963"/>
          </a:xfrm>
        </p:spPr>
        <p:txBody>
          <a:bodyPr/>
          <a:lstStyle/>
          <a:p>
            <a:pPr eaLnBrk="1" hangingPunct="1">
              <a:lnSpc>
                <a:spcPct val="90000"/>
              </a:lnSpc>
              <a:buFontTx/>
              <a:buNone/>
            </a:pPr>
            <a:r>
              <a:rPr lang="en-US" altLang="en-US" dirty="0">
                <a:ea typeface="ＭＳ Ｐゴシック" panose="020B0600070205080204" pitchFamily="34" charset="-128"/>
              </a:rPr>
              <a:t>Results: Surprises: Positive Externalities - </a:t>
            </a:r>
          </a:p>
          <a:p>
            <a:pPr eaLnBrk="1" hangingPunct="1">
              <a:lnSpc>
                <a:spcPct val="90000"/>
              </a:lnSpc>
              <a:buFontTx/>
              <a:buNone/>
            </a:pPr>
            <a:r>
              <a:rPr lang="en-US" altLang="en-US" dirty="0">
                <a:ea typeface="ＭＳ Ｐゴシック" panose="020B0600070205080204" pitchFamily="34" charset="-128"/>
              </a:rPr>
              <a:t>Infection was reduced in nearby areas that were not given pills.</a:t>
            </a:r>
          </a:p>
          <a:p>
            <a:pPr eaLnBrk="1" hangingPunct="1">
              <a:lnSpc>
                <a:spcPct val="90000"/>
              </a:lnSpc>
              <a:buFontTx/>
              <a:buNone/>
            </a:pPr>
            <a:r>
              <a:rPr lang="en-US" altLang="en-US" dirty="0">
                <a:ea typeface="ＭＳ Ｐゴシック" panose="020B0600070205080204" pitchFamily="34" charset="-128"/>
              </a:rPr>
              <a:t>Cost-Effectiveness – the pills cost about 49 cents USD, and improved DALY by 23%.  </a:t>
            </a:r>
          </a:p>
          <a:p>
            <a:pPr eaLnBrk="1" hangingPunct="1">
              <a:lnSpc>
                <a:spcPct val="90000"/>
              </a:lnSpc>
              <a:buFontTx/>
              <a:buNone/>
            </a:pPr>
            <a:r>
              <a:rPr lang="en-US" altLang="en-US" dirty="0">
                <a:ea typeface="ＭＳ Ｐゴシック" panose="020B0600070205080204" pitchFamily="34" charset="-128"/>
              </a:rPr>
              <a:t>Cost-Effectiveness – $12-15 per DALY saved.</a:t>
            </a:r>
          </a:p>
          <a:p>
            <a:pPr eaLnBrk="1" hangingPunct="1">
              <a:lnSpc>
                <a:spcPct val="90000"/>
              </a:lnSpc>
              <a:buFontTx/>
              <a:buNone/>
            </a:pPr>
            <a:r>
              <a:rPr lang="en-US" altLang="en-US" dirty="0">
                <a:ea typeface="ＭＳ Ｐゴシック" panose="020B0600070205080204" pitchFamily="34" charset="-128"/>
              </a:rPr>
              <a:t>Cost-Effectiveness – reduced work-days lost by adults, increased overall productivity.  </a:t>
            </a:r>
          </a:p>
        </p:txBody>
      </p:sp>
    </p:spTree>
    <p:extLst>
      <p:ext uri="{BB962C8B-B14F-4D97-AF65-F5344CB8AC3E}">
        <p14:creationId xmlns:p14="http://schemas.microsoft.com/office/powerpoint/2010/main" val="3150310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a:t>The World’s Largest Mass Poisoning</a:t>
            </a:r>
          </a:p>
          <a:p>
            <a:pPr>
              <a:buNone/>
            </a:pPr>
            <a:endParaRPr lang="en-US" dirty="0"/>
          </a:p>
          <a:p>
            <a:pPr>
              <a:buNone/>
            </a:pPr>
            <a:r>
              <a:rPr lang="en-US" dirty="0"/>
              <a:t>	“The largest mass poisoning of the 	population in history” World Health 	Organization (2000). </a:t>
            </a:r>
          </a:p>
          <a:p>
            <a:pPr>
              <a:buNone/>
            </a:pPr>
            <a:endParaRPr lang="en-US" sz="1200" dirty="0"/>
          </a:p>
          <a:p>
            <a:pPr>
              <a:buNone/>
            </a:pPr>
            <a:r>
              <a:rPr lang="en-US" dirty="0"/>
              <a:t>The use of contaminated tube well water and the health crises of arsenic poisoning.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2673"/>
            <a:ext cx="8229600" cy="5821878"/>
          </a:xfrm>
        </p:spPr>
        <p:txBody>
          <a:bodyPr>
            <a:normAutofit fontScale="92500"/>
          </a:bodyPr>
          <a:lstStyle/>
          <a:p>
            <a:pPr>
              <a:buNone/>
            </a:pPr>
            <a:r>
              <a:rPr lang="en-US" sz="3300" dirty="0"/>
              <a:t>The World’s Largest Mass Poisoning</a:t>
            </a:r>
          </a:p>
          <a:p>
            <a:pPr>
              <a:buNone/>
            </a:pPr>
            <a:endParaRPr lang="en-US" sz="1300" dirty="0"/>
          </a:p>
          <a:p>
            <a:pPr>
              <a:buNone/>
            </a:pPr>
            <a:r>
              <a:rPr lang="en-US" sz="3300" dirty="0"/>
              <a:t>Hundreds of millions of people drink untreated surface water polluted with sewage, human and animal waste, toxins, and lethal diseases such as cholera and typhoid. </a:t>
            </a:r>
          </a:p>
          <a:p>
            <a:pPr>
              <a:buNone/>
            </a:pPr>
            <a:r>
              <a:rPr lang="en-US" sz="3300" dirty="0"/>
              <a:t>Deep underground water is almost universally safe, it has not been exposed to human waste and contaminants.  </a:t>
            </a:r>
          </a:p>
          <a:p>
            <a:pPr>
              <a:buNone/>
            </a:pPr>
            <a:r>
              <a:rPr lang="en-US" sz="3300" dirty="0"/>
              <a:t>There are tens of millions of tube wells to reach safe underground water. But most of them have deadly failures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3772"/>
            <a:ext cx="8473044" cy="5342392"/>
          </a:xfrm>
        </p:spPr>
        <p:txBody>
          <a:bodyPr>
            <a:normAutofit lnSpcReduction="10000"/>
          </a:bodyPr>
          <a:lstStyle/>
          <a:p>
            <a:pPr>
              <a:buNone/>
            </a:pPr>
            <a:r>
              <a:rPr lang="en-US" dirty="0"/>
              <a:t>Serious Problems:</a:t>
            </a:r>
          </a:p>
          <a:p>
            <a:pPr>
              <a:buNone/>
            </a:pPr>
            <a:r>
              <a:rPr lang="en-US" dirty="0"/>
              <a:t>Many installers decided not to test water – lack of oversight, accountability, responsibility.</a:t>
            </a:r>
          </a:p>
          <a:p>
            <a:pPr>
              <a:buNone/>
            </a:pPr>
            <a:r>
              <a:rPr lang="en-US" dirty="0"/>
              <a:t>	Almost all installers claimed to have tested the water but villagers reported they did not. </a:t>
            </a:r>
          </a:p>
          <a:p>
            <a:pPr>
              <a:buNone/>
            </a:pPr>
            <a:r>
              <a:rPr lang="en-US" dirty="0"/>
              <a:t>	Many installers did not have the right equipment to test the water. </a:t>
            </a:r>
          </a:p>
          <a:p>
            <a:pPr>
              <a:buNone/>
            </a:pPr>
            <a:r>
              <a:rPr lang="en-US" dirty="0"/>
              <a:t>Many wells were installed to 60-300 feet, the depth at which arsenic can be suspended.      </a:t>
            </a:r>
          </a:p>
          <a:p>
            <a:pPr>
              <a:buNone/>
            </a:pP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2800" dirty="0"/>
              <a:t>Tube Well</a:t>
            </a:r>
          </a:p>
        </p:txBody>
      </p:sp>
      <p:pic>
        <p:nvPicPr>
          <p:cNvPr id="2050" name="Picture 2" descr="http://www.ewb.uni-karlsruhe.de/images/Projekt_Pubudugama/Tubewell06okt2004-%2001.jpg"/>
          <p:cNvPicPr>
            <a:picLocks noChangeAspect="1" noChangeArrowheads="1"/>
          </p:cNvPicPr>
          <p:nvPr/>
        </p:nvPicPr>
        <p:blipFill>
          <a:blip r:embed="rId2"/>
          <a:srcRect/>
          <a:stretch>
            <a:fillRect/>
          </a:stretch>
        </p:blipFill>
        <p:spPr bwMode="auto">
          <a:xfrm>
            <a:off x="825500" y="1221220"/>
            <a:ext cx="3952875" cy="5276850"/>
          </a:xfrm>
          <a:prstGeom prst="rect">
            <a:avLst/>
          </a:prstGeom>
          <a:noFill/>
        </p:spPr>
      </p:pic>
      <p:pic>
        <p:nvPicPr>
          <p:cNvPr id="2052" name="Picture 4" descr="http://chestofbooks.com/food/household/Woman-Encyclopaedia-1/images/How-surface-wells-are-polluted-If-a-tube-well-shown-by-dot.jpg"/>
          <p:cNvPicPr>
            <a:picLocks noChangeAspect="1" noChangeArrowheads="1"/>
          </p:cNvPicPr>
          <p:nvPr/>
        </p:nvPicPr>
        <p:blipFill>
          <a:blip r:embed="rId3"/>
          <a:srcRect/>
          <a:stretch>
            <a:fillRect/>
          </a:stretch>
        </p:blipFill>
        <p:spPr bwMode="auto">
          <a:xfrm>
            <a:off x="5278581" y="3288058"/>
            <a:ext cx="3079461" cy="3210012"/>
          </a:xfrm>
          <a:prstGeom prst="rect">
            <a:avLst/>
          </a:prstGeom>
          <a:noFill/>
        </p:spPr>
      </p:pic>
      <p:pic>
        <p:nvPicPr>
          <p:cNvPr id="2054" name="Picture 6" descr="http://imghost.indiamart.com/data1/J/V/MY-991755/s7300166-250x250.jpg"/>
          <p:cNvPicPr>
            <a:picLocks noChangeAspect="1" noChangeArrowheads="1"/>
          </p:cNvPicPr>
          <p:nvPr/>
        </p:nvPicPr>
        <p:blipFill>
          <a:blip r:embed="rId4"/>
          <a:srcRect/>
          <a:stretch>
            <a:fillRect/>
          </a:stretch>
        </p:blipFill>
        <p:spPr bwMode="auto">
          <a:xfrm>
            <a:off x="4968008" y="274638"/>
            <a:ext cx="3718791" cy="278165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8764"/>
            <a:ext cx="8229600" cy="5627399"/>
          </a:xfrm>
        </p:spPr>
        <p:txBody>
          <a:bodyPr>
            <a:normAutofit fontScale="92500"/>
          </a:bodyPr>
          <a:lstStyle/>
          <a:p>
            <a:pPr>
              <a:buNone/>
            </a:pPr>
            <a:r>
              <a:rPr lang="en-US" dirty="0"/>
              <a:t>Tens of millions of people are affected by worldwide mass arsenic poisoning. </a:t>
            </a:r>
          </a:p>
          <a:p>
            <a:pPr>
              <a:buNone/>
            </a:pPr>
            <a:r>
              <a:rPr lang="en-US" dirty="0"/>
              <a:t>Arsenic causes illness, organ and tissue degeneration, organ failure, cancer </a:t>
            </a:r>
          </a:p>
          <a:p>
            <a:pPr>
              <a:buNone/>
            </a:pPr>
            <a:r>
              <a:rPr lang="en-US" dirty="0"/>
              <a:t>It is estimated that 60 million people in India are affected</a:t>
            </a:r>
          </a:p>
          <a:p>
            <a:pPr>
              <a:buNone/>
            </a:pPr>
            <a:r>
              <a:rPr lang="en-US" dirty="0"/>
              <a:t>There have already been over 1 million deaths in China as a result of tube well arsenic</a:t>
            </a:r>
          </a:p>
          <a:p>
            <a:pPr>
              <a:buNone/>
            </a:pPr>
            <a:r>
              <a:rPr lang="en-US" dirty="0"/>
              <a:t>A wide variety of countries report large numbers of deaths: India, China, Bangladesh, Vietnam, Uzbekistan, Ethiopia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8140"/>
            <a:ext cx="8229600" cy="5568023"/>
          </a:xfrm>
        </p:spPr>
        <p:txBody>
          <a:bodyPr>
            <a:normAutofit/>
          </a:bodyPr>
          <a:lstStyle/>
          <a:p>
            <a:pPr>
              <a:buNone/>
            </a:pPr>
            <a:r>
              <a:rPr lang="en-US" dirty="0"/>
              <a:t>Ongoing Problems: </a:t>
            </a:r>
          </a:p>
          <a:p>
            <a:pPr>
              <a:buNone/>
            </a:pPr>
            <a:r>
              <a:rPr lang="en-US" dirty="0"/>
              <a:t>Arsenic is a cumulative poison, it builds over time, so many tens of millions more people will die of arsenic poisoning in the future. </a:t>
            </a:r>
          </a:p>
          <a:p>
            <a:pPr>
              <a:buNone/>
            </a:pPr>
            <a:r>
              <a:rPr lang="en-US" dirty="0"/>
              <a:t>Almost any of the tens of millions of tube wells could be delivering lethal concentrations, </a:t>
            </a:r>
          </a:p>
          <a:p>
            <a:pPr>
              <a:buNone/>
            </a:pPr>
            <a:r>
              <a:rPr lang="en-US" dirty="0"/>
              <a:t>	each well should have been – and still needs to be – tested.  Contaminated wells need to be extended past 300 feet.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4406"/>
            <a:ext cx="8229600" cy="5021758"/>
          </a:xfrm>
        </p:spPr>
        <p:txBody>
          <a:bodyPr>
            <a:normAutofit/>
          </a:bodyPr>
          <a:lstStyle/>
          <a:p>
            <a:pPr>
              <a:buNone/>
            </a:pPr>
            <a:r>
              <a:rPr lang="en-US" dirty="0"/>
              <a:t>There is a simple kit that can test for arsenic in water, has color coding, and costs 10 cents. </a:t>
            </a:r>
          </a:p>
          <a:p>
            <a:pPr>
              <a:buNone/>
            </a:pPr>
            <a:r>
              <a:rPr lang="en-US" dirty="0"/>
              <a:t>	As a few villages get ahold of this kit, they are demanding that governments fix the problem.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a:t>Corrupt national and local governments steal the foreign aid money given to fix the problem. Example – Bangladesh was given $32 million from WB to fix the wells, but only spent $7 million of it. The rest is missing.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46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2" name="TextBox 1"/>
          <p:cNvSpPr txBox="1">
            <a:spLocks noChangeArrowheads="1"/>
          </p:cNvSpPr>
          <p:nvPr/>
        </p:nvSpPr>
        <p:spPr bwMode="auto">
          <a:xfrm>
            <a:off x="491754" y="1163609"/>
            <a:ext cx="8160492"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b="1" dirty="0">
                <a:solidFill>
                  <a:schemeClr val="accent1"/>
                </a:solidFill>
              </a:rPr>
              <a:t>Global Water Modules</a:t>
            </a:r>
            <a:endParaRPr lang="en-US" sz="2000" b="1" dirty="0">
              <a:solidFill>
                <a:schemeClr val="accent1"/>
              </a:solidFill>
            </a:endParaRPr>
          </a:p>
          <a:p>
            <a:pPr algn="ctr" eaLnBrk="1" hangingPunct="1"/>
            <a:endParaRPr lang="en-US" sz="1600" dirty="0">
              <a:solidFill>
                <a:schemeClr val="accent1"/>
              </a:solidFill>
            </a:endParaRPr>
          </a:p>
          <a:p>
            <a:pPr algn="ctr" eaLnBrk="1" hangingPunct="1"/>
            <a:r>
              <a:rPr lang="en-US" sz="2800" dirty="0">
                <a:solidFill>
                  <a:schemeClr val="accent1"/>
                </a:solidFill>
              </a:rPr>
              <a:t>Module 8: </a:t>
            </a:r>
          </a:p>
          <a:p>
            <a:pPr algn="ctr" eaLnBrk="1" hangingPunct="1"/>
            <a:r>
              <a:rPr lang="en-US" sz="4400" b="1" dirty="0">
                <a:solidFill>
                  <a:schemeClr val="accent1"/>
                </a:solidFill>
              </a:rPr>
              <a:t>Water and Global Health</a:t>
            </a:r>
            <a:endParaRPr lang="en-US" sz="3600" dirty="0">
              <a:solidFill>
                <a:schemeClr val="accent1"/>
              </a:solidFill>
            </a:endParaRPr>
          </a:p>
        </p:txBody>
      </p:sp>
      <p:sp>
        <p:nvSpPr>
          <p:cNvPr id="2" name="TextBox 1">
            <a:extLst>
              <a:ext uri="{FF2B5EF4-FFF2-40B4-BE49-F238E27FC236}">
                <a16:creationId xmlns:a16="http://schemas.microsoft.com/office/drawing/2014/main" id="{D023EB1A-8869-B046-8CF7-C74F33D71BA5}"/>
              </a:ext>
            </a:extLst>
          </p:cNvPr>
          <p:cNvSpPr txBox="1"/>
          <p:nvPr/>
        </p:nvSpPr>
        <p:spPr>
          <a:xfrm>
            <a:off x="241738" y="5340219"/>
            <a:ext cx="8660524" cy="2062103"/>
          </a:xfrm>
          <a:prstGeom prst="rect">
            <a:avLst/>
          </a:prstGeom>
          <a:noFill/>
        </p:spPr>
        <p:txBody>
          <a:bodyPr wrap="square" rtlCol="0">
            <a:spAutoFit/>
          </a:bodyPr>
          <a:lstStyle/>
          <a:p>
            <a:pPr algn="ctr"/>
            <a:r>
              <a:rPr lang="en-US" sz="3200" dirty="0">
                <a:solidFill>
                  <a:schemeClr val="accent1"/>
                </a:solidFill>
              </a:rPr>
              <a:t>National Resource Center</a:t>
            </a:r>
          </a:p>
          <a:p>
            <a:pPr algn="ctr"/>
            <a:r>
              <a:rPr lang="en-US" sz="3200" dirty="0">
                <a:solidFill>
                  <a:schemeClr val="accent1"/>
                </a:solidFill>
              </a:rPr>
              <a:t>Center for International Education</a:t>
            </a:r>
          </a:p>
          <a:p>
            <a:pPr algn="ctr"/>
            <a:r>
              <a:rPr lang="en-US" sz="3200" dirty="0">
                <a:solidFill>
                  <a:schemeClr val="accent1"/>
                </a:solidFill>
              </a:rPr>
              <a:t>Global Studies</a:t>
            </a:r>
          </a:p>
          <a:p>
            <a:pPr algn="ctr"/>
            <a:r>
              <a:rPr lang="en-US" sz="3200" dirty="0">
                <a:solidFill>
                  <a:schemeClr val="accent1"/>
                </a:solidFill>
              </a:rPr>
              <a:t>International Studies</a:t>
            </a:r>
          </a:p>
        </p:txBody>
      </p:sp>
    </p:spTree>
    <p:extLst>
      <p:ext uri="{BB962C8B-B14F-4D97-AF65-F5344CB8AC3E}">
        <p14:creationId xmlns:p14="http://schemas.microsoft.com/office/powerpoint/2010/main" val="1876794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sz="2800" dirty="0"/>
              <a:t>Arsenic in Water</a:t>
            </a:r>
          </a:p>
        </p:txBody>
      </p:sp>
      <p:pic>
        <p:nvPicPr>
          <p:cNvPr id="1026" name="Picture 2" descr="http://environmentalchristian.files.wordpress.com/2008/02/arsenic-hands.jpg"/>
          <p:cNvPicPr>
            <a:picLocks noChangeAspect="1" noChangeArrowheads="1"/>
          </p:cNvPicPr>
          <p:nvPr/>
        </p:nvPicPr>
        <p:blipFill>
          <a:blip r:embed="rId2"/>
          <a:srcRect/>
          <a:stretch>
            <a:fillRect/>
          </a:stretch>
        </p:blipFill>
        <p:spPr bwMode="auto">
          <a:xfrm>
            <a:off x="457200" y="1616509"/>
            <a:ext cx="7111939" cy="446563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Arsenic in water</a:t>
            </a:r>
          </a:p>
        </p:txBody>
      </p:sp>
      <p:pic>
        <p:nvPicPr>
          <p:cNvPr id="46082" name="Picture 2" descr="http://eldib.files.wordpress.com/2008/04/fluoride-map-395_tcm18-118679.jpg"/>
          <p:cNvPicPr>
            <a:picLocks noChangeAspect="1" noChangeArrowheads="1"/>
          </p:cNvPicPr>
          <p:nvPr/>
        </p:nvPicPr>
        <p:blipFill>
          <a:blip r:embed="rId2"/>
          <a:srcRect/>
          <a:stretch>
            <a:fillRect/>
          </a:stretch>
        </p:blipFill>
        <p:spPr bwMode="auto">
          <a:xfrm>
            <a:off x="457200" y="1600200"/>
            <a:ext cx="8222101" cy="428798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a:t>Note: Drinking polluted surface water is still worse than drinking arsenic underground water, surface water kills more quickly.  </a:t>
            </a:r>
          </a:p>
        </p:txBody>
      </p:sp>
    </p:spTree>
    <p:extLst>
      <p:ext uri="{BB962C8B-B14F-4D97-AF65-F5344CB8AC3E}">
        <p14:creationId xmlns:p14="http://schemas.microsoft.com/office/powerpoint/2010/main" val="78416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47" y="344386"/>
            <a:ext cx="8229600" cy="5152386"/>
          </a:xfrm>
        </p:spPr>
        <p:txBody>
          <a:bodyPr/>
          <a:lstStyle/>
          <a:p>
            <a:pPr>
              <a:buNone/>
            </a:pPr>
            <a:r>
              <a:rPr lang="en-US" dirty="0"/>
              <a:t>Conclusion</a:t>
            </a:r>
          </a:p>
          <a:p>
            <a:pPr>
              <a:buNone/>
            </a:pPr>
            <a:endParaRPr lang="en-US" sz="1200" dirty="0"/>
          </a:p>
          <a:p>
            <a:pPr>
              <a:buNone/>
            </a:pPr>
            <a:r>
              <a:rPr lang="en-US" sz="2800" dirty="0"/>
              <a:t>Contaminated drinking water is the leading cause of death worldwide. Drinking polluted surface water or contaminated well water can cause organ damage, organ failure, multiple other effects of poisoning, cancer, neurological damage, and cumulative damage that builds up over years and cannot be treated. </a:t>
            </a:r>
          </a:p>
          <a:p>
            <a:pPr>
              <a:buNone/>
            </a:pPr>
            <a:r>
              <a:rPr lang="en-US" sz="2800" dirty="0"/>
              <a:t>Some of the most common and most deadly water-related illness, such as diarrhea, are medically easy and economically affordable to treat, and widespread treatment could save tens of millions of lives each year.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a:extLst>
              <a:ext uri="{FF2B5EF4-FFF2-40B4-BE49-F238E27FC236}">
                <a16:creationId xmlns:a16="http://schemas.microsoft.com/office/drawing/2014/main" id="{6AA100B2-F6F7-4C01-8B23-C54E523C1A30}"/>
              </a:ext>
            </a:extLst>
          </p:cNvPr>
          <p:cNvSpPr>
            <a:spLocks noGrp="1"/>
          </p:cNvSpPr>
          <p:nvPr>
            <p:ph type="title"/>
          </p:nvPr>
        </p:nvSpPr>
        <p:spPr>
          <a:xfrm>
            <a:off x="541282" y="381001"/>
            <a:ext cx="8229600" cy="1143000"/>
          </a:xfrm>
        </p:spPr>
        <p:txBody>
          <a:bodyPr/>
          <a:lstStyle/>
          <a:p>
            <a:r>
              <a:rPr lang="en-US" b="1" dirty="0"/>
              <a:t>Global Water Modules</a:t>
            </a:r>
            <a:endParaRPr lang="en-US" dirty="0"/>
          </a:p>
        </p:txBody>
      </p:sp>
      <p:sp>
        <p:nvSpPr>
          <p:cNvPr id="30722" name="TextBox 1"/>
          <p:cNvSpPr txBox="1">
            <a:spLocks noChangeArrowheads="1"/>
          </p:cNvSpPr>
          <p:nvPr/>
        </p:nvSpPr>
        <p:spPr bwMode="auto">
          <a:xfrm>
            <a:off x="541282" y="1166018"/>
            <a:ext cx="8602718" cy="4525963"/>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r>
              <a:rPr lang="en-US" sz="3000" dirty="0">
                <a:effectLst>
                  <a:outerShdw blurRad="38100" dist="38100" dir="2700000" algn="tl">
                    <a:srgbClr val="000000"/>
                  </a:outerShdw>
                </a:effectLst>
                <a:latin typeface="+mn-lt"/>
                <a:ea typeface="ＭＳ Ｐゴシック" charset="-128"/>
              </a:rPr>
              <a:t>Module 8: </a:t>
            </a:r>
          </a:p>
          <a:p>
            <a:pPr eaLnBrk="1" fontAlgn="base" hangingPunct="1">
              <a:spcBef>
                <a:spcPct val="20000"/>
              </a:spcBef>
              <a:spcAft>
                <a:spcPct val="0"/>
              </a:spcAft>
            </a:pPr>
            <a:r>
              <a:rPr lang="en-US" sz="3000" b="1" dirty="0">
                <a:effectLst>
                  <a:outerShdw blurRad="38100" dist="38100" dir="2700000" algn="tl">
                    <a:srgbClr val="000000"/>
                  </a:outerShdw>
                </a:effectLst>
                <a:latin typeface="+mn-lt"/>
                <a:ea typeface="ＭＳ Ｐゴシック" charset="-128"/>
              </a:rPr>
              <a:t>Water and Global Health</a:t>
            </a: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r>
              <a:rPr lang="en-US" sz="2000" dirty="0">
                <a:effectLst>
                  <a:outerShdw blurRad="38100" dist="38100" dir="2700000" algn="tl">
                    <a:srgbClr val="000000"/>
                  </a:outerShdw>
                </a:effectLst>
                <a:latin typeface="+mn-lt"/>
                <a:ea typeface="ＭＳ Ｐゴシック" charset="-128"/>
              </a:rPr>
              <a:t>Accessible, free, and modifiable learning modules for faculty on global water security, connecting local and global, developed by Jenny </a:t>
            </a:r>
            <a:r>
              <a:rPr lang="en-US" sz="2000" dirty="0" err="1">
                <a:effectLst>
                  <a:outerShdw blurRad="38100" dist="38100" dir="2700000" algn="tl">
                    <a:srgbClr val="000000"/>
                  </a:outerShdw>
                </a:effectLst>
                <a:latin typeface="+mn-lt"/>
                <a:ea typeface="ＭＳ Ｐゴシック" charset="-128"/>
              </a:rPr>
              <a:t>Kehl</a:t>
            </a:r>
            <a:r>
              <a:rPr lang="en-US" sz="2000" dirty="0">
                <a:effectLst>
                  <a:outerShdw blurRad="38100" dist="38100" dir="2700000" algn="tl">
                    <a:srgbClr val="000000"/>
                  </a:outerShdw>
                </a:effectLst>
                <a:latin typeface="+mn-lt"/>
                <a:ea typeface="ＭＳ Ｐゴシック" charset="-128"/>
              </a:rPr>
              <a:t>, PhD. Made possible by UWM, CIE, GS, IS</a:t>
            </a: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p:txBody>
      </p:sp>
      <p:sp>
        <p:nvSpPr>
          <p:cNvPr id="2" name="TextBox 1">
            <a:extLst>
              <a:ext uri="{FF2B5EF4-FFF2-40B4-BE49-F238E27FC236}">
                <a16:creationId xmlns:a16="http://schemas.microsoft.com/office/drawing/2014/main" id="{D023EB1A-8869-B046-8CF7-C74F33D71BA5}"/>
              </a:ext>
            </a:extLst>
          </p:cNvPr>
          <p:cNvSpPr txBox="1"/>
          <p:nvPr/>
        </p:nvSpPr>
        <p:spPr bwMode="auto">
          <a:xfrm>
            <a:off x="3605049" y="5257799"/>
            <a:ext cx="5092261" cy="868363"/>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National Resource Center</a:t>
            </a:r>
          </a:p>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Center for International Education</a:t>
            </a:r>
          </a:p>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Global Studies</a:t>
            </a:r>
          </a:p>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International Studies</a:t>
            </a:r>
          </a:p>
        </p:txBody>
      </p:sp>
    </p:spTree>
    <p:extLst>
      <p:ext uri="{BB962C8B-B14F-4D97-AF65-F5344CB8AC3E}">
        <p14:creationId xmlns:p14="http://schemas.microsoft.com/office/powerpoint/2010/main" val="424561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330782" y="5432301"/>
            <a:ext cx="8589817" cy="812799"/>
          </a:xfrm>
        </p:spPr>
        <p:txBody>
          <a:bodyPr/>
          <a:lstStyle/>
          <a:p>
            <a:pPr algn="l" eaLnBrk="1" hangingPunct="1"/>
            <a:r>
              <a:rPr lang="en-US" sz="2800" dirty="0">
                <a:latin typeface="Calibri" charset="0"/>
              </a:rPr>
              <a:t>Drinking contaminated water, results in hundreds of types of illnesses, is the leading cause of death worldwide. </a:t>
            </a:r>
          </a:p>
        </p:txBody>
      </p:sp>
      <p:sp>
        <p:nvSpPr>
          <p:cNvPr id="44034" name="TextBox 1"/>
          <p:cNvSpPr txBox="1">
            <a:spLocks noChangeArrowheads="1"/>
          </p:cNvSpPr>
          <p:nvPr/>
        </p:nvSpPr>
        <p:spPr bwMode="auto">
          <a:xfrm>
            <a:off x="421326" y="596900"/>
            <a:ext cx="7848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t>Water and Global Health</a:t>
            </a:r>
          </a:p>
        </p:txBody>
      </p:sp>
      <p:pic>
        <p:nvPicPr>
          <p:cNvPr id="1030" name="Picture 6" descr="Water Pollution, Toxic Environment Stock Image - Image of canal,  contamination: 35653493">
            <a:extLst>
              <a:ext uri="{FF2B5EF4-FFF2-40B4-BE49-F238E27FC236}">
                <a16:creationId xmlns:a16="http://schemas.microsoft.com/office/drawing/2014/main" id="{02D5A012-0D5E-FE4D-BDA4-B41A76021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1021"/>
            <a:ext cx="4305300" cy="35392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 China, the water you drink is as dangerous as the air you breathe |  Working in development | The Guardian">
            <a:extLst>
              <a:ext uri="{FF2B5EF4-FFF2-40B4-BE49-F238E27FC236}">
                <a16:creationId xmlns:a16="http://schemas.microsoft.com/office/drawing/2014/main" id="{19706AC6-C1F9-7F43-9BA3-89CCE8FBC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010" y="1391021"/>
            <a:ext cx="4929989" cy="3539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59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6114D-B852-AB44-B2F4-19849C7434E0}"/>
              </a:ext>
            </a:extLst>
          </p:cNvPr>
          <p:cNvSpPr>
            <a:spLocks noGrp="1"/>
          </p:cNvSpPr>
          <p:nvPr>
            <p:ph idx="1"/>
          </p:nvPr>
        </p:nvSpPr>
        <p:spPr>
          <a:xfrm>
            <a:off x="457200" y="415637"/>
            <a:ext cx="8473044" cy="5484895"/>
          </a:xfrm>
        </p:spPr>
        <p:txBody>
          <a:bodyPr/>
          <a:lstStyle/>
          <a:p>
            <a:pPr marL="0" indent="0">
              <a:buNone/>
            </a:pPr>
            <a:r>
              <a:rPr lang="en-US" dirty="0"/>
              <a:t>Water-related illnesses do not discriminate, they can make anyone who consumes polluted or contaminated water painfully sick. or cause a public health crisis. </a:t>
            </a:r>
          </a:p>
          <a:p>
            <a:pPr marL="0" indent="0">
              <a:buNone/>
            </a:pPr>
            <a:r>
              <a:rPr lang="en-US" dirty="0"/>
              <a:t>However, access to clean safe water is not equally distributed.  </a:t>
            </a:r>
          </a:p>
          <a:p>
            <a:pPr marL="0" indent="0">
              <a:buNone/>
            </a:pPr>
            <a:r>
              <a:rPr lang="en-US" dirty="0"/>
              <a:t>Recall as an equity issue: the poor are more likely to suffer health crises as a result of degraded environment and lack of access to safe water for drinking, cooking, cleaning and sanitation; and suffer from more frequent water-borne illnesses and cancer clusters.  </a:t>
            </a:r>
            <a:endParaRPr lang="en-US" sz="2400" dirty="0"/>
          </a:p>
        </p:txBody>
      </p:sp>
    </p:spTree>
    <p:extLst>
      <p:ext uri="{BB962C8B-B14F-4D97-AF65-F5344CB8AC3E}">
        <p14:creationId xmlns:p14="http://schemas.microsoft.com/office/powerpoint/2010/main" val="82331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381000" y="1093971"/>
            <a:ext cx="4141520" cy="1695038"/>
          </a:xfrm>
        </p:spPr>
        <p:txBody>
          <a:bodyPr/>
          <a:lstStyle/>
          <a:p>
            <a:pPr algn="l" eaLnBrk="1" hangingPunct="1"/>
            <a:r>
              <a:rPr lang="en-US" sz="2800" dirty="0">
                <a:latin typeface="Calibri" charset="0"/>
              </a:rPr>
              <a:t>1.5 million deaths per year from diarrhea. </a:t>
            </a:r>
            <a:br>
              <a:rPr lang="en-US" sz="2800" dirty="0">
                <a:latin typeface="Calibri" charset="0"/>
              </a:rPr>
            </a:br>
            <a:r>
              <a:rPr lang="en-US" sz="2800" dirty="0">
                <a:latin typeface="Calibri" charset="0"/>
              </a:rPr>
              <a:t>88 percent of diarrhea deaths could be prevented by access to safe water and sanitation.</a:t>
            </a:r>
          </a:p>
        </p:txBody>
      </p:sp>
      <p:pic>
        <p:nvPicPr>
          <p:cNvPr id="5" name="Picture 2" descr="Removing toxic mercury from contaminated water supply">
            <a:extLst>
              <a:ext uri="{FF2B5EF4-FFF2-40B4-BE49-F238E27FC236}">
                <a16:creationId xmlns:a16="http://schemas.microsoft.com/office/drawing/2014/main" id="{E05D787D-2081-804C-9840-3F0D169C9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881" y="627452"/>
            <a:ext cx="3989119" cy="2628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rinking Water Contamination - 12 Most Toxic Water Contamination in Your  Drinking Water">
            <a:extLst>
              <a:ext uri="{FF2B5EF4-FFF2-40B4-BE49-F238E27FC236}">
                <a16:creationId xmlns:a16="http://schemas.microsoft.com/office/drawing/2014/main" id="{3004E2C8-CF55-5A42-B62D-35379F5D8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738" y="3429000"/>
            <a:ext cx="6899564" cy="310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101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ABE54653-2FD1-464E-9971-4B46B7C797D3}"/>
              </a:ext>
            </a:extLst>
          </p:cNvPr>
          <p:cNvSpPr>
            <a:spLocks noGrp="1" noChangeArrowheads="1"/>
          </p:cNvSpPr>
          <p:nvPr>
            <p:ph type="body" idx="1"/>
          </p:nvPr>
        </p:nvSpPr>
        <p:spPr>
          <a:xfrm>
            <a:off x="457200" y="952500"/>
            <a:ext cx="8229600" cy="4953000"/>
          </a:xfrm>
        </p:spPr>
        <p:txBody>
          <a:bodyPr/>
          <a:lstStyle/>
          <a:p>
            <a:pPr eaLnBrk="1" hangingPunct="1">
              <a:buFontTx/>
              <a:buNone/>
            </a:pPr>
            <a:r>
              <a:rPr lang="en-US" altLang="en-US" dirty="0">
                <a:ea typeface="ＭＳ Ｐゴシック" panose="020B0600070205080204" pitchFamily="34" charset="-128"/>
              </a:rPr>
              <a:t>Case of Intestinal Helminth Eradication Program:</a:t>
            </a:r>
          </a:p>
          <a:p>
            <a:pPr eaLnBrk="1" hangingPunct="1">
              <a:buFontTx/>
              <a:buNone/>
            </a:pPr>
            <a:endParaRPr lang="en-US" altLang="en-US" sz="1000" dirty="0">
              <a:ea typeface="ＭＳ Ｐゴシック" panose="020B0600070205080204" pitchFamily="34" charset="-128"/>
            </a:endParaRPr>
          </a:p>
          <a:p>
            <a:pPr eaLnBrk="1" hangingPunct="1">
              <a:buFontTx/>
              <a:buNone/>
            </a:pPr>
            <a:endParaRPr lang="en-US" altLang="en-US" sz="1000" dirty="0">
              <a:ea typeface="ＭＳ Ｐゴシック" panose="020B0600070205080204" pitchFamily="34" charset="-128"/>
            </a:endParaRPr>
          </a:p>
          <a:p>
            <a:pPr eaLnBrk="1" hangingPunct="1">
              <a:buFontTx/>
              <a:buNone/>
            </a:pPr>
            <a:r>
              <a:rPr lang="en-US" altLang="en-US" dirty="0">
                <a:ea typeface="ＭＳ Ｐゴシック" panose="020B0600070205080204" pitchFamily="34" charset="-128"/>
              </a:rPr>
              <a:t>Intestinal worms infect 1 of 3 people worldwide,</a:t>
            </a:r>
          </a:p>
          <a:p>
            <a:pPr eaLnBrk="1" hangingPunct="1">
              <a:buFontTx/>
              <a:buNone/>
            </a:pPr>
            <a:r>
              <a:rPr lang="en-US" altLang="en-US" dirty="0">
                <a:ea typeface="ＭＳ Ｐゴシック" panose="020B0600070205080204" pitchFamily="34" charset="-128"/>
              </a:rPr>
              <a:t>	about 2.1 billion people. </a:t>
            </a:r>
          </a:p>
          <a:p>
            <a:pPr eaLnBrk="1" hangingPunct="1">
              <a:buFontTx/>
              <a:buNone/>
            </a:pPr>
            <a:endParaRPr lang="en-US" altLang="en-US" sz="1000" dirty="0">
              <a:ea typeface="ＭＳ Ｐゴシック" panose="020B0600070205080204" pitchFamily="34" charset="-128"/>
            </a:endParaRPr>
          </a:p>
          <a:p>
            <a:pPr eaLnBrk="1" hangingPunct="1">
              <a:buFontTx/>
              <a:buNone/>
            </a:pPr>
            <a:r>
              <a:rPr lang="en-US" altLang="en-US" dirty="0">
                <a:ea typeface="ＭＳ Ｐゴシック" panose="020B0600070205080204" pitchFamily="34" charset="-128"/>
              </a:rPr>
              <a:t>Worms cause anemia, malnutrition (poor protein absorption), abdominal pain, illness of the liver and spleen.</a:t>
            </a:r>
          </a:p>
          <a:p>
            <a:pPr eaLnBrk="1" hangingPunct="1">
              <a:buFontTx/>
              <a:buNone/>
            </a:pPr>
            <a:r>
              <a:rPr lang="en-US" altLang="en-US" dirty="0">
                <a:ea typeface="ＭＳ Ｐゴシック" panose="020B0600070205080204" pitchFamily="34" charset="-128"/>
              </a:rPr>
              <a:t> </a:t>
            </a:r>
          </a:p>
        </p:txBody>
      </p:sp>
    </p:spTree>
    <p:extLst>
      <p:ext uri="{BB962C8B-B14F-4D97-AF65-F5344CB8AC3E}">
        <p14:creationId xmlns:p14="http://schemas.microsoft.com/office/powerpoint/2010/main" val="2905745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anim calcmode="lin" valueType="num">
                                      <p:cBhvr additive="base">
                                        <p:cTn id="13"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additive="base">
                                        <p:cTn id="19"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anim calcmode="lin" valueType="num">
                                      <p:cBhvr additive="base">
                                        <p:cTn id="25"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7" end="7"/>
                                            </p:txEl>
                                          </p:spTgt>
                                        </p:tgtEl>
                                        <p:attrNameLst>
                                          <p:attrName>style.visibility</p:attrName>
                                        </p:attrNameLst>
                                      </p:cBhvr>
                                      <p:to>
                                        <p:strVal val="visible"/>
                                      </p:to>
                                    </p:set>
                                    <p:anim calcmode="lin" valueType="num">
                                      <p:cBhvr additive="base">
                                        <p:cTn id="31"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E1F27AEB-41C7-6E4A-961C-E5C7891611FF}"/>
              </a:ext>
            </a:extLst>
          </p:cNvPr>
          <p:cNvSpPr>
            <a:spLocks noGrp="1" noChangeArrowheads="1"/>
          </p:cNvSpPr>
          <p:nvPr>
            <p:ph type="body" idx="1"/>
          </p:nvPr>
        </p:nvSpPr>
        <p:spPr>
          <a:xfrm>
            <a:off x="457200" y="1600200"/>
            <a:ext cx="8229600" cy="4953000"/>
          </a:xfrm>
        </p:spPr>
        <p:txBody>
          <a:bodyPr/>
          <a:lstStyle/>
          <a:p>
            <a:pPr eaLnBrk="1" hangingPunct="1">
              <a:buFontTx/>
              <a:buNone/>
            </a:pPr>
            <a:r>
              <a:rPr lang="en-US" altLang="en-US">
                <a:ea typeface="ＭＳ Ｐゴシック" panose="020B0600070205080204" pitchFamily="34" charset="-128"/>
              </a:rPr>
              <a:t>Intestinal Helminth Eradication Program</a:t>
            </a:r>
          </a:p>
          <a:p>
            <a:pPr eaLnBrk="1" hangingPunct="1">
              <a:buFontTx/>
              <a:buNone/>
            </a:pPr>
            <a:r>
              <a:rPr lang="en-US" altLang="en-US">
                <a:ea typeface="ＭＳ Ｐゴシック" panose="020B0600070205080204" pitchFamily="34" charset="-128"/>
              </a:rPr>
              <a:t>in Ecuador:</a:t>
            </a:r>
          </a:p>
          <a:p>
            <a:pPr eaLnBrk="1" hangingPunct="1">
              <a:buFontTx/>
              <a:buNone/>
            </a:pPr>
            <a:r>
              <a:rPr lang="en-US" altLang="en-US">
                <a:ea typeface="ＭＳ Ｐゴシック" panose="020B0600070205080204" pitchFamily="34" charset="-128"/>
              </a:rPr>
              <a:t>	99% of infection can be prevented by low-cost single-dose pill,</a:t>
            </a:r>
          </a:p>
          <a:p>
            <a:pPr eaLnBrk="1" hangingPunct="1">
              <a:buFontTx/>
              <a:buNone/>
            </a:pPr>
            <a:r>
              <a:rPr lang="en-US" altLang="en-US">
                <a:ea typeface="ＭＳ Ｐゴシック" panose="020B0600070205080204" pitchFamily="34" charset="-128"/>
              </a:rPr>
              <a:t>	75 schools were given different treatment programs (about 30,000 students).</a:t>
            </a:r>
          </a:p>
          <a:p>
            <a:pPr eaLnBrk="1" hangingPunct="1">
              <a:buFontTx/>
              <a:buNone/>
            </a:pPr>
            <a:r>
              <a:rPr lang="en-US" altLang="en-US">
                <a:ea typeface="ＭＳ Ｐゴシック" panose="020B0600070205080204" pitchFamily="34" charset="-128"/>
              </a:rPr>
              <a:t>		</a:t>
            </a:r>
          </a:p>
        </p:txBody>
      </p:sp>
    </p:spTree>
    <p:extLst>
      <p:ext uri="{BB962C8B-B14F-4D97-AF65-F5344CB8AC3E}">
        <p14:creationId xmlns:p14="http://schemas.microsoft.com/office/powerpoint/2010/main" val="2677678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453CA400-DEC3-AB40-8E01-51AC251EB5FD}"/>
              </a:ext>
            </a:extLst>
          </p:cNvPr>
          <p:cNvSpPr>
            <a:spLocks noGrp="1" noChangeArrowheads="1"/>
          </p:cNvSpPr>
          <p:nvPr>
            <p:ph type="body" idx="1"/>
          </p:nvPr>
        </p:nvSpPr>
        <p:spPr>
          <a:xfrm>
            <a:off x="575953" y="1006434"/>
            <a:ext cx="8229600" cy="5029200"/>
          </a:xfrm>
        </p:spPr>
        <p:txBody>
          <a:bodyPr/>
          <a:lstStyle/>
          <a:p>
            <a:pPr eaLnBrk="1" hangingPunct="1">
              <a:lnSpc>
                <a:spcPct val="90000"/>
              </a:lnSpc>
              <a:buFontTx/>
              <a:buNone/>
            </a:pPr>
            <a:r>
              <a:rPr lang="en-US" altLang="en-US" dirty="0">
                <a:ea typeface="ＭＳ Ｐゴシック" panose="020B0600070205080204" pitchFamily="34" charset="-128"/>
              </a:rPr>
              <a:t>School Group 1 (25 schools):</a:t>
            </a:r>
          </a:p>
          <a:p>
            <a:pPr eaLnBrk="1" hangingPunct="1">
              <a:lnSpc>
                <a:spcPct val="90000"/>
              </a:lnSpc>
              <a:buFontTx/>
              <a:buNone/>
            </a:pPr>
            <a:r>
              <a:rPr lang="en-US" altLang="en-US" dirty="0">
                <a:ea typeface="ＭＳ Ｐゴシック" panose="020B0600070205080204" pitchFamily="34" charset="-128"/>
              </a:rPr>
              <a:t>Medical – free pills every six months. </a:t>
            </a:r>
          </a:p>
          <a:p>
            <a:pPr eaLnBrk="1" hangingPunct="1">
              <a:lnSpc>
                <a:spcPct val="90000"/>
              </a:lnSpc>
              <a:buFontTx/>
              <a:buNone/>
            </a:pPr>
            <a:r>
              <a:rPr lang="en-US" altLang="en-US" dirty="0">
                <a:ea typeface="ＭＳ Ｐゴシック" panose="020B0600070205080204" pitchFamily="34" charset="-128"/>
              </a:rPr>
              <a:t>Behavioral – teaching children hygiene in school programs, disallowing bathing or fishing in nearby lakes or rivers.   </a:t>
            </a:r>
          </a:p>
          <a:p>
            <a:pPr eaLnBrk="1" hangingPunct="1">
              <a:lnSpc>
                <a:spcPct val="90000"/>
              </a:lnSpc>
              <a:buFontTx/>
              <a:buNone/>
            </a:pPr>
            <a:r>
              <a:rPr lang="en-US" altLang="en-US" dirty="0">
                <a:ea typeface="ＭＳ Ｐゴシック" panose="020B0600070205080204" pitchFamily="34" charset="-128"/>
              </a:rPr>
              <a:t>Socio-environmental - getting access to running water, installing toilets and sinks, giving pills to nearby animal farms, employing and training people in the community to administer pills.  </a:t>
            </a:r>
          </a:p>
        </p:txBody>
      </p:sp>
    </p:spTree>
    <p:extLst>
      <p:ext uri="{BB962C8B-B14F-4D97-AF65-F5344CB8AC3E}">
        <p14:creationId xmlns:p14="http://schemas.microsoft.com/office/powerpoint/2010/main" val="1823673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4018AF29-67D8-2941-A12B-2440B67EED3E}"/>
              </a:ext>
            </a:extLst>
          </p:cNvPr>
          <p:cNvSpPr>
            <a:spLocks noGrp="1" noChangeArrowheads="1"/>
          </p:cNvSpPr>
          <p:nvPr>
            <p:ph type="body" idx="1"/>
          </p:nvPr>
        </p:nvSpPr>
        <p:spPr/>
        <p:txBody>
          <a:bodyPr/>
          <a:lstStyle/>
          <a:p>
            <a:pPr eaLnBrk="1" hangingPunct="1">
              <a:buFontTx/>
              <a:buNone/>
            </a:pPr>
            <a:r>
              <a:rPr lang="en-US" altLang="en-US">
                <a:ea typeface="ＭＳ Ｐゴシック" panose="020B0600070205080204" pitchFamily="34" charset="-128"/>
              </a:rPr>
              <a:t>School Group 2:</a:t>
            </a:r>
          </a:p>
          <a:p>
            <a:pPr eaLnBrk="1" hangingPunct="1">
              <a:buFontTx/>
              <a:buNone/>
            </a:pPr>
            <a:r>
              <a:rPr lang="en-US" altLang="en-US">
                <a:ea typeface="ＭＳ Ｐゴシック" panose="020B0600070205080204" pitchFamily="34" charset="-128"/>
              </a:rPr>
              <a:t>Medical – free pills every six months.</a:t>
            </a:r>
          </a:p>
          <a:p>
            <a:pPr eaLnBrk="1" hangingPunct="1">
              <a:buFontTx/>
              <a:buNone/>
            </a:pPr>
            <a:endParaRPr lang="en-US" altLang="en-US">
              <a:ea typeface="ＭＳ Ｐゴシック" panose="020B0600070205080204" pitchFamily="34" charset="-128"/>
            </a:endParaRPr>
          </a:p>
          <a:p>
            <a:pPr eaLnBrk="1" hangingPunct="1">
              <a:buFontTx/>
              <a:buNone/>
            </a:pPr>
            <a:r>
              <a:rPr lang="en-US" altLang="en-US">
                <a:ea typeface="ＭＳ Ｐゴシック" panose="020B0600070205080204" pitchFamily="34" charset="-128"/>
              </a:rPr>
              <a:t>School Group 3:</a:t>
            </a:r>
          </a:p>
          <a:p>
            <a:pPr eaLnBrk="1" hangingPunct="1">
              <a:buFontTx/>
              <a:buNone/>
            </a:pPr>
            <a:r>
              <a:rPr lang="en-US" altLang="en-US">
                <a:ea typeface="ＭＳ Ｐゴシック" panose="020B0600070205080204" pitchFamily="34" charset="-128"/>
              </a:rPr>
              <a:t>No prevention or treatment.  </a:t>
            </a:r>
          </a:p>
        </p:txBody>
      </p:sp>
    </p:spTree>
    <p:extLst>
      <p:ext uri="{BB962C8B-B14F-4D97-AF65-F5344CB8AC3E}">
        <p14:creationId xmlns:p14="http://schemas.microsoft.com/office/powerpoint/2010/main" val="1351358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4" end="4"/>
                                            </p:txEl>
                                          </p:spTgt>
                                        </p:tgtEl>
                                        <p:attrNameLst>
                                          <p:attrName>style.visibility</p:attrName>
                                        </p:attrNameLst>
                                      </p:cBhvr>
                                      <p:to>
                                        <p:strVal val="visible"/>
                                      </p:to>
                                    </p:set>
                                    <p:anim calcmode="lin" valueType="num">
                                      <p:cBhvr additive="base">
                                        <p:cTn id="25"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6147">
                                            <p:txEl>
                                              <p:pRg st="0" end="0"/>
                                            </p:txEl>
                                          </p:spTgt>
                                        </p:tgtEl>
                                        <p:attrNameLst>
                                          <p:attrName>style.visibility</p:attrName>
                                        </p:attrNameLst>
                                      </p:cBhvr>
                                      <p:to>
                                        <p:strVal val="visible"/>
                                      </p:to>
                                    </p:set>
                                    <p:anim calcmode="lin" valueType="num">
                                      <p:cBhvr additive="base">
                                        <p:cTn id="31"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6147">
                                            <p:txEl>
                                              <p:pRg st="1" end="1"/>
                                            </p:txEl>
                                          </p:spTgt>
                                        </p:tgtEl>
                                        <p:attrNameLst>
                                          <p:attrName>style.visibility</p:attrName>
                                        </p:attrNameLst>
                                      </p:cBhvr>
                                      <p:to>
                                        <p:strVal val="visible"/>
                                      </p:to>
                                    </p:set>
                                    <p:anim calcmode="lin" valueType="num">
                                      <p:cBhvr additive="base">
                                        <p:cTn id="37"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6147">
                                            <p:txEl>
                                              <p:pRg st="3" end="3"/>
                                            </p:txEl>
                                          </p:spTgt>
                                        </p:tgtEl>
                                        <p:attrNameLst>
                                          <p:attrName>style.visibility</p:attrName>
                                        </p:attrNameLst>
                                      </p:cBhvr>
                                      <p:to>
                                        <p:strVal val="visible"/>
                                      </p:to>
                                    </p:set>
                                    <p:anim calcmode="lin" valueType="num">
                                      <p:cBhvr additive="base">
                                        <p:cTn id="43"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6147">
                                            <p:txEl>
                                              <p:pRg st="4" end="4"/>
                                            </p:txEl>
                                          </p:spTgt>
                                        </p:tgtEl>
                                        <p:attrNameLst>
                                          <p:attrName>style.visibility</p:attrName>
                                        </p:attrNameLst>
                                      </p:cBhvr>
                                      <p:to>
                                        <p:strVal val="visible"/>
                                      </p:to>
                                    </p:set>
                                    <p:anim calcmode="lin" valueType="num">
                                      <p:cBhvr additive="base">
                                        <p:cTn id="49"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7" grpId="1" build="p"/>
    </p:bldLst>
  </p:timing>
</p:sld>
</file>

<file path=ppt/theme/theme1.xml><?xml version="1.0" encoding="utf-8"?>
<a:theme xmlns:a="http://schemas.openxmlformats.org/drawingml/2006/main" name="ThemeBlu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ThemeBlueGlobe</Template>
  <TotalTime>295</TotalTime>
  <Words>1053</Words>
  <Application>Microsoft Macintosh PowerPoint</Application>
  <PresentationFormat>On-screen Show (4:3)</PresentationFormat>
  <Paragraphs>104</Paragraphs>
  <Slides>24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Verdana</vt:lpstr>
      <vt:lpstr>Wingdings</vt:lpstr>
      <vt:lpstr>ThemeBlueGlobe</vt:lpstr>
      <vt:lpstr>Default Design</vt:lpstr>
      <vt:lpstr>Global Water Modules</vt:lpstr>
      <vt:lpstr>PowerPoint Presentation</vt:lpstr>
      <vt:lpstr>Drinking contaminated water, results in hundreds of types of illnesses, is the leading cause of death worldwide. </vt:lpstr>
      <vt:lpstr>PowerPoint Presentation</vt:lpstr>
      <vt:lpstr>1.5 million deaths per year from diarrhea.  88 percent of diarrhea deaths could be prevented by access to safe water and sanitation.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Tube Well</vt:lpstr>
      <vt:lpstr>PowerPoint Presentation</vt:lpstr>
      <vt:lpstr>PowerPoint Presentation</vt:lpstr>
      <vt:lpstr>PowerPoint Presentation</vt:lpstr>
      <vt:lpstr>PowerPoint Presentation</vt:lpstr>
      <vt:lpstr>Arsenic in Water</vt:lpstr>
      <vt:lpstr>Arsenic in water</vt:lpstr>
      <vt:lpstr>PowerPoint Presentation</vt:lpstr>
      <vt:lpstr>PowerPoint Presentation</vt:lpstr>
      <vt:lpstr>Global Water Modules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Resources and International Security</dc:title>
  <dc:creator>Jenny Kehl</dc:creator>
  <cp:lastModifiedBy>Jenny R Kehl</cp:lastModifiedBy>
  <cp:revision>27</cp:revision>
  <dcterms:created xsi:type="dcterms:W3CDTF">2010-03-09T21:59:03Z</dcterms:created>
  <dcterms:modified xsi:type="dcterms:W3CDTF">2021-07-19T19:31:33Z</dcterms:modified>
</cp:coreProperties>
</file>