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685" r:id="rId3"/>
    <p:sldId id="666" r:id="rId4"/>
    <p:sldId id="294" r:id="rId5"/>
    <p:sldId id="325" r:id="rId6"/>
    <p:sldId id="316" r:id="rId7"/>
    <p:sldId id="317" r:id="rId8"/>
    <p:sldId id="318" r:id="rId9"/>
    <p:sldId id="319" r:id="rId10"/>
    <p:sldId id="320" r:id="rId11"/>
    <p:sldId id="321" r:id="rId12"/>
    <p:sldId id="673" r:id="rId13"/>
    <p:sldId id="674" r:id="rId14"/>
    <p:sldId id="337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82" r:id="rId23"/>
    <p:sldId id="683" r:id="rId24"/>
    <p:sldId id="687" r:id="rId25"/>
    <p:sldId id="6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06AA6-476A-8946-B283-FEBFF9226340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549D-0D65-854B-82B1-D850C2F70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1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7745-2E2F-CA48-946F-9B3378DB6081}" type="datetimeFigureOut">
              <a:rPr lang="en-US" smtClean="0"/>
              <a:t>7/19/21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6D75D-5528-964D-9658-29AA745AB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686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43CD4-730C-724A-9D61-A37A9E3C8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81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D56A336-A75F-D44F-A18E-5B4625649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682A9E38-CD6A-DD4E-8B4F-32867FE07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C0D6B1A-6CEC-D143-A872-9854702D2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F6DC-0D92-7941-BD2C-CA4E8C1A5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9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BC1B-0692-4F17-8F12-3741AC00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161B0-38D3-43E0-AAF6-52FE14EDC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AD11-B16C-457A-9413-4387D7F92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B9B0-A6BF-40B2-9303-8AC5D883F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5388-36A0-49CB-BDD8-815000DE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7F58-5682-482B-B103-4FCA1F20D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D75C-2FD2-4365-94DD-C9B7321E5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E3E3E-7C6F-4C80-9E5A-F8BDECBF9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84D4-78D8-4284-91CA-7CF539DEA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22D6-F9A2-4CC8-B5B3-B6A384714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4ECB-FD45-4E84-BFF6-4EDA4FD2F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42E28-95FB-5E4E-BD7C-142F8130E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76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76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676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76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76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676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6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fld id="{D9ADEA00-007D-48C2-81E1-E4EF4E1E4BEA}" type="datetimeFigureOut">
              <a:rPr lang="en-US" smtClean="0"/>
              <a:pPr/>
              <a:t>7/19/21</a:t>
            </a:fld>
            <a:endParaRPr lang="en-US"/>
          </a:p>
        </p:txBody>
      </p:sp>
      <p:sp>
        <p:nvSpPr>
          <p:cNvPr id="676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76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fld id="{4983F3B3-2918-4479-AFF6-1A52009CB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380E33A-5845-461E-8F4B-09CEE4DC4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54F4714B-7F09-F240-9752-48E3CEB0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381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Global Water Modules</a:t>
            </a:r>
            <a:endParaRPr lang="en-US" dirty="0"/>
          </a:p>
        </p:txBody>
      </p:sp>
      <p:sp>
        <p:nvSpPr>
          <p:cNvPr id="30722" name="TextBox 1">
            <a:extLst>
              <a:ext uri="{FF2B5EF4-FFF2-40B4-BE49-F238E27FC236}">
                <a16:creationId xmlns:a16="http://schemas.microsoft.com/office/drawing/2014/main" id="{F807D18A-500E-5F4D-99A8-A1F84087F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73" y="1295400"/>
            <a:ext cx="8602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Module 7: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Water Security in MENA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Part 2: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Yemen and Iraq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Accessible, vetted, and modifiable learning modules for faculty on global water security, connecting local and global, developed by Jenny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Kehl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, PhD. Made possible by UWM, CIE, GS, IS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285EA-F299-624B-9008-A4198EF1F6E2}"/>
              </a:ext>
            </a:extLst>
          </p:cNvPr>
          <p:cNvSpPr txBox="1"/>
          <p:nvPr/>
        </p:nvSpPr>
        <p:spPr bwMode="auto">
          <a:xfrm>
            <a:off x="3488941" y="4681100"/>
            <a:ext cx="509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National Resource Center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Center for International Education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Global Studies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International Studies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Water Mining, oil equipment to mine water</a:t>
            </a:r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43000"/>
            <a:ext cx="4191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502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Water Crisis in Iraq:</a:t>
            </a:r>
          </a:p>
          <a:p>
            <a:pPr algn="ctr" eaLnBrk="1" hangingPunct="1">
              <a:buFontTx/>
              <a:buNone/>
            </a:pPr>
            <a:endParaRPr lang="en-US" sz="1200" dirty="0"/>
          </a:p>
          <a:p>
            <a:pPr algn="ctr" eaLnBrk="1" hangingPunct="1">
              <a:buFontTx/>
              <a:buNone/>
            </a:pPr>
            <a:r>
              <a:rPr lang="en-US" dirty="0"/>
              <a:t>2 million people short of water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297" y="1219200"/>
            <a:ext cx="8686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Iraq gets most of its water from Tigris and Euphrates, which flow from Turkey. </a:t>
            </a:r>
          </a:p>
          <a:p>
            <a:pPr eaLnBrk="1" hangingPunct="1">
              <a:buFontTx/>
              <a:buNone/>
            </a:pPr>
            <a:r>
              <a:rPr lang="en-US" dirty="0"/>
              <a:t>Shortages in Tigris have meant no water or salt water encroachment:   </a:t>
            </a:r>
          </a:p>
          <a:p>
            <a:pPr eaLnBrk="1" hangingPunct="1">
              <a:buFontTx/>
              <a:buNone/>
            </a:pPr>
            <a:r>
              <a:rPr lang="en-US" dirty="0"/>
              <a:t>"We can no longer drink this water," said one local woman from the village of al-</a:t>
            </a:r>
            <a:r>
              <a:rPr lang="en-US" dirty="0" err="1"/>
              <a:t>Fal</a:t>
            </a:r>
            <a:r>
              <a:rPr lang="en-US" dirty="0"/>
              <a:t>. "Our animals are all dead and many people here are diseased” (AP Iraq 2009).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04" y="0"/>
            <a:ext cx="6743496" cy="6743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495" y="88872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7605" y="2899450"/>
            <a:ext cx="63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398" y="4108907"/>
            <a:ext cx="5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Iraq</a:t>
            </a:r>
          </a:p>
        </p:txBody>
      </p:sp>
    </p:spTree>
    <p:extLst>
      <p:ext uri="{BB962C8B-B14F-4D97-AF65-F5344CB8AC3E}">
        <p14:creationId xmlns:p14="http://schemas.microsoft.com/office/powerpoint/2010/main" val="1294859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One of the main water problems in Iraq:</a:t>
            </a:r>
          </a:p>
          <a:p>
            <a:pPr eaLnBrk="1" hangingPunct="1">
              <a:buFontTx/>
              <a:buNone/>
            </a:pPr>
            <a:r>
              <a:rPr lang="en-US" dirty="0"/>
              <a:t>Marshes are one of the only natural reserve sources of fresh water.</a:t>
            </a:r>
          </a:p>
          <a:p>
            <a:pPr eaLnBrk="1" hangingPunct="1">
              <a:buFontTx/>
              <a:buNone/>
            </a:pPr>
            <a:r>
              <a:rPr lang="en-US" dirty="0"/>
              <a:t>Junction of the Tigris and Euphrates rivers, between Baghdad and Persian Gulf. </a:t>
            </a:r>
          </a:p>
          <a:p>
            <a:pPr eaLnBrk="1" hangingPunct="1">
              <a:buFontTx/>
              <a:buNone/>
            </a:pPr>
            <a:r>
              <a:rPr lang="en-US" dirty="0"/>
              <a:t>Marshes are being altered by: 1. Overuse</a:t>
            </a:r>
          </a:p>
          <a:p>
            <a:pPr eaLnBrk="1" hangingPunct="1">
              <a:buFontTx/>
              <a:buNone/>
            </a:pPr>
            <a:r>
              <a:rPr lang="en-US" dirty="0"/>
              <a:t>2. Decline of flow from Tigris Euphrates</a:t>
            </a:r>
          </a:p>
          <a:p>
            <a:pPr eaLnBrk="1" hangingPunct="1">
              <a:buFontTx/>
              <a:buNone/>
            </a:pPr>
            <a:r>
              <a:rPr lang="en-US" dirty="0"/>
              <a:t>3. Saline encroachment</a:t>
            </a:r>
          </a:p>
          <a:p>
            <a:pPr eaLnBrk="1" hangingPunct="1">
              <a:buFontTx/>
              <a:buNone/>
            </a:pPr>
            <a:r>
              <a:rPr lang="en-US" dirty="0"/>
              <a:t>4. Destruction by </a:t>
            </a:r>
            <a:r>
              <a:rPr lang="en-US" dirty="0" err="1"/>
              <a:t>Sadaam</a:t>
            </a:r>
            <a:r>
              <a:rPr lang="en-US" dirty="0"/>
              <a:t> Hussein  </a:t>
            </a:r>
          </a:p>
          <a:p>
            <a:pPr eaLnBrk="1" hangingPunct="1">
              <a:buFontTx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During and after Gulf War I, Iraqis in the Al-</a:t>
            </a:r>
            <a:r>
              <a:rPr lang="en-US" dirty="0" err="1"/>
              <a:t>Hawizeh</a:t>
            </a:r>
            <a:r>
              <a:rPr lang="en-US" dirty="0"/>
              <a:t> marshes (people called Madan) rebelled against Saddam Hussein.</a:t>
            </a:r>
          </a:p>
          <a:p>
            <a:pPr eaLnBrk="1" hangingPunct="1">
              <a:buFontTx/>
              <a:buNone/>
            </a:pPr>
            <a:r>
              <a:rPr lang="en-US" dirty="0"/>
              <a:t>In retaliation for the rebellions, Saddam built large drainage systems to destroy the marshes.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Map of </a:t>
            </a:r>
          </a:p>
          <a:p>
            <a:pPr eaLnBrk="1" hangingPunct="1">
              <a:buFontTx/>
              <a:buNone/>
            </a:pPr>
            <a:r>
              <a:rPr lang="en-US" sz="2800"/>
              <a:t>Al-Hawizeh</a:t>
            </a:r>
          </a:p>
          <a:p>
            <a:pPr eaLnBrk="1" hangingPunct="1">
              <a:buFontTx/>
              <a:buNone/>
            </a:pPr>
            <a:r>
              <a:rPr lang="en-US" sz="2800"/>
              <a:t>  </a:t>
            </a:r>
            <a:endParaRPr lang="en-US" sz="1000"/>
          </a:p>
        </p:txBody>
      </p:sp>
      <p:pic>
        <p:nvPicPr>
          <p:cNvPr id="48132" name="Picture 5" descr="iraq_marshes_19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1066800"/>
            <a:ext cx="5562600" cy="55626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362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Map of </a:t>
            </a:r>
          </a:p>
          <a:p>
            <a:pPr eaLnBrk="1" hangingPunct="1">
              <a:buFontTx/>
              <a:buNone/>
            </a:pPr>
            <a:r>
              <a:rPr lang="en-US"/>
              <a:t>Al-Hawizeh</a:t>
            </a:r>
          </a:p>
          <a:p>
            <a:pPr eaLnBrk="1" hangingPunct="1">
              <a:buFontTx/>
              <a:buNone/>
            </a:pPr>
            <a:r>
              <a:rPr lang="en-US"/>
              <a:t>1973</a:t>
            </a:r>
          </a:p>
          <a:p>
            <a:pPr eaLnBrk="1" hangingPunct="1">
              <a:buFontTx/>
              <a:buNone/>
            </a:pPr>
            <a:r>
              <a:rPr lang="en-US"/>
              <a:t>  </a:t>
            </a:r>
            <a:endParaRPr lang="en-US" sz="1000"/>
          </a:p>
        </p:txBody>
      </p:sp>
      <p:graphicFrame>
        <p:nvGraphicFramePr>
          <p:cNvPr id="103437" name="Group 13"/>
          <p:cNvGraphicFramePr>
            <a:graphicFrameLocks noGrp="1"/>
          </p:cNvGraphicFramePr>
          <p:nvPr/>
        </p:nvGraphicFramePr>
        <p:xfrm>
          <a:off x="2112963" y="503238"/>
          <a:ext cx="4465637" cy="5853113"/>
        </p:xfrm>
        <a:graphic>
          <a:graphicData uri="http://schemas.openxmlformats.org/drawingml/2006/table">
            <a:tbl>
              <a:tblPr/>
              <a:tblGrid>
                <a:gridCol w="446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31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sz="3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9157" name="Picture 5" descr="0202p45_ma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"/>
            <a:ext cx="5207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Map of </a:t>
            </a:r>
          </a:p>
          <a:p>
            <a:pPr eaLnBrk="1" hangingPunct="1">
              <a:buFontTx/>
              <a:buNone/>
            </a:pPr>
            <a:r>
              <a:rPr lang="en-US" sz="2800"/>
              <a:t>Al-Hawizeh</a:t>
            </a:r>
          </a:p>
          <a:p>
            <a:pPr eaLnBrk="1" hangingPunct="1">
              <a:buFontTx/>
              <a:buNone/>
            </a:pPr>
            <a:r>
              <a:rPr lang="en-US" sz="2800"/>
              <a:t>2000</a:t>
            </a:r>
          </a:p>
          <a:p>
            <a:pPr eaLnBrk="1" hangingPunct="1">
              <a:buFontTx/>
              <a:buNone/>
            </a:pPr>
            <a:r>
              <a:rPr lang="en-US" sz="2800"/>
              <a:t>  </a:t>
            </a:r>
            <a:endParaRPr lang="en-US" sz="1000"/>
          </a:p>
        </p:txBody>
      </p:sp>
      <p:graphicFrame>
        <p:nvGraphicFramePr>
          <p:cNvPr id="105475" name="Group 3"/>
          <p:cNvGraphicFramePr>
            <a:graphicFrameLocks noGrp="1"/>
          </p:cNvGraphicFramePr>
          <p:nvPr/>
        </p:nvGraphicFramePr>
        <p:xfrm>
          <a:off x="2112963" y="503238"/>
          <a:ext cx="4465637" cy="5853113"/>
        </p:xfrm>
        <a:graphic>
          <a:graphicData uri="http://schemas.openxmlformats.org/drawingml/2006/table">
            <a:tbl>
              <a:tblPr/>
              <a:tblGrid>
                <a:gridCol w="4465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sz="36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181" name="Picture 12" descr="0202p45_ma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381000"/>
            <a:ext cx="5143500" cy="61722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Al-Hawizeh 1970s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Al-Hawizeh 2000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  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04" name="Picture 5" descr="lands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100"/>
            <a:ext cx="436245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>
            <a:extLst>
              <a:ext uri="{FF2B5EF4-FFF2-40B4-BE49-F238E27FC236}">
                <a16:creationId xmlns:a16="http://schemas.microsoft.com/office/drawing/2014/main" id="{37377D78-22E1-604A-93DB-5B875ABC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>
            <a:extLst>
              <a:ext uri="{FF2B5EF4-FFF2-40B4-BE49-F238E27FC236}">
                <a16:creationId xmlns:a16="http://schemas.microsoft.com/office/drawing/2014/main" id="{54BC2B01-8346-304A-BC17-0C93E3BB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4" y="1163638"/>
            <a:ext cx="841057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Global Water Modules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Module 6: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Water Security in the MENA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Part 2: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Yemen and Iraq</a:t>
            </a:r>
          </a:p>
        </p:txBody>
      </p:sp>
      <p:sp>
        <p:nvSpPr>
          <p:cNvPr id="45059" name="TextBox 1">
            <a:extLst>
              <a:ext uri="{FF2B5EF4-FFF2-40B4-BE49-F238E27FC236}">
                <a16:creationId xmlns:a16="http://schemas.microsoft.com/office/drawing/2014/main" id="{26C89FC5-28AD-4B45-BA3C-79AF806DE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4953000"/>
            <a:ext cx="8661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National Resource Center</a:t>
            </a:r>
          </a:p>
          <a:p>
            <a:pPr algn="ctr" eaLnBrk="1" hangingPunct="1"/>
            <a:r>
              <a:rPr lang="en-US" altLang="en-US" sz="3200" dirty="0"/>
              <a:t>Center for International Education</a:t>
            </a:r>
          </a:p>
          <a:p>
            <a:pPr algn="ctr" eaLnBrk="1" hangingPunct="1"/>
            <a:r>
              <a:rPr lang="en-US" altLang="en-US" sz="3200" dirty="0"/>
              <a:t>Global Studies</a:t>
            </a:r>
          </a:p>
          <a:p>
            <a:pPr algn="ctr" eaLnBrk="1" hangingPunct="1"/>
            <a:r>
              <a:rPr lang="en-US" altLang="en-US" sz="3200" dirty="0"/>
              <a:t>International Studies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Importance of the Al-</a:t>
            </a:r>
            <a:r>
              <a:rPr lang="en-US" dirty="0" err="1"/>
              <a:t>Hawizeh</a:t>
            </a:r>
            <a:r>
              <a:rPr lang="en-US" dirty="0"/>
              <a:t> marshes: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Provided 60% of Iraq’s fish, most of the rice, and many agricultural goods.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Livelihood of Madan.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Prevented quality soil from eroding and flowing to the sea.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Block salt water from entering.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Decrease the impact of natural disasters (storms from sea, floods, droughts)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Saddam dug drains to empty the marshes, built canals to divert the Tigris and Euphrates.	</a:t>
            </a:r>
          </a:p>
          <a:p>
            <a:pPr eaLnBrk="1" hangingPunct="1">
              <a:buFontTx/>
              <a:buNone/>
            </a:pPr>
            <a:r>
              <a:rPr lang="en-US"/>
              <a:t>By 2000, 90% of the marshes were destroyed.    </a:t>
            </a:r>
          </a:p>
          <a:p>
            <a:pPr eaLnBrk="1" hangingPunct="1">
              <a:buFontTx/>
              <a:buNone/>
            </a:pPr>
            <a:r>
              <a:rPr lang="en-US"/>
              <a:t>The destruction was “a major ecological disaster, comparable to the deforestation of Amazonia.”</a:t>
            </a:r>
            <a:r>
              <a:rPr lang="en-US" sz="2800"/>
              <a:t> </a:t>
            </a:r>
            <a:r>
              <a:rPr lang="en-US" sz="2000"/>
              <a:t>(Toepfer, Director of UNEP 2001)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After Gulf War II, U.S., Iraq, Scandinavia, parts of EU are cooperating to revive the marshes.  </a:t>
            </a:r>
          </a:p>
          <a:p>
            <a:pPr eaLnBrk="1" hangingPunct="1">
              <a:buFontTx/>
              <a:buNone/>
            </a:pPr>
            <a:r>
              <a:rPr lang="en-US" dirty="0"/>
              <a:t>“They are planning the largest and most ambitious recovery of a lost wetland ever attempted.”  </a:t>
            </a:r>
            <a:r>
              <a:rPr lang="en-US" sz="2400" dirty="0"/>
              <a:t>(Pierce 2005 through 2021)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29D9-E9D5-1D47-8AC8-486BFABD3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sz="1200" dirty="0"/>
          </a:p>
          <a:p>
            <a:pPr>
              <a:buNone/>
            </a:pPr>
            <a:r>
              <a:rPr lang="en-US" dirty="0"/>
              <a:t>Water insecurity leads to political chaos, economic loss, and leaves populations vulnerable to radicalization or desperation. Will these circumstances lead to water wars? </a:t>
            </a:r>
          </a:p>
        </p:txBody>
      </p:sp>
    </p:spTree>
    <p:extLst>
      <p:ext uri="{BB962C8B-B14F-4D97-AF65-F5344CB8AC3E}">
        <p14:creationId xmlns:p14="http://schemas.microsoft.com/office/powerpoint/2010/main" val="931841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54F4714B-7F09-F240-9752-48E3CEB0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381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Global Water Modules</a:t>
            </a:r>
            <a:endParaRPr lang="en-US" dirty="0"/>
          </a:p>
        </p:txBody>
      </p:sp>
      <p:sp>
        <p:nvSpPr>
          <p:cNvPr id="30722" name="TextBox 1">
            <a:extLst>
              <a:ext uri="{FF2B5EF4-FFF2-40B4-BE49-F238E27FC236}">
                <a16:creationId xmlns:a16="http://schemas.microsoft.com/office/drawing/2014/main" id="{F807D18A-500E-5F4D-99A8-A1F84087F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73" y="1295400"/>
            <a:ext cx="8602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Module 7: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Water Security in MENA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Part 2: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Yemen and Iraq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12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Accessible, free, and modifiable learning modules for faculty on global water security, connecting local and global, developed by Jenny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Kehl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, PhD. Made possible by UWM, CIE, GS, IS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285EA-F299-624B-9008-A4198EF1F6E2}"/>
              </a:ext>
            </a:extLst>
          </p:cNvPr>
          <p:cNvSpPr txBox="1"/>
          <p:nvPr/>
        </p:nvSpPr>
        <p:spPr bwMode="auto">
          <a:xfrm>
            <a:off x="3488941" y="4681100"/>
            <a:ext cx="509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National Resource Center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Center for International Education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Global Studies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rPr>
              <a:t>International Studies</a:t>
            </a:r>
          </a:p>
        </p:txBody>
      </p:sp>
    </p:spTree>
    <p:extLst>
      <p:ext uri="{BB962C8B-B14F-4D97-AF65-F5344CB8AC3E}">
        <p14:creationId xmlns:p14="http://schemas.microsoft.com/office/powerpoint/2010/main" val="182973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Water Crisis in Yemen</a:t>
            </a:r>
          </a:p>
          <a:p>
            <a:pPr eaLnBrk="1" hangingPunct="1">
              <a:buFontTx/>
              <a:buNone/>
            </a:pPr>
            <a:endParaRPr lang="en-US" sz="1400" dirty="0"/>
          </a:p>
          <a:p>
            <a:pPr eaLnBrk="1" hangingPunct="1">
              <a:buFontTx/>
              <a:buNone/>
            </a:pPr>
            <a:endParaRPr lang="en-US" sz="1400" dirty="0"/>
          </a:p>
          <a:p>
            <a:pPr eaLnBrk="1" hangingPunct="1">
              <a:buFontTx/>
              <a:buNone/>
            </a:pPr>
            <a:r>
              <a:rPr lang="en-US" b="1" dirty="0"/>
              <a:t>“Yemen's water crisis eclipses al Qaeda threat”  </a:t>
            </a:r>
          </a:p>
          <a:p>
            <a:pPr eaLnBrk="1" hangingPunct="1">
              <a:buFontTx/>
              <a:buNone/>
            </a:pPr>
            <a:r>
              <a:rPr lang="en-US" b="1" dirty="0"/>
              <a:t>							</a:t>
            </a:r>
            <a:r>
              <a:rPr lang="en-US" sz="2800" dirty="0"/>
              <a:t>Reuters 2019</a:t>
            </a:r>
          </a:p>
          <a:p>
            <a:pPr eaLnBrk="1" hangingPunct="1">
              <a:buFontTx/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i="1" dirty="0"/>
              <a:t>Water Crisis in Yemen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4582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400" dirty="0"/>
          </a:p>
          <a:p>
            <a:pPr eaLnBrk="1" hangingPunct="1">
              <a:buFontTx/>
              <a:buNone/>
            </a:pPr>
            <a:endParaRPr lang="en-US" sz="1400" dirty="0"/>
          </a:p>
          <a:p>
            <a:pPr eaLnBrk="1" hangingPunct="1">
              <a:buNone/>
            </a:pPr>
            <a:endParaRPr lang="en-US" dirty="0"/>
          </a:p>
        </p:txBody>
      </p:sp>
      <p:pic>
        <p:nvPicPr>
          <p:cNvPr id="70658" name="Picture 2" descr="http://www.worldcountries.info/Maps/Region/MiddleEast-450-Ye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3733800" cy="4546940"/>
          </a:xfrm>
          <a:prstGeom prst="rect">
            <a:avLst/>
          </a:prstGeom>
          <a:noFill/>
        </p:spPr>
      </p:pic>
      <p:pic>
        <p:nvPicPr>
          <p:cNvPr id="70660" name="Picture 4" descr="http://images.alarabiya.net/large_73752_83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33600"/>
            <a:ext cx="457199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70-80% of violent disputes in Yemen are over water (</a:t>
            </a:r>
            <a:r>
              <a:rPr lang="en-US" dirty="0" err="1"/>
              <a:t>Sanaa</a:t>
            </a:r>
            <a:r>
              <a:rPr lang="en-US" dirty="0"/>
              <a:t> University, Yemen 2009).</a:t>
            </a:r>
          </a:p>
          <a:p>
            <a:pPr eaLnBrk="1" hangingPunct="1">
              <a:buFontTx/>
              <a:buNone/>
            </a:pPr>
            <a:r>
              <a:rPr lang="en-US" dirty="0"/>
              <a:t>Yemen has no surface water other than rain and spate water (temporary water on the surface after a large rain).  </a:t>
            </a:r>
          </a:p>
          <a:p>
            <a:pPr eaLnBrk="1" hangingPunct="1">
              <a:buFontTx/>
              <a:buNone/>
            </a:pPr>
            <a:r>
              <a:rPr lang="en-US" dirty="0"/>
              <a:t>All other water comes from ancient aquifers underground, which have been extracted more quickly than recharge.  </a:t>
            </a:r>
          </a:p>
          <a:p>
            <a:pPr eaLnBrk="1" hangingPunct="1">
              <a:buFontTx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People in the capital </a:t>
            </a:r>
            <a:r>
              <a:rPr lang="en-US" dirty="0" err="1"/>
              <a:t>Sanaa</a:t>
            </a:r>
            <a:r>
              <a:rPr lang="en-US" dirty="0"/>
              <a:t> get water for 2-4 hours every 1-41 days (average 9 days).</a:t>
            </a:r>
          </a:p>
          <a:p>
            <a:pPr eaLnBrk="1" hangingPunct="1">
              <a:buFontTx/>
              <a:buNone/>
            </a:pPr>
            <a:r>
              <a:rPr lang="en-US" dirty="0"/>
              <a:t>People have to buy water, trucks have water for 3-4 hours every day. </a:t>
            </a:r>
          </a:p>
          <a:p>
            <a:pPr eaLnBrk="1" hangingPunct="1">
              <a:buFontTx/>
              <a:buNone/>
            </a:pPr>
            <a:r>
              <a:rPr lang="en-US" dirty="0"/>
              <a:t>Water costs approx. 30% of total income.</a:t>
            </a:r>
          </a:p>
          <a:p>
            <a:pPr eaLnBrk="1" hangingPunct="1">
              <a:buFontTx/>
              <a:buNone/>
            </a:pPr>
            <a:r>
              <a:rPr lang="en-US" dirty="0"/>
              <a:t>Aquifers / water table has dropped to below 1800 feet in most areas.  </a:t>
            </a:r>
          </a:p>
          <a:p>
            <a:pPr eaLnBrk="1" hangingPunct="1">
              <a:buFontTx/>
              <a:buNone/>
            </a:pPr>
            <a:r>
              <a:rPr lang="en-US" dirty="0"/>
              <a:t>Water mining is now done with large oil drill rigs.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"Unlicensed drill rigs are like heavy weaponry in the hands of terrorists," says Water Minister Abdul </a:t>
            </a:r>
            <a:r>
              <a:rPr lang="en-US" dirty="0" err="1"/>
              <a:t>Rahman</a:t>
            </a:r>
            <a:r>
              <a:rPr lang="en-US" dirty="0"/>
              <a:t> al-</a:t>
            </a:r>
            <a:r>
              <a:rPr lang="en-US" dirty="0" err="1"/>
              <a:t>Iryani</a:t>
            </a:r>
            <a:r>
              <a:rPr lang="en-US" dirty="0"/>
              <a:t>.</a:t>
            </a:r>
          </a:p>
          <a:p>
            <a:pPr eaLnBrk="1" hangingPunct="1">
              <a:buFontTx/>
              <a:buNone/>
            </a:pPr>
            <a:r>
              <a:rPr lang="en-US" dirty="0"/>
              <a:t>"They don't kill people immediately, because their impact is delayed, but water shortages will take a deadly toll within the next generation.”</a:t>
            </a:r>
          </a:p>
          <a:p>
            <a:pPr eaLnBrk="1" hangingPunct="1">
              <a:buFontTx/>
              <a:buNone/>
            </a:pPr>
            <a:r>
              <a:rPr lang="en-US" dirty="0"/>
              <a:t>	(2010 </a:t>
            </a:r>
            <a:r>
              <a:rPr lang="en-US" i="1" dirty="0"/>
              <a:t>Pulitzer Center on Crisis Reporting)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Security concerns:</a:t>
            </a:r>
          </a:p>
          <a:p>
            <a:pPr eaLnBrk="1" hangingPunct="1">
              <a:buFontTx/>
              <a:buNone/>
            </a:pPr>
            <a:r>
              <a:rPr lang="en-US" dirty="0"/>
              <a:t>1. Extreme instability from water scarcity, water riots, violent water conflicts, </a:t>
            </a:r>
          </a:p>
          <a:p>
            <a:pPr eaLnBrk="1" hangingPunct="1">
              <a:buFontTx/>
              <a:buNone/>
            </a:pPr>
            <a:r>
              <a:rPr lang="en-US" dirty="0"/>
              <a:t>2. Al Qaeda has had a large resurgence in Yemen, it is gaining ground due to scarcity: A. water scarcity creates the cover of chaos</a:t>
            </a:r>
          </a:p>
          <a:p>
            <a:pPr eaLnBrk="1" hangingPunct="1">
              <a:buFontTx/>
              <a:buNone/>
            </a:pPr>
            <a:r>
              <a:rPr lang="en-US" dirty="0"/>
              <a:t>	B. scarcity delegitimizes </a:t>
            </a:r>
            <a:r>
              <a:rPr lang="en-US" dirty="0" err="1"/>
              <a:t>govt</a:t>
            </a:r>
            <a:r>
              <a:rPr lang="en-US" dirty="0"/>
              <a:t> (</a:t>
            </a:r>
            <a:r>
              <a:rPr lang="en-US" dirty="0" err="1"/>
              <a:t>govt</a:t>
            </a:r>
            <a:r>
              <a:rPr lang="en-US" dirty="0"/>
              <a:t> has not capacity to meet needs)</a:t>
            </a:r>
          </a:p>
          <a:p>
            <a:pPr eaLnBrk="1" hangingPunct="1">
              <a:buFontTx/>
              <a:buNone/>
            </a:pPr>
            <a:r>
              <a:rPr lang="en-US" dirty="0"/>
              <a:t>	C. desperation makes people vulnerable to Al Qaeda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Water Trucks in Sanaa, Yemen</a:t>
            </a:r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772400" cy="52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Blue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ThemeBlueGlobe</Template>
  <TotalTime>434</TotalTime>
  <Words>838</Words>
  <Application>Microsoft Macintosh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ThemeBlueGlobe</vt:lpstr>
      <vt:lpstr>Default Design</vt:lpstr>
      <vt:lpstr>Global Water Modules</vt:lpstr>
      <vt:lpstr>PowerPoint Presentation</vt:lpstr>
      <vt:lpstr>PowerPoint Presentation</vt:lpstr>
      <vt:lpstr>Water Crisis in Yemen</vt:lpstr>
      <vt:lpstr>PowerPoint Presentation</vt:lpstr>
      <vt:lpstr>PowerPoint Presentation</vt:lpstr>
      <vt:lpstr>PowerPoint Presentation</vt:lpstr>
      <vt:lpstr>PowerPoint Presentation</vt:lpstr>
      <vt:lpstr>Water Trucks in Sanaa, Yemen</vt:lpstr>
      <vt:lpstr>Water Mining, oil equipment to mine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Water Modules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  and  International Security </dc:title>
  <dc:creator>Jenny Kehl</dc:creator>
  <cp:lastModifiedBy>Jenny R Kehl</cp:lastModifiedBy>
  <cp:revision>69</cp:revision>
  <cp:lastPrinted>2014-01-30T14:48:13Z</cp:lastPrinted>
  <dcterms:created xsi:type="dcterms:W3CDTF">2010-01-20T17:18:14Z</dcterms:created>
  <dcterms:modified xsi:type="dcterms:W3CDTF">2021-07-19T19:27:35Z</dcterms:modified>
</cp:coreProperties>
</file>