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3" r:id="rId2"/>
  </p:sldMasterIdLst>
  <p:notesMasterIdLst>
    <p:notesMasterId r:id="rId25"/>
  </p:notesMasterIdLst>
  <p:sldIdLst>
    <p:sldId id="667" r:id="rId3"/>
    <p:sldId id="259" r:id="rId4"/>
    <p:sldId id="278" r:id="rId5"/>
    <p:sldId id="262" r:id="rId6"/>
    <p:sldId id="672" r:id="rId7"/>
    <p:sldId id="668" r:id="rId8"/>
    <p:sldId id="272" r:id="rId9"/>
    <p:sldId id="276" r:id="rId10"/>
    <p:sldId id="281" r:id="rId11"/>
    <p:sldId id="670" r:id="rId12"/>
    <p:sldId id="664" r:id="rId13"/>
    <p:sldId id="341" r:id="rId14"/>
    <p:sldId id="343" r:id="rId15"/>
    <p:sldId id="344" r:id="rId16"/>
    <p:sldId id="345" r:id="rId17"/>
    <p:sldId id="671" r:id="rId18"/>
    <p:sldId id="346" r:id="rId19"/>
    <p:sldId id="356" r:id="rId20"/>
    <p:sldId id="673" r:id="rId21"/>
    <p:sldId id="450" r:id="rId22"/>
    <p:sldId id="674" r:id="rId23"/>
    <p:sldId id="665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39" autoAdjust="0"/>
    <p:restoredTop sz="91429" autoAdjust="0"/>
  </p:normalViewPr>
  <p:slideViewPr>
    <p:cSldViewPr snapToGrid="0" snapToObjects="1">
      <p:cViewPr varScale="1">
        <p:scale>
          <a:sx n="117" d="100"/>
          <a:sy n="117" d="100"/>
        </p:scale>
        <p:origin x="184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1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CA64A-8FA4-384E-A27B-5B5734C76FDC}" type="datetimeFigureOut">
              <a:rPr lang="en-US" smtClean="0"/>
              <a:t>7/19/21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AA3FF-8370-0949-A565-0189691F9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42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40D9DD-C0FB-7B48-8E8D-014E8383CFF6}" type="datetimeFigureOut">
              <a:rPr lang="en-US" smtClean="0"/>
              <a:t>7/19/21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38A7CD-CA10-6249-B178-8A2921CDE9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40D9DD-C0FB-7B48-8E8D-014E8383CFF6}" type="datetimeFigureOut">
              <a:rPr lang="en-US" smtClean="0"/>
              <a:t>7/19/21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38A7CD-CA10-6249-B178-8A2921CDE9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40D9DD-C0FB-7B48-8E8D-014E8383CFF6}" type="datetimeFigureOut">
              <a:rPr lang="en-US" smtClean="0"/>
              <a:t>7/19/21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38A7CD-CA10-6249-B178-8A2921CDE9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40D9DD-C0FB-7B48-8E8D-014E8383CFF6}" type="datetimeFigureOut">
              <a:rPr lang="en-US" smtClean="0"/>
              <a:t>7/19/21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38A7CD-CA10-6249-B178-8A2921CDE9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</p:grpSp>
      <p:sp>
        <p:nvSpPr>
          <p:cNvPr id="34855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85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12134-F984-4B19-B43F-528EC42BB8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CB0BE8-4011-414D-B98A-AFC44A3A7D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9BF8CD-7112-4F62-8A9D-3B0F04FC38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814F40-D732-4C62-AF2E-9057323852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EFF011-549A-4CE2-A545-19E85EC3BE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C3AD29-B97D-4446-8AB1-9750899B8D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218E0-9339-46FA-AE94-450F859A79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40D9DD-C0FB-7B48-8E8D-014E8383CFF6}" type="datetimeFigureOut">
              <a:rPr lang="en-US" smtClean="0"/>
              <a:t>7/19/21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38A7CD-CA10-6249-B178-8A2921CDE9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5FFFA8-95DD-46F4-AF80-BD18F107EB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7E1E92-E309-4791-B080-B9A4A7FB45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8FC8AD-8C03-4A0C-B109-2C245B12D3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942424-3EBA-43C7-ABF2-B4419F0FF7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9E2EB7-E3CC-4C2E-AFE2-14CE0B6498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40D9DD-C0FB-7B48-8E8D-014E8383CFF6}" type="datetimeFigureOut">
              <a:rPr lang="en-US" smtClean="0"/>
              <a:t>7/19/21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38A7CD-CA10-6249-B178-8A2921CDE9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40D9DD-C0FB-7B48-8E8D-014E8383CFF6}" type="datetimeFigureOut">
              <a:rPr lang="en-US" smtClean="0"/>
              <a:t>7/19/21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38A7CD-CA10-6249-B178-8A2921CDE9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40D9DD-C0FB-7B48-8E8D-014E8383CFF6}" type="datetimeFigureOut">
              <a:rPr lang="en-US" smtClean="0"/>
              <a:t>7/19/21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38A7CD-CA10-6249-B178-8A2921CDE9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40D9DD-C0FB-7B48-8E8D-014E8383CFF6}" type="datetimeFigureOut">
              <a:rPr lang="en-US" smtClean="0"/>
              <a:t>7/19/21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38A7CD-CA10-6249-B178-8A2921CDE9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40D9DD-C0FB-7B48-8E8D-014E8383CFF6}" type="datetimeFigureOut">
              <a:rPr lang="en-US" smtClean="0"/>
              <a:t>7/19/21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38A7CD-CA10-6249-B178-8A2921CDE9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40D9DD-C0FB-7B48-8E8D-014E8383CFF6}" type="datetimeFigureOut">
              <a:rPr lang="en-US" smtClean="0"/>
              <a:t>7/19/21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38A7CD-CA10-6249-B178-8A2921CDE9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40D9DD-C0FB-7B48-8E8D-014E8383CFF6}" type="datetimeFigureOut">
              <a:rPr lang="en-US" smtClean="0"/>
              <a:t>7/19/21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38A7CD-CA10-6249-B178-8A2921CDE9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fld id="{BE40D9DD-C0FB-7B48-8E8D-014E8383CFF6}" type="datetimeFigureOut">
              <a:rPr lang="en-US" smtClean="0"/>
              <a:t>7/19/21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738A7CD-CA10-6249-B178-8A2921CDE9E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3379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3379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3379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grpSp>
          <p:nvGrpSpPr>
            <p:cNvPr id="15371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3379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33800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3380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3380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3380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3380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3380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3380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3380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33808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3380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33810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3381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  <p:sp>
          <p:nvSpPr>
            <p:cNvPr id="3381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3381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3381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33815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33816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3381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33818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33819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33820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33821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33822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grpSp>
          <p:nvGrpSpPr>
            <p:cNvPr id="15383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33824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33825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33826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33827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33828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  <p:sp>
          <p:nvSpPr>
            <p:cNvPr id="33829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33830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</p:grpSp>
      <p:sp>
        <p:nvSpPr>
          <p:cNvPr id="3383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383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83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83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defRPr>
            </a:lvl1pPr>
          </a:lstStyle>
          <a:p>
            <a:fld id="{0919B844-ABCD-4224-BD12-855D8AAE0EA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383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1">
            <a:extLst>
              <a:ext uri="{FF2B5EF4-FFF2-40B4-BE49-F238E27FC236}">
                <a16:creationId xmlns:a16="http://schemas.microsoft.com/office/drawing/2014/main" id="{6AA100B2-F6F7-4C01-8B23-C54E523C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282" y="616223"/>
            <a:ext cx="8229600" cy="1143000"/>
          </a:xfrm>
        </p:spPr>
        <p:txBody>
          <a:bodyPr/>
          <a:lstStyle/>
          <a:p>
            <a:r>
              <a:rPr lang="en-US" b="1" dirty="0"/>
              <a:t>Global Water Modules</a:t>
            </a:r>
            <a:endParaRPr lang="en-US" dirty="0"/>
          </a:p>
        </p:txBody>
      </p:sp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541282" y="1379536"/>
            <a:ext cx="860271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ＭＳ Ｐゴシック" charset="-128"/>
            </a:endParaRP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Module 3: 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sz="3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Water and Equity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Part 2: 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Equity Issues: Who owns the water?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ＭＳ Ｐゴシック" charset="-128"/>
            </a:endParaRP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Accessible, vetted, and modifiable learning modules for faculty on global water security, connecting local and global, developed by Jenny </a:t>
            </a:r>
            <a:r>
              <a:rPr lang="en-US" sz="2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Kehl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, PhD. Made possible by UWM, CIE, GS, IS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23EB1A-8869-B046-8CF7-C74F33D71BA5}"/>
              </a:ext>
            </a:extLst>
          </p:cNvPr>
          <p:cNvSpPr txBox="1"/>
          <p:nvPr/>
        </p:nvSpPr>
        <p:spPr bwMode="auto">
          <a:xfrm>
            <a:off x="3594539" y="5525812"/>
            <a:ext cx="5092261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r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Center for International Education</a:t>
            </a:r>
          </a:p>
          <a:p>
            <a:pPr algn="r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Global Studies</a:t>
            </a:r>
          </a:p>
          <a:p>
            <a:pPr algn="r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International Studies</a:t>
            </a:r>
          </a:p>
        </p:txBody>
      </p:sp>
    </p:spTree>
    <p:extLst>
      <p:ext uri="{BB962C8B-B14F-4D97-AF65-F5344CB8AC3E}">
        <p14:creationId xmlns:p14="http://schemas.microsoft.com/office/powerpoint/2010/main" val="2605252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igging Deeper: An investigation into corporate control of water • MuckRock">
            <a:extLst>
              <a:ext uri="{FF2B5EF4-FFF2-40B4-BE49-F238E27FC236}">
                <a16:creationId xmlns:a16="http://schemas.microsoft.com/office/drawing/2014/main" id="{B1898DBD-D579-C74D-9014-523FABFE2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0763"/>
            <a:ext cx="9144000" cy="481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5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5579F-3EF9-DF42-BACF-8407C8CE7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CFDE9-3596-BE42-B875-494073EC7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Example: The first major urban experiment in water privatization in the world, the city of Cochabamba.  </a:t>
            </a:r>
          </a:p>
        </p:txBody>
      </p:sp>
    </p:spTree>
    <p:extLst>
      <p:ext uri="{BB962C8B-B14F-4D97-AF65-F5344CB8AC3E}">
        <p14:creationId xmlns:p14="http://schemas.microsoft.com/office/powerpoint/2010/main" val="3040764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867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Issue perspective and case study: </a:t>
            </a:r>
            <a:endParaRPr lang="en-US" sz="1200" dirty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dirty="0"/>
              <a:t>Who can “lease the rain?”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/>
              <a:t>Bolivia was one of the first to “lease the rain,” meaning sell its water system to a private investor.</a:t>
            </a:r>
          </a:p>
          <a:p>
            <a:pPr marL="0" indent="0">
              <a:buNone/>
            </a:pPr>
            <a:r>
              <a:rPr lang="en-US" dirty="0"/>
              <a:t>One firm bid on the privatization of the water system for the country of Bolivia: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Aguas</a:t>
            </a:r>
            <a:r>
              <a:rPr lang="en-US" dirty="0"/>
              <a:t> del </a:t>
            </a:r>
            <a:r>
              <a:rPr lang="en-US" dirty="0" err="1"/>
              <a:t>Tunari</a:t>
            </a:r>
            <a:r>
              <a:rPr lang="en-US" dirty="0"/>
              <a:t>, a division of the </a:t>
            </a:r>
          </a:p>
          <a:p>
            <a:pPr marL="0" indent="0">
              <a:buNone/>
            </a:pPr>
            <a:r>
              <a:rPr lang="en-US" dirty="0"/>
              <a:t>	U.S. construction firm Bechtel. </a:t>
            </a:r>
          </a:p>
          <a:p>
            <a:pPr marL="0" indent="0">
              <a:buNone/>
            </a:pPr>
            <a:r>
              <a:rPr lang="en-US" dirty="0"/>
              <a:t>The contract guaranteed the company a 17% profit.</a:t>
            </a:r>
          </a:p>
        </p:txBody>
      </p:sp>
    </p:spTree>
    <p:extLst>
      <p:ext uri="{BB962C8B-B14F-4D97-AF65-F5344CB8AC3E}">
        <p14:creationId xmlns:p14="http://schemas.microsoft.com/office/powerpoint/2010/main" val="318264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3928"/>
            <a:ext cx="8229600" cy="536223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Cochabamba, Bolivia, the population at the time was 800,000people, 80% of them lived in poverty. </a:t>
            </a:r>
          </a:p>
          <a:p>
            <a:pPr marL="0" indent="0">
              <a:buNone/>
            </a:pPr>
            <a:r>
              <a:rPr lang="en-US" dirty="0"/>
              <a:t>Eight weeks into the contract, </a:t>
            </a:r>
            <a:r>
              <a:rPr lang="en-US" dirty="0" err="1"/>
              <a:t>Aguas</a:t>
            </a:r>
            <a:r>
              <a:rPr lang="en-US" dirty="0"/>
              <a:t> del </a:t>
            </a:r>
            <a:r>
              <a:rPr lang="en-US" dirty="0" err="1"/>
              <a:t>Tunari</a:t>
            </a:r>
            <a:r>
              <a:rPr lang="en-US" dirty="0"/>
              <a:t> raised the water rates. The poor were now paying 30% to 80% of their income for water.</a:t>
            </a:r>
          </a:p>
          <a:p>
            <a:pPr marL="0" indent="0">
              <a:buNone/>
            </a:pPr>
            <a:r>
              <a:rPr lang="en-US" dirty="0"/>
              <a:t>Allegations surfaced of political corruption and foreign domination.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853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Extensive water riots erupted across the country. Tens of thousands were protesting.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U.S. newspapers did not report the story at the time, not a single U.S. newspaper sent a reporter to the scene.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situation did reach a small audience through the Internet, and newspapers caught up after two years. </a:t>
            </a:r>
          </a:p>
        </p:txBody>
      </p:sp>
    </p:spTree>
    <p:extLst>
      <p:ext uri="{BB962C8B-B14F-4D97-AF65-F5344CB8AC3E}">
        <p14:creationId xmlns:p14="http://schemas.microsoft.com/office/powerpoint/2010/main" val="2146387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3200"/>
            <a:ext cx="8229600" cy="4652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/>
              <a:t>Aguas</a:t>
            </a:r>
            <a:r>
              <a:rPr lang="en-US" sz="2800" dirty="0"/>
              <a:t> del </a:t>
            </a:r>
            <a:r>
              <a:rPr lang="en-US" sz="2800" dirty="0" err="1"/>
              <a:t>Tunari</a:t>
            </a:r>
            <a:r>
              <a:rPr lang="en-US" sz="2800" dirty="0"/>
              <a:t> left Bolivia after only a few weeks when protests grew and were sustained by tens of thousands of people. Several protestors were injured, a few were killed (and a few died of their injuries), and many were tortured in prison. Bolivian govt announced a State of Emergency.</a:t>
            </a:r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18074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9920"/>
            <a:ext cx="8229600" cy="5821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/>
              <a:t>Aguas</a:t>
            </a:r>
            <a:r>
              <a:rPr lang="en-US" sz="2800" dirty="0"/>
              <a:t> del </a:t>
            </a:r>
            <a:r>
              <a:rPr lang="en-US" sz="2800" dirty="0" err="1"/>
              <a:t>Tunari</a:t>
            </a:r>
            <a:r>
              <a:rPr lang="en-US" sz="2800" dirty="0"/>
              <a:t> left Bolivia without installing sufficient water infrastructure in those few weeks, had provided almost no additional water, cut-off many thousands of citizens from water, then sued the Bolivian government for $25 million in compensation for not being able to makes its expected profits in Bolivia.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800" dirty="0"/>
              <a:t>The case was heard in Washington D.C. in an arbitration court of the World Bank. </a:t>
            </a:r>
            <a:r>
              <a:rPr lang="en-US" sz="2800" dirty="0" err="1"/>
              <a:t>Aguas</a:t>
            </a:r>
            <a:r>
              <a:rPr lang="en-US" sz="2800" dirty="0"/>
              <a:t> del </a:t>
            </a:r>
            <a:r>
              <a:rPr lang="en-US" sz="2800" dirty="0" err="1"/>
              <a:t>Tunari</a:t>
            </a:r>
            <a:r>
              <a:rPr lang="en-US" sz="2800" dirty="0"/>
              <a:t> won $25 million. 	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365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7788" b="7788"/>
          <a:stretch>
            <a:fillRect/>
          </a:stretch>
        </p:blipFill>
        <p:spPr>
          <a:xfrm>
            <a:off x="457200" y="1302051"/>
            <a:ext cx="8229600" cy="4525963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DFFC4B-46FE-3A4A-BBA4-BE5E7DBF1B98}"/>
              </a:ext>
            </a:extLst>
          </p:cNvPr>
          <p:cNvSpPr txBox="1"/>
          <p:nvPr/>
        </p:nvSpPr>
        <p:spPr>
          <a:xfrm>
            <a:off x="544010" y="428263"/>
            <a:ext cx="8142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Protests for water equity in Cochabamba, Bolivia</a:t>
            </a:r>
          </a:p>
        </p:txBody>
      </p:sp>
    </p:spTree>
    <p:extLst>
      <p:ext uri="{BB962C8B-B14F-4D97-AF65-F5344CB8AC3E}">
        <p14:creationId xmlns:p14="http://schemas.microsoft.com/office/powerpoint/2010/main" val="4212907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8182"/>
            <a:ext cx="8229600" cy="582881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/>
              <a:t>A decade later, a 12-month UN investigation of 300 million people in Canada, U.S., Europe, Asia and Latin America shows that the results of water privatization “range from questionable to disastrous.” </a:t>
            </a:r>
          </a:p>
          <a:p>
            <a:pPr>
              <a:buNone/>
            </a:pPr>
            <a:r>
              <a:rPr lang="en-US" dirty="0"/>
              <a:t>It shows how “well-meaning governments …can become vulnerable to the persuasive techniques of these high-powered corporate water giants.” UN Report covered by CBC news. </a:t>
            </a:r>
          </a:p>
        </p:txBody>
      </p:sp>
    </p:spTree>
    <p:extLst>
      <p:ext uri="{BB962C8B-B14F-4D97-AF65-F5344CB8AC3E}">
        <p14:creationId xmlns:p14="http://schemas.microsoft.com/office/powerpoint/2010/main" val="270034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7F177-85C8-BB48-BAC5-C8589BFC0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6E8B6-AC3B-2343-85E5-6A3549F5E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 a result, many cities (235 cities worldwide) have taken on extensive legal challenges and succeeded in </a:t>
            </a:r>
            <a:r>
              <a:rPr lang="en-US" dirty="0" err="1"/>
              <a:t>remunicipalizing</a:t>
            </a:r>
            <a:r>
              <a:rPr lang="en-US" dirty="0"/>
              <a:t> their water services.  </a:t>
            </a:r>
          </a:p>
        </p:txBody>
      </p:sp>
    </p:spTree>
    <p:extLst>
      <p:ext uri="{BB962C8B-B14F-4D97-AF65-F5344CB8AC3E}">
        <p14:creationId xmlns:p14="http://schemas.microsoft.com/office/powerpoint/2010/main" val="3175731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Water and Equity Part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85240"/>
            <a:ext cx="8229600" cy="5029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/>
              <a:t>The Wide Debate: </a:t>
            </a:r>
          </a:p>
          <a:p>
            <a:pPr>
              <a:buNone/>
            </a:pPr>
            <a:r>
              <a:rPr lang="en-US" dirty="0"/>
              <a:t>Water as a right versus water for profit.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 descr="Water for Profit: Haiti&amp;#39;s Thirsty Season | Haiti Liberte">
            <a:extLst>
              <a:ext uri="{FF2B5EF4-FFF2-40B4-BE49-F238E27FC236}">
                <a16:creationId xmlns:a16="http://schemas.microsoft.com/office/drawing/2014/main" id="{F0243FA6-97B0-DA48-9AE0-2B3D24A50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202" y="2564130"/>
            <a:ext cx="5263593" cy="375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3380"/>
            <a:ext cx="8229600" cy="5612784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 err="1"/>
              <a:t>Remunicipalization</a:t>
            </a:r>
            <a:r>
              <a:rPr lang="en-US" sz="3000" dirty="0"/>
              <a:t>: cities have reversed privatization of water, 2000-2020, 235 cities in 37 countries have resumed public control of water.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.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981200"/>
            <a:ext cx="7827938" cy="469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79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D9559-E731-3549-BA2E-57FE3C03B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B23F9-660D-EC41-AFE6-9C1F171C1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Conclusion</a:t>
            </a:r>
          </a:p>
          <a:p>
            <a:pPr marL="0" indent="0">
              <a:buNone/>
            </a:pPr>
            <a:r>
              <a:rPr lang="en-US" dirty="0"/>
              <a:t>There is a large debate at both local and global levels about the equity issues evident treating water as a human right versus a commodity for profit. Widespread privatization of water services has resulted from this initial debate, with a modern and ongoing return to municipalization of water in many </a:t>
            </a:r>
            <a:r>
              <a:rPr lang="en-US" dirty="0" err="1"/>
              <a:t>citites</a:t>
            </a:r>
            <a:r>
              <a:rPr lang="en-US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145159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491754" y="1163609"/>
            <a:ext cx="8160492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400" b="1" dirty="0">
                <a:solidFill>
                  <a:schemeClr val="accent1"/>
                </a:solidFill>
              </a:rPr>
              <a:t>Global Water Modules</a:t>
            </a:r>
            <a:endParaRPr lang="en-US" sz="2000" b="1" dirty="0">
              <a:solidFill>
                <a:schemeClr val="accent1"/>
              </a:solidFill>
            </a:endParaRPr>
          </a:p>
          <a:p>
            <a:pPr algn="ctr" eaLnBrk="1" hangingPunct="1"/>
            <a:endParaRPr lang="en-US" sz="1600" dirty="0">
              <a:solidFill>
                <a:schemeClr val="accent1"/>
              </a:solidFill>
            </a:endParaRPr>
          </a:p>
          <a:p>
            <a:pPr algn="ctr" eaLnBrk="1" hangingPunct="1"/>
            <a:r>
              <a:rPr lang="en-US" sz="2800" dirty="0">
                <a:solidFill>
                  <a:schemeClr val="accent1"/>
                </a:solidFill>
              </a:rPr>
              <a:t>Module 2: </a:t>
            </a:r>
          </a:p>
          <a:p>
            <a:pPr algn="ctr" eaLnBrk="1" hangingPunct="1"/>
            <a:r>
              <a:rPr lang="en-US" sz="4400" b="1" dirty="0">
                <a:solidFill>
                  <a:schemeClr val="accent1"/>
                </a:solidFill>
              </a:rPr>
              <a:t>Water and Equity</a:t>
            </a:r>
          </a:p>
          <a:p>
            <a:pPr algn="ctr" eaLnBrk="1" hangingPunct="1"/>
            <a:r>
              <a:rPr lang="en-US" sz="2800" dirty="0">
                <a:solidFill>
                  <a:schemeClr val="accent1"/>
                </a:solidFill>
              </a:rPr>
              <a:t>Part 1:</a:t>
            </a:r>
            <a:r>
              <a:rPr lang="en-US" sz="3600" dirty="0">
                <a:solidFill>
                  <a:schemeClr val="accent1"/>
                </a:solidFill>
              </a:rPr>
              <a:t> </a:t>
            </a:r>
          </a:p>
          <a:p>
            <a:pPr algn="ctr" eaLnBrk="1" hangingPunct="1"/>
            <a:r>
              <a:rPr lang="en-US" sz="3600" dirty="0">
                <a:solidFill>
                  <a:schemeClr val="accent1"/>
                </a:solidFill>
              </a:rPr>
              <a:t>Equity Issues: The Poor Pay More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23EB1A-8869-B046-8CF7-C74F33D71BA5}"/>
              </a:ext>
            </a:extLst>
          </p:cNvPr>
          <p:cNvSpPr txBox="1"/>
          <p:nvPr/>
        </p:nvSpPr>
        <p:spPr>
          <a:xfrm>
            <a:off x="241738" y="5778880"/>
            <a:ext cx="86605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Center for International Education</a:t>
            </a:r>
          </a:p>
          <a:p>
            <a:pPr algn="ctr"/>
            <a:r>
              <a:rPr lang="en-US" sz="3200" dirty="0">
                <a:solidFill>
                  <a:schemeClr val="accent1"/>
                </a:solidFill>
              </a:rPr>
              <a:t>Global Studies</a:t>
            </a:r>
          </a:p>
          <a:p>
            <a:pPr algn="ctr"/>
            <a:r>
              <a:rPr lang="en-US" sz="3200" dirty="0">
                <a:solidFill>
                  <a:schemeClr val="accent1"/>
                </a:solidFill>
              </a:rPr>
              <a:t>International Studies</a:t>
            </a:r>
          </a:p>
        </p:txBody>
      </p:sp>
    </p:spTree>
    <p:extLst>
      <p:ext uri="{BB962C8B-B14F-4D97-AF65-F5344CB8AC3E}">
        <p14:creationId xmlns:p14="http://schemas.microsoft.com/office/powerpoint/2010/main" val="132302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029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/>
              <a:t>Water as a right: water is a necessity for life, there is no alternative, water is part of the common good, rights incentive to conserve, it is like air. </a:t>
            </a:r>
          </a:p>
          <a:p>
            <a:pPr>
              <a:buNone/>
            </a:pPr>
            <a:r>
              <a:rPr lang="en-US" dirty="0"/>
              <a:t>Water for profit: water is an extractive industry and a service industry, water is not part of the common good, profit incentive – no incentive to conserve because scarcity increases profits, it is a commodity like oil.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2360"/>
            <a:ext cx="8229600" cy="4876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/>
              <a:t>The more specific debate: water as a right or a commodity: corporate control of water.  </a:t>
            </a:r>
          </a:p>
          <a:p>
            <a:pPr>
              <a:buNone/>
            </a:pPr>
            <a:endParaRPr lang="en-US" sz="1300" dirty="0"/>
          </a:p>
          <a:p>
            <a:pPr>
              <a:buNone/>
            </a:pPr>
            <a:r>
              <a:rPr lang="en-US" dirty="0"/>
              <a:t>Water is a $1 trillion a year global industry,</a:t>
            </a:r>
          </a:p>
          <a:p>
            <a:pPr>
              <a:buNone/>
            </a:pPr>
            <a:r>
              <a:rPr lang="en-US" dirty="0"/>
              <a:t>1/3 larger than global pharmaceutical industry.  </a:t>
            </a:r>
          </a:p>
          <a:p>
            <a:pPr>
              <a:buNone/>
            </a:pPr>
            <a:r>
              <a:rPr lang="en-US" dirty="0"/>
              <a:t>3 corporations control 75% of water service market: </a:t>
            </a:r>
          </a:p>
          <a:p>
            <a:pPr>
              <a:buNone/>
            </a:pPr>
            <a:r>
              <a:rPr lang="en-US" dirty="0"/>
              <a:t>	Vivendi-Veolia (French)</a:t>
            </a:r>
          </a:p>
          <a:p>
            <a:pPr>
              <a:buNone/>
            </a:pPr>
            <a:r>
              <a:rPr lang="en-US" dirty="0"/>
              <a:t>	Suez (French)</a:t>
            </a:r>
          </a:p>
          <a:p>
            <a:pPr>
              <a:buNone/>
            </a:pPr>
            <a:r>
              <a:rPr lang="en-US" dirty="0"/>
              <a:t>	RWE-Thames (German) owns American Water and former Enron holdings.</a:t>
            </a:r>
          </a:p>
          <a:p>
            <a:pPr>
              <a:buNone/>
            </a:pPr>
            <a:r>
              <a:rPr lang="en-US" sz="1500" dirty="0"/>
              <a:t>     </a:t>
            </a:r>
          </a:p>
          <a:p>
            <a:pPr>
              <a:buNone/>
            </a:pPr>
            <a:r>
              <a:rPr lang="en-US" sz="2800" dirty="0"/>
              <a:t>This information is accurate as of 2020 but the actual revenues of theses corporations has not been reliable or verifiable since 2009.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5FE20-30E6-5B46-A2A3-A150D3D0C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ADB45-B33E-9641-B302-86E5A43F7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World&amp;#39;s 10 Largest Water Companies | ETC Group">
            <a:extLst>
              <a:ext uri="{FF2B5EF4-FFF2-40B4-BE49-F238E27FC236}">
                <a16:creationId xmlns:a16="http://schemas.microsoft.com/office/drawing/2014/main" id="{5795EFD7-AA2C-DF4E-B239-1885FBE1D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0"/>
            <a:ext cx="87217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238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/>
              <a:t>The largest global concern is access to water.  Access is increased if water is considered a right, access is decreased if sold as a commodity – dual dilemma for the poor: </a:t>
            </a:r>
          </a:p>
          <a:p>
            <a:pPr>
              <a:buNone/>
            </a:pPr>
            <a:r>
              <a:rPr lang="en-US" dirty="0"/>
              <a:t>	water services and access are not extended to the poor (“follow the money”), </a:t>
            </a:r>
          </a:p>
          <a:p>
            <a:pPr>
              <a:buNone/>
            </a:pPr>
            <a:r>
              <a:rPr lang="en-US" dirty="0"/>
              <a:t>	privatizing water sources and delivery makes water more expensive for the poor than the rich (“the poor pay more”).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9000"/>
            <a:ext cx="84328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/>
              <a:t>One of the largest global concerns, next to access to water, is corruption: </a:t>
            </a:r>
          </a:p>
          <a:p>
            <a:pPr>
              <a:buNone/>
            </a:pPr>
            <a:r>
              <a:rPr lang="en-US" dirty="0"/>
              <a:t>A World Bank report “corruption is a systematic feature of privatization processes in water” </a:t>
            </a:r>
            <a:r>
              <a:rPr lang="en-US" sz="3500" dirty="0"/>
              <a:t>(World Bank 1999-2019).</a:t>
            </a:r>
          </a:p>
          <a:p>
            <a:pPr>
              <a:buNone/>
            </a:pPr>
            <a:r>
              <a:rPr lang="en-US" dirty="0"/>
              <a:t>	“The water privatization process itself can create corrupt incentives. A firm may pay to win a bid, get a low assessment  of the property value… obtain kickbacks in subsidies, monopoly benefits, and regulatory laxness in the future” (World Bank 1999-2019).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1080"/>
            <a:ext cx="822960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/>
              <a:t>Another of the largest global concerns is distortion of the capitalist incentives:</a:t>
            </a:r>
          </a:p>
          <a:p>
            <a:pPr>
              <a:buNone/>
            </a:pPr>
            <a:r>
              <a:rPr lang="en-US" dirty="0"/>
              <a:t>Water corporations can determine the amount of profit they want to make, and they can sue the country if they do not make that profit.</a:t>
            </a:r>
          </a:p>
          <a:p>
            <a:pPr>
              <a:buNone/>
            </a:pPr>
            <a:r>
              <a:rPr lang="en-US" dirty="0"/>
              <a:t>Water companies can demand to have monopolies. </a:t>
            </a:r>
          </a:p>
          <a:p>
            <a:pPr>
              <a:buNone/>
            </a:pPr>
            <a:r>
              <a:rPr lang="en-US" dirty="0"/>
              <a:t>Water companies have a perverse incentive – they make more profit if water is more scarce.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6600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/>
              <a:t>There is no accountability for pricing and quality decisions of water corporations. Examples: </a:t>
            </a:r>
          </a:p>
          <a:p>
            <a:pPr>
              <a:buNone/>
            </a:pPr>
            <a:r>
              <a:rPr lang="en-US" sz="2800" dirty="0"/>
              <a:t>In Morocco water prices are three times higher. </a:t>
            </a:r>
          </a:p>
          <a:p>
            <a:pPr>
              <a:buNone/>
            </a:pPr>
            <a:r>
              <a:rPr lang="en-US" sz="2800" dirty="0"/>
              <a:t>In Britain water and sewage bills increased 67% and water cut-offs increased 117%.</a:t>
            </a:r>
          </a:p>
          <a:p>
            <a:pPr>
              <a:buNone/>
            </a:pPr>
            <a:r>
              <a:rPr lang="en-US" sz="2800" dirty="0"/>
              <a:t>In South Africa water became unsafe, inaccessible, and unaffordable, caused a cholera epidemic. </a:t>
            </a:r>
          </a:p>
          <a:p>
            <a:pPr>
              <a:buNone/>
            </a:pPr>
            <a:r>
              <a:rPr lang="en-US" sz="2800" dirty="0"/>
              <a:t>In Chile, Suez demanded a 35% profit.</a:t>
            </a:r>
          </a:p>
          <a:p>
            <a:pPr>
              <a:buNone/>
            </a:pPr>
            <a:r>
              <a:rPr lang="en-US" sz="2800" dirty="0"/>
              <a:t>In Ghana poor people spend 50% of their income on water.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Globe lines blue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 lines blue.thmx</Template>
  <TotalTime>317</TotalTime>
  <Words>1119</Words>
  <Application>Microsoft Macintosh PowerPoint</Application>
  <PresentationFormat>On-screen Show (4:3)</PresentationFormat>
  <Paragraphs>82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Verdana</vt:lpstr>
      <vt:lpstr>Wingdings</vt:lpstr>
      <vt:lpstr>Globe lines blue</vt:lpstr>
      <vt:lpstr>Globe</vt:lpstr>
      <vt:lpstr>Global Water Modules</vt:lpstr>
      <vt:lpstr>Water and Equity Part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GLWI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Kehl</dc:creator>
  <cp:lastModifiedBy>Jenny R Kehl</cp:lastModifiedBy>
  <cp:revision>47</cp:revision>
  <dcterms:created xsi:type="dcterms:W3CDTF">2017-09-19T19:23:39Z</dcterms:created>
  <dcterms:modified xsi:type="dcterms:W3CDTF">2021-07-19T19:18:19Z</dcterms:modified>
</cp:coreProperties>
</file>