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36"/>
  </p:notesMasterIdLst>
  <p:sldIdLst>
    <p:sldId id="667" r:id="rId3"/>
    <p:sldId id="666" r:id="rId4"/>
    <p:sldId id="261" r:id="rId5"/>
    <p:sldId id="339" r:id="rId6"/>
    <p:sldId id="381" r:id="rId7"/>
    <p:sldId id="652" r:id="rId8"/>
    <p:sldId id="260" r:id="rId9"/>
    <p:sldId id="670" r:id="rId10"/>
    <p:sldId id="669" r:id="rId11"/>
    <p:sldId id="684" r:id="rId12"/>
    <p:sldId id="368" r:id="rId13"/>
    <p:sldId id="679" r:id="rId14"/>
    <p:sldId id="671" r:id="rId15"/>
    <p:sldId id="685" r:id="rId16"/>
    <p:sldId id="365" r:id="rId17"/>
    <p:sldId id="686" r:id="rId18"/>
    <p:sldId id="346" r:id="rId19"/>
    <p:sldId id="687" r:id="rId20"/>
    <p:sldId id="674" r:id="rId21"/>
    <p:sldId id="688" r:id="rId22"/>
    <p:sldId id="266" r:id="rId23"/>
    <p:sldId id="689" r:id="rId24"/>
    <p:sldId id="690" r:id="rId25"/>
    <p:sldId id="691" r:id="rId26"/>
    <p:sldId id="677" r:id="rId27"/>
    <p:sldId id="692" r:id="rId28"/>
    <p:sldId id="380" r:id="rId29"/>
    <p:sldId id="693" r:id="rId30"/>
    <p:sldId id="405" r:id="rId31"/>
    <p:sldId id="694" r:id="rId32"/>
    <p:sldId id="712" r:id="rId33"/>
    <p:sldId id="683" r:id="rId34"/>
    <p:sldId id="66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2" autoAdjust="0"/>
    <p:restoredTop sz="94539" autoAdjust="0"/>
  </p:normalViewPr>
  <p:slideViewPr>
    <p:cSldViewPr snapToGrid="0" snapToObjects="1">
      <p:cViewPr varScale="1">
        <p:scale>
          <a:sx n="128" d="100"/>
          <a:sy n="128" d="100"/>
        </p:scale>
        <p:origin x="184" y="560"/>
      </p:cViewPr>
      <p:guideLst>
        <p:guide orient="horz" pos="2160"/>
        <p:guide pos="2880"/>
      </p:guideLst>
    </p:cSldViewPr>
  </p:slideViewPr>
  <p:outlineViewPr>
    <p:cViewPr>
      <p:scale>
        <a:sx n="33" d="100"/>
        <a:sy n="33" d="100"/>
      </p:scale>
      <p:origin x="0" y="321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7CA64A-8FA4-384E-A27B-5B5734C76FDC}" type="datetimeFigureOut">
              <a:rPr lang="en-US" smtClean="0"/>
              <a:t>7/19/21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5AA3FF-8370-0949-A565-0189691F9A6F}" type="slidenum">
              <a:rPr lang="en-US" smtClean="0"/>
              <a:t>‹#›</a:t>
            </a:fld>
            <a:endParaRPr lang="en-US"/>
          </a:p>
        </p:txBody>
      </p:sp>
    </p:spTree>
    <p:extLst>
      <p:ext uri="{BB962C8B-B14F-4D97-AF65-F5344CB8AC3E}">
        <p14:creationId xmlns:p14="http://schemas.microsoft.com/office/powerpoint/2010/main" val="26713426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AA3FF-8370-0949-A565-0189691F9A6F}" type="slidenum">
              <a:rPr lang="en-US" smtClean="0"/>
              <a:t>3</a:t>
            </a:fld>
            <a:endParaRPr lang="en-US"/>
          </a:p>
        </p:txBody>
      </p:sp>
    </p:spTree>
    <p:extLst>
      <p:ext uri="{BB962C8B-B14F-4D97-AF65-F5344CB8AC3E}">
        <p14:creationId xmlns:p14="http://schemas.microsoft.com/office/powerpoint/2010/main" val="1736601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AA3FF-8370-0949-A565-0189691F9A6F}" type="slidenum">
              <a:rPr lang="en-US" smtClean="0"/>
              <a:t>31</a:t>
            </a:fld>
            <a:endParaRPr lang="en-US"/>
          </a:p>
        </p:txBody>
      </p:sp>
    </p:spTree>
    <p:extLst>
      <p:ext uri="{BB962C8B-B14F-4D97-AF65-F5344CB8AC3E}">
        <p14:creationId xmlns:p14="http://schemas.microsoft.com/office/powerpoint/2010/main" val="384804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BE40D9DD-C0FB-7B48-8E8D-014E8383CFF6}" type="datetimeFigureOut">
              <a:rPr lang="en-US" smtClean="0"/>
              <a:t>7/19/21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738A7CD-CA10-6249-B178-8A2921CDE9E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E40D9DD-C0FB-7B48-8E8D-014E8383CFF6}" type="datetimeFigureOut">
              <a:rPr lang="en-US" smtClean="0"/>
              <a:t>7/19/21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738A7CD-CA10-6249-B178-8A2921CDE9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E40D9DD-C0FB-7B48-8E8D-014E8383CFF6}" type="datetimeFigureOut">
              <a:rPr lang="en-US" smtClean="0"/>
              <a:t>7/19/21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738A7CD-CA10-6249-B178-8A2921CDE9E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fld id="{BE40D9DD-C0FB-7B48-8E8D-014E8383CFF6}" type="datetimeFigureOut">
              <a:rPr lang="en-US" smtClean="0"/>
              <a:t>7/19/21</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A738A7CD-CA10-6249-B178-8A2921CDE9E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ea typeface="+mn-ea"/>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ea typeface="+mn-ea"/>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ea typeface="+mn-ea"/>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ea typeface="+mn-ea"/>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ea typeface="+mn-ea"/>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ea typeface="+mn-ea"/>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ea typeface="+mn-ea"/>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ea typeface="+mn-ea"/>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ea typeface="+mn-ea"/>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ea typeface="+mn-ea"/>
              </a:endParaRPr>
            </a:p>
          </p:txBody>
        </p:sp>
      </p:grpSp>
      <p:sp>
        <p:nvSpPr>
          <p:cNvPr id="3485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3485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fld id="{32012134-F984-4B19-B43F-528EC42BB83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D7CB0BE8-4011-414D-B98A-AFC44A3A7DF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FD9BF8CD-7112-4F62-8A9D-3B0F04FC386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1E814F40-D732-4C62-AF2E-9057323852A6}"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fld id="{2CEFF011-549A-4CE2-A545-19E85EC3BE4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fld id="{3AC3AD29-B97D-4446-8AB1-9750899B8DB8}"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fld id="{B00218E0-9339-46FA-AE94-450F859A793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E40D9DD-C0FB-7B48-8E8D-014E8383CFF6}" type="datetimeFigureOut">
              <a:rPr lang="en-US" smtClean="0"/>
              <a:t>7/19/21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738A7CD-CA10-6249-B178-8A2921CDE9E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405FFFA8-95DD-46F4-AF80-BD18F107EBE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457E1E92-E309-4791-B080-B9A4A7FB451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F68FC8AD-8C03-4A0C-B109-2C245B12D336}"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DA942424-3EBA-43C7-ABF2-B4419F0FF7FD}"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19E2EB7-E3CC-4C2E-AFE2-14CE0B64987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E40D9DD-C0FB-7B48-8E8D-014E8383CFF6}" type="datetimeFigureOut">
              <a:rPr lang="en-US" smtClean="0"/>
              <a:t>7/19/21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738A7CD-CA10-6249-B178-8A2921CDE9E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BE40D9DD-C0FB-7B48-8E8D-014E8383CFF6}" type="datetimeFigureOut">
              <a:rPr lang="en-US" smtClean="0"/>
              <a:t>7/19/21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738A7CD-CA10-6249-B178-8A2921CDE9E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BE40D9DD-C0FB-7B48-8E8D-014E8383CFF6}" type="datetimeFigureOut">
              <a:rPr lang="en-US" smtClean="0"/>
              <a:t>7/19/21</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738A7CD-CA10-6249-B178-8A2921CDE9E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BE40D9DD-C0FB-7B48-8E8D-014E8383CFF6}" type="datetimeFigureOut">
              <a:rPr lang="en-US" smtClean="0"/>
              <a:t>7/19/21</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738A7CD-CA10-6249-B178-8A2921CDE9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E40D9DD-C0FB-7B48-8E8D-014E8383CFF6}" type="datetimeFigureOut">
              <a:rPr lang="en-US" smtClean="0"/>
              <a:t>7/19/21</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A738A7CD-CA10-6249-B178-8A2921CDE9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E40D9DD-C0FB-7B48-8E8D-014E8383CFF6}" type="datetimeFigureOut">
              <a:rPr lang="en-US" smtClean="0"/>
              <a:t>7/19/21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738A7CD-CA10-6249-B178-8A2921CDE9E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E40D9DD-C0FB-7B48-8E8D-014E8383CFF6}" type="datetimeFigureOut">
              <a:rPr lang="en-US" smtClean="0"/>
              <a:t>7/19/21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738A7CD-CA10-6249-B178-8A2921CDE9E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fld id="{BE40D9DD-C0FB-7B48-8E8D-014E8383CFF6}" type="datetimeFigureOut">
              <a:rPr lang="en-US" smtClean="0"/>
              <a:t>7/19/21</a:t>
            </a:fld>
            <a:endParaRPr lang="en-US"/>
          </a:p>
        </p:txBody>
      </p:sp>
      <p:sp>
        <p:nvSpPr>
          <p:cNvPr id="1029" name="Rectangle 5"/>
          <p:cNvSpPr>
            <a:spLocks noGrp="1" noChangeArrowheads="1"/>
          </p:cNvSpPr>
          <p:nvPr>
            <p:ph type="ftr" sz="quarter" idx="3"/>
          </p:nvPr>
        </p:nvSpPr>
        <p:spPr bwMode="auto">
          <a:xfrm>
            <a:off x="3081130" y="5822658"/>
            <a:ext cx="3472070" cy="282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6">
                    <a:lumMod val="60000"/>
                    <a:lumOff val="40000"/>
                  </a:schemeClr>
                </a:solidFill>
                <a:ea typeface="+mn-ea"/>
              </a:defRPr>
            </a:lvl1pPr>
          </a:lstStyle>
          <a:p>
            <a:r>
              <a:rPr lang="en-US" dirty="0"/>
              <a:t>IP and Developed by Jenny </a:t>
            </a:r>
            <a:r>
              <a:rPr lang="en-US" dirty="0" err="1"/>
              <a:t>Kehl</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738A7CD-CA10-6249-B178-8A2921CDE9E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a:solidFill>
            <a:schemeClr val="tx2"/>
          </a:solidFill>
          <a:latin typeface="+mj-lt"/>
          <a:ea typeface="ＭＳ Ｐゴシック" charset="-128"/>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1588" y="0"/>
            <a:ext cx="9148762" cy="6851650"/>
            <a:chOff x="1" y="0"/>
            <a:chExt cx="5763" cy="4316"/>
          </a:xfrm>
        </p:grpSpPr>
        <p:sp>
          <p:nvSpPr>
            <p:cNvPr id="3379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endParaRPr>
            </a:p>
          </p:txBody>
        </p:sp>
        <p:sp>
          <p:nvSpPr>
            <p:cNvPr id="3379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endParaRPr>
            </a:p>
          </p:txBody>
        </p:sp>
        <p:sp>
          <p:nvSpPr>
            <p:cNvPr id="3379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endParaRPr>
            </a:p>
          </p:txBody>
        </p:sp>
        <p:grpSp>
          <p:nvGrpSpPr>
            <p:cNvPr id="15371" name="Group 6"/>
            <p:cNvGrpSpPr>
              <a:grpSpLocks/>
            </p:cNvGrpSpPr>
            <p:nvPr/>
          </p:nvGrpSpPr>
          <p:grpSpPr bwMode="auto">
            <a:xfrm>
              <a:off x="288" y="0"/>
              <a:ext cx="5098" cy="4316"/>
              <a:chOff x="288" y="0"/>
              <a:chExt cx="5098" cy="4316"/>
            </a:xfrm>
          </p:grpSpPr>
          <p:sp>
            <p:nvSpPr>
              <p:cNvPr id="3379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380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380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380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380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380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380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380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380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380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380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381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sp>
            <p:nvSpPr>
              <p:cNvPr id="3381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endParaRPr>
              </a:p>
            </p:txBody>
          </p:sp>
        </p:grpSp>
        <p:sp>
          <p:nvSpPr>
            <p:cNvPr id="3381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endParaRPr>
            </a:p>
          </p:txBody>
        </p:sp>
        <p:sp>
          <p:nvSpPr>
            <p:cNvPr id="3381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endParaRPr>
            </a:p>
          </p:txBody>
        </p:sp>
        <p:sp>
          <p:nvSpPr>
            <p:cNvPr id="3381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ea typeface="+mn-ea"/>
              </a:endParaRPr>
            </a:p>
          </p:txBody>
        </p:sp>
        <p:sp>
          <p:nvSpPr>
            <p:cNvPr id="33815"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ea typeface="+mn-ea"/>
              </a:endParaRPr>
            </a:p>
          </p:txBody>
        </p:sp>
        <p:sp>
          <p:nvSpPr>
            <p:cNvPr id="33816"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ea typeface="+mn-ea"/>
              </a:endParaRPr>
            </a:p>
          </p:txBody>
        </p:sp>
        <p:sp>
          <p:nvSpPr>
            <p:cNvPr id="3381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ea typeface="+mn-ea"/>
              </a:endParaRPr>
            </a:p>
          </p:txBody>
        </p:sp>
        <p:sp>
          <p:nvSpPr>
            <p:cNvPr id="33818"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ea typeface="+mn-ea"/>
              </a:endParaRPr>
            </a:p>
          </p:txBody>
        </p:sp>
        <p:sp>
          <p:nvSpPr>
            <p:cNvPr id="33819"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ea typeface="+mn-ea"/>
              </a:endParaRPr>
            </a:p>
          </p:txBody>
        </p:sp>
        <p:sp>
          <p:nvSpPr>
            <p:cNvPr id="33820"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33821"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33822"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ea typeface="+mn-ea"/>
              </a:endParaRPr>
            </a:p>
          </p:txBody>
        </p:sp>
        <p:grpSp>
          <p:nvGrpSpPr>
            <p:cNvPr id="15383" name="Group 31"/>
            <p:cNvGrpSpPr>
              <a:grpSpLocks/>
            </p:cNvGrpSpPr>
            <p:nvPr/>
          </p:nvGrpSpPr>
          <p:grpSpPr bwMode="auto">
            <a:xfrm>
              <a:off x="1" y="392"/>
              <a:ext cx="5758" cy="1571"/>
              <a:chOff x="1" y="392"/>
              <a:chExt cx="5758" cy="1571"/>
            </a:xfrm>
          </p:grpSpPr>
          <p:sp>
            <p:nvSpPr>
              <p:cNvPr id="3382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3382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3382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3382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ea typeface="+mn-ea"/>
                </a:endParaRPr>
              </a:p>
            </p:txBody>
          </p:sp>
          <p:sp>
            <p:nvSpPr>
              <p:cNvPr id="3382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ea typeface="+mn-ea"/>
                </a:endParaRPr>
              </a:p>
            </p:txBody>
          </p:sp>
        </p:grpSp>
        <p:sp>
          <p:nvSpPr>
            <p:cNvPr id="33829"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ea typeface="+mn-ea"/>
              </a:endParaRPr>
            </a:p>
          </p:txBody>
        </p:sp>
        <p:sp>
          <p:nvSpPr>
            <p:cNvPr id="33830"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ea typeface="+mn-ea"/>
              </a:endParaRPr>
            </a:p>
          </p:txBody>
        </p:sp>
      </p:grpSp>
      <p:sp>
        <p:nvSpPr>
          <p:cNvPr id="33831"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3832"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ea typeface="+mn-ea"/>
              </a:defRPr>
            </a:lvl1pPr>
          </a:lstStyle>
          <a:p>
            <a:pPr>
              <a:defRPr/>
            </a:pPr>
            <a:endParaRPr lang="en-US"/>
          </a:p>
        </p:txBody>
      </p:sp>
      <p:sp>
        <p:nvSpPr>
          <p:cNvPr id="33833" name="Rectangle 41"/>
          <p:cNvSpPr>
            <a:spLocks noGrp="1" noChangeArrowheads="1"/>
          </p:cNvSpPr>
          <p:nvPr>
            <p:ph type="ftr" sz="quarter" idx="3"/>
          </p:nvPr>
        </p:nvSpPr>
        <p:spPr bwMode="auto">
          <a:xfrm>
            <a:off x="3084203" y="556964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ea typeface="+mn-ea"/>
              </a:defRPr>
            </a:lvl1pPr>
          </a:lstStyle>
          <a:p>
            <a:r>
              <a:rPr lang="en-US" dirty="0"/>
              <a:t>IP and Developed by Jenny </a:t>
            </a:r>
            <a:r>
              <a:rPr lang="en-US" dirty="0" err="1"/>
              <a:t>Kehl</a:t>
            </a:r>
            <a:endParaRPr lang="en-US" dirty="0"/>
          </a:p>
        </p:txBody>
      </p:sp>
      <p:sp>
        <p:nvSpPr>
          <p:cNvPr id="33834"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Verdana" charset="0"/>
              </a:defRPr>
            </a:lvl1pPr>
          </a:lstStyle>
          <a:p>
            <a:fld id="{0919B844-ABCD-4224-BD12-855D8AAE0EA4}" type="slidenum">
              <a:rPr lang="en-US"/>
              <a:pPr/>
              <a:t>‹#›</a:t>
            </a:fld>
            <a:endParaRPr lang="en-US"/>
          </a:p>
        </p:txBody>
      </p:sp>
      <p:sp>
        <p:nvSpPr>
          <p:cNvPr id="3383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charset="2"/>
        <a:buChar char="n"/>
        <a:defRPr sz="3200">
          <a:solidFill>
            <a:schemeClr val="tx1"/>
          </a:solidFill>
          <a:effectLst>
            <a:outerShdw blurRad="38100" dist="38100" dir="2700000" algn="tl">
              <a:srgbClr val="000000"/>
            </a:outerShdw>
          </a:effectLst>
          <a:latin typeface="+mn-lt"/>
          <a:ea typeface="ＭＳ Ｐゴシック" charset="-128"/>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1" fontAlgn="base" hangingPunct="1">
        <a:spcBef>
          <a:spcPct val="20000"/>
        </a:spcBef>
        <a:spcAft>
          <a:spcPct val="0"/>
        </a:spcAft>
        <a:buClr>
          <a:schemeClr val="accent2"/>
        </a:buClr>
        <a:buSzPct val="60000"/>
        <a:buFont typeface="Wingdings" charset="2"/>
        <a:buChar char="n"/>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1" fontAlgn="base" hangingPunct="1">
        <a:spcBef>
          <a:spcPct val="20000"/>
        </a:spcBef>
        <a:spcAft>
          <a:spcPct val="0"/>
        </a:spcAft>
        <a:buClr>
          <a:schemeClr val="folHlink"/>
        </a:buClr>
        <a:buSzPct val="60000"/>
        <a:buFont typeface="Wingdings" charset="2"/>
        <a:buChar char="n"/>
        <a:defRPr sz="2000">
          <a:solidFill>
            <a:schemeClr val="accent6">
              <a:lumMod val="60000"/>
              <a:lumOff val="40000"/>
            </a:schemeClr>
          </a:solidFill>
          <a:effectLst>
            <a:outerShdw blurRad="38100" dist="38100" dir="2700000" algn="tl">
              <a:srgbClr val="000000"/>
            </a:outerShdw>
          </a:effectLst>
          <a:latin typeface="+mn-lt"/>
          <a:ea typeface="ＭＳ Ｐゴシック" charset="-128"/>
        </a:defRPr>
      </a:lvl5pPr>
      <a:lvl6pPr marL="2514600" indent="-228600" algn="l" rtl="0" eaLnBrk="1" fontAlgn="base" hangingPunct="1">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1" fontAlgn="base" hangingPunct="1">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1" fontAlgn="base" hangingPunct="1">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1" fontAlgn="base" hangingPunct="1">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hyperlink" Target="mailto:Kehl@uwm.edu"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swp-berlin.org/publications/assets/Comment/2020C11/images/2020C11_NileConflict_001.jpg" TargetMode="Externa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a:extLst>
              <a:ext uri="{FF2B5EF4-FFF2-40B4-BE49-F238E27FC236}">
                <a16:creationId xmlns:a16="http://schemas.microsoft.com/office/drawing/2014/main" id="{6AA100B2-F6F7-4C01-8B23-C54E523C1A30}"/>
              </a:ext>
            </a:extLst>
          </p:cNvPr>
          <p:cNvSpPr>
            <a:spLocks noGrp="1"/>
          </p:cNvSpPr>
          <p:nvPr>
            <p:ph type="title"/>
          </p:nvPr>
        </p:nvSpPr>
        <p:spPr>
          <a:xfrm>
            <a:off x="541282" y="381001"/>
            <a:ext cx="8229600" cy="1143000"/>
          </a:xfrm>
        </p:spPr>
        <p:txBody>
          <a:bodyPr/>
          <a:lstStyle/>
          <a:p>
            <a:r>
              <a:rPr lang="en-US" b="1" dirty="0"/>
              <a:t>Global Water Modules</a:t>
            </a:r>
            <a:endParaRPr lang="en-US" dirty="0"/>
          </a:p>
        </p:txBody>
      </p:sp>
      <p:sp>
        <p:nvSpPr>
          <p:cNvPr id="30722" name="TextBox 1"/>
          <p:cNvSpPr txBox="1">
            <a:spLocks noChangeArrowheads="1"/>
          </p:cNvSpPr>
          <p:nvPr/>
        </p:nvSpPr>
        <p:spPr bwMode="auto">
          <a:xfrm>
            <a:off x="541282" y="1271122"/>
            <a:ext cx="8396241" cy="4525963"/>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r>
              <a:rPr lang="en-US" sz="3000" dirty="0">
                <a:effectLst>
                  <a:outerShdw blurRad="38100" dist="38100" dir="2700000" algn="tl">
                    <a:srgbClr val="000000"/>
                  </a:outerShdw>
                </a:effectLst>
                <a:latin typeface="+mn-lt"/>
                <a:ea typeface="ＭＳ Ｐゴシック" charset="-128"/>
              </a:rPr>
              <a:t>Module 1: </a:t>
            </a:r>
          </a:p>
          <a:p>
            <a:pPr eaLnBrk="1" fontAlgn="base" hangingPunct="1">
              <a:spcBef>
                <a:spcPct val="20000"/>
              </a:spcBef>
              <a:spcAft>
                <a:spcPct val="0"/>
              </a:spcAft>
            </a:pPr>
            <a:r>
              <a:rPr lang="en-US" sz="3000" b="1" dirty="0">
                <a:effectLst>
                  <a:outerShdw blurRad="38100" dist="38100" dir="2700000" algn="tl">
                    <a:srgbClr val="000000"/>
                  </a:outerShdw>
                </a:effectLst>
                <a:latin typeface="+mn-lt"/>
                <a:ea typeface="ＭＳ Ｐゴシック" charset="-128"/>
              </a:rPr>
              <a:t>Introduction to Global Water</a:t>
            </a: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endParaRPr lang="en-US" sz="2000"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r>
              <a:rPr lang="en-US" sz="2000" dirty="0">
                <a:effectLst>
                  <a:outerShdw blurRad="38100" dist="38100" dir="2700000" algn="tl">
                    <a:srgbClr val="000000"/>
                  </a:outerShdw>
                </a:effectLst>
                <a:latin typeface="+mn-lt"/>
                <a:ea typeface="ＭＳ Ｐゴシック" charset="-128"/>
              </a:rPr>
              <a:t>Accessible, vetted, and modifiable learning modules for faculty on global water security and connecting local with global water issues. Developed by Jenny </a:t>
            </a:r>
            <a:r>
              <a:rPr lang="en-US" sz="2000" dirty="0" err="1">
                <a:effectLst>
                  <a:outerShdw blurRad="38100" dist="38100" dir="2700000" algn="tl">
                    <a:srgbClr val="000000"/>
                  </a:outerShdw>
                </a:effectLst>
                <a:latin typeface="+mn-lt"/>
                <a:ea typeface="ＭＳ Ｐゴシック" charset="-128"/>
              </a:rPr>
              <a:t>Kehl</a:t>
            </a:r>
            <a:r>
              <a:rPr lang="en-US" sz="2000" dirty="0">
                <a:effectLst>
                  <a:outerShdw blurRad="38100" dist="38100" dir="2700000" algn="tl">
                    <a:srgbClr val="000000"/>
                  </a:outerShdw>
                </a:effectLst>
                <a:latin typeface="+mn-lt"/>
                <a:ea typeface="ＭＳ Ｐゴシック" charset="-128"/>
              </a:rPr>
              <a:t>, PhD. Made possible by University of Wisconsin-Milwaukee, NRC, CIE, GS, IS</a:t>
            </a: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p:txBody>
      </p:sp>
      <p:sp>
        <p:nvSpPr>
          <p:cNvPr id="2" name="TextBox 1">
            <a:extLst>
              <a:ext uri="{FF2B5EF4-FFF2-40B4-BE49-F238E27FC236}">
                <a16:creationId xmlns:a16="http://schemas.microsoft.com/office/drawing/2014/main" id="{D023EB1A-8869-B046-8CF7-C74F33D71BA5}"/>
              </a:ext>
            </a:extLst>
          </p:cNvPr>
          <p:cNvSpPr txBox="1"/>
          <p:nvPr/>
        </p:nvSpPr>
        <p:spPr bwMode="auto">
          <a:xfrm>
            <a:off x="3048000" y="5023315"/>
            <a:ext cx="5554718" cy="868363"/>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p>
            <a:pPr algn="r" fontAlgn="base">
              <a:spcBef>
                <a:spcPct val="20000"/>
              </a:spcBef>
              <a:spcAft>
                <a:spcPct val="0"/>
              </a:spcAft>
            </a:pPr>
            <a:r>
              <a:rPr lang="en-US" sz="2000" b="1" dirty="0">
                <a:solidFill>
                  <a:schemeClr val="tx2"/>
                </a:solidFill>
                <a:effectLst>
                  <a:outerShdw blurRad="38100" dist="38100" dir="2700000" algn="tl">
                    <a:srgbClr val="000000"/>
                  </a:outerShdw>
                </a:effectLst>
                <a:ea typeface="ＭＳ Ｐゴシック" charset="-128"/>
              </a:rPr>
              <a:t>National Resource Center</a:t>
            </a:r>
          </a:p>
          <a:p>
            <a:pPr algn="r" fontAlgn="base">
              <a:spcBef>
                <a:spcPct val="20000"/>
              </a:spcBef>
              <a:spcAft>
                <a:spcPct val="0"/>
              </a:spcAft>
            </a:pPr>
            <a:r>
              <a:rPr lang="en-US" sz="2000" b="1" dirty="0">
                <a:solidFill>
                  <a:schemeClr val="tx2"/>
                </a:solidFill>
                <a:effectLst>
                  <a:outerShdw blurRad="38100" dist="38100" dir="2700000" algn="tl">
                    <a:srgbClr val="000000"/>
                  </a:outerShdw>
                </a:effectLst>
                <a:ea typeface="ＭＳ Ｐゴシック" charset="-128"/>
              </a:rPr>
              <a:t>Center for International Education</a:t>
            </a:r>
          </a:p>
          <a:p>
            <a:pPr algn="r" fontAlgn="base">
              <a:spcBef>
                <a:spcPct val="20000"/>
              </a:spcBef>
              <a:spcAft>
                <a:spcPct val="0"/>
              </a:spcAft>
            </a:pPr>
            <a:r>
              <a:rPr lang="en-US" sz="2000" b="1" dirty="0">
                <a:solidFill>
                  <a:schemeClr val="tx2"/>
                </a:solidFill>
                <a:effectLst>
                  <a:outerShdw blurRad="38100" dist="38100" dir="2700000" algn="tl">
                    <a:srgbClr val="000000"/>
                  </a:outerShdw>
                </a:effectLst>
                <a:ea typeface="ＭＳ Ｐゴシック" charset="-128"/>
              </a:rPr>
              <a:t>Global Studies</a:t>
            </a:r>
          </a:p>
          <a:p>
            <a:pPr algn="r" fontAlgn="base">
              <a:spcBef>
                <a:spcPct val="20000"/>
              </a:spcBef>
              <a:spcAft>
                <a:spcPct val="0"/>
              </a:spcAft>
            </a:pPr>
            <a:r>
              <a:rPr lang="en-US" sz="2000" b="1" dirty="0">
                <a:solidFill>
                  <a:schemeClr val="tx2"/>
                </a:solidFill>
                <a:effectLst>
                  <a:outerShdw blurRad="38100" dist="38100" dir="2700000" algn="tl">
                    <a:srgbClr val="000000"/>
                  </a:outerShdw>
                </a:effectLst>
                <a:ea typeface="ＭＳ Ｐゴシック" charset="-128"/>
              </a:rPr>
              <a:t>International Studies</a:t>
            </a:r>
          </a:p>
        </p:txBody>
      </p:sp>
    </p:spTree>
    <p:extLst>
      <p:ext uri="{BB962C8B-B14F-4D97-AF65-F5344CB8AC3E}">
        <p14:creationId xmlns:p14="http://schemas.microsoft.com/office/powerpoint/2010/main" val="2605252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FF18675A-6AB7-4ACE-AC2E-20C2FA738546}"/>
              </a:ext>
            </a:extLst>
          </p:cNvPr>
          <p:cNvSpPr>
            <a:spLocks noGrp="1"/>
          </p:cNvSpPr>
          <p:nvPr>
            <p:ph type="title"/>
          </p:nvPr>
        </p:nvSpPr>
        <p:spPr>
          <a:xfrm>
            <a:off x="457200" y="511730"/>
            <a:ext cx="8229600" cy="1139825"/>
          </a:xfrm>
        </p:spPr>
        <p:txBody>
          <a:bodyPr/>
          <a:lstStyle/>
          <a:p>
            <a:r>
              <a:rPr lang="en-US" sz="2800" dirty="0"/>
              <a:t>Global and regional water conflicts in which violence has occurred 2000-2020 </a:t>
            </a:r>
            <a:r>
              <a:rPr lang="en-US" sz="1600" dirty="0"/>
              <a:t>(WCC 2020)</a:t>
            </a:r>
          </a:p>
        </p:txBody>
      </p:sp>
      <p:pic>
        <p:nvPicPr>
          <p:cNvPr id="3076" name="Picture 4" descr="water-risk-map">
            <a:extLst>
              <a:ext uri="{FF2B5EF4-FFF2-40B4-BE49-F238E27FC236}">
                <a16:creationId xmlns:a16="http://schemas.microsoft.com/office/drawing/2014/main" id="{2E49EABE-F37E-EC44-A89E-B5758151F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41" y="1790451"/>
            <a:ext cx="8515917" cy="415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83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65235" y="502052"/>
            <a:ext cx="8610600" cy="5853896"/>
          </a:xfrm>
        </p:spPr>
        <p:txBody>
          <a:bodyPr/>
          <a:lstStyle/>
          <a:p>
            <a:pPr eaLnBrk="1" hangingPunct="1">
              <a:lnSpc>
                <a:spcPct val="90000"/>
              </a:lnSpc>
              <a:buFontTx/>
              <a:buNone/>
            </a:pPr>
            <a:r>
              <a:rPr lang="en-US" sz="2800" dirty="0"/>
              <a:t>Why do we care? Statistical perspective on water shortage and contamination:</a:t>
            </a:r>
          </a:p>
          <a:p>
            <a:pPr marL="0" indent="0" eaLnBrk="1" hangingPunct="1">
              <a:lnSpc>
                <a:spcPct val="90000"/>
              </a:lnSpc>
              <a:buNone/>
            </a:pPr>
            <a:endParaRPr lang="en-US" sz="1200" dirty="0"/>
          </a:p>
          <a:p>
            <a:pPr>
              <a:lnSpc>
                <a:spcPct val="90000"/>
              </a:lnSpc>
              <a:buFont typeface="Courier New" panose="02070309020205020404" pitchFamily="49" charset="0"/>
              <a:buChar char="o"/>
            </a:pPr>
            <a:r>
              <a:rPr lang="en-US" sz="2800" dirty="0"/>
              <a:t>6,000 children die each day of water-related problems </a:t>
            </a:r>
            <a:r>
              <a:rPr lang="en-US" sz="2000" dirty="0"/>
              <a:t>(water scarcity, lack of access, or water-borne illnesses)</a:t>
            </a:r>
          </a:p>
          <a:p>
            <a:pPr>
              <a:lnSpc>
                <a:spcPct val="90000"/>
              </a:lnSpc>
              <a:buFont typeface="Courier New" panose="02070309020205020404" pitchFamily="49" charset="0"/>
              <a:buChar char="o"/>
            </a:pPr>
            <a:endParaRPr lang="en-US" sz="1000" dirty="0"/>
          </a:p>
          <a:p>
            <a:pPr>
              <a:lnSpc>
                <a:spcPct val="90000"/>
              </a:lnSpc>
              <a:buFont typeface="Courier New" panose="02070309020205020404" pitchFamily="49" charset="0"/>
              <a:buChar char="o"/>
            </a:pPr>
            <a:r>
              <a:rPr lang="en-US" sz="2800" dirty="0"/>
              <a:t>25 million people die each year due to water-borne pathogens</a:t>
            </a:r>
          </a:p>
          <a:p>
            <a:pPr>
              <a:lnSpc>
                <a:spcPct val="90000"/>
              </a:lnSpc>
              <a:buFont typeface="Courier New" panose="02070309020205020404" pitchFamily="49" charset="0"/>
              <a:buChar char="o"/>
            </a:pPr>
            <a:endParaRPr lang="en-US" sz="1000" i="1" dirty="0"/>
          </a:p>
          <a:p>
            <a:pPr>
              <a:lnSpc>
                <a:spcPct val="90000"/>
              </a:lnSpc>
              <a:buFont typeface="Courier New" panose="02070309020205020404" pitchFamily="49" charset="0"/>
              <a:buChar char="o"/>
            </a:pPr>
            <a:r>
              <a:rPr lang="en-US" sz="2800" dirty="0"/>
              <a:t>48 countries are severely short of water</a:t>
            </a:r>
          </a:p>
          <a:p>
            <a:pPr>
              <a:lnSpc>
                <a:spcPct val="90000"/>
              </a:lnSpc>
              <a:buFont typeface="Courier New" panose="02070309020205020404" pitchFamily="49" charset="0"/>
              <a:buChar char="o"/>
            </a:pPr>
            <a:endParaRPr lang="en-US" sz="1000" dirty="0"/>
          </a:p>
          <a:p>
            <a:pPr>
              <a:lnSpc>
                <a:spcPct val="90000"/>
              </a:lnSpc>
              <a:buFont typeface="Courier New" panose="02070309020205020404" pitchFamily="49" charset="0"/>
              <a:buChar char="o"/>
            </a:pPr>
            <a:r>
              <a:rPr lang="en-US" sz="2800" dirty="0"/>
              <a:t>Currently 1/3 of the world population does not have access to clean water. It is expected to worsen: By 2025, ½ of the world pop will not have access to clean water.  </a:t>
            </a:r>
            <a:endParaRPr lang="en-US" sz="2000" dirty="0"/>
          </a:p>
          <a:p>
            <a:pPr eaLnBrk="1" hangingPunct="1">
              <a:lnSpc>
                <a:spcPct val="90000"/>
              </a:lnSpc>
              <a:buFont typeface="Wingdings" charset="2"/>
              <a:buNone/>
            </a:pPr>
            <a:r>
              <a:rPr lang="en-US" sz="2000" dirty="0"/>
              <a:t>				(Source: OXFAM 2020, WHO 2015-2020)</a:t>
            </a:r>
            <a:endParaRPr lang="en-US" dirty="0"/>
          </a:p>
        </p:txBody>
      </p:sp>
    </p:spTree>
    <p:extLst>
      <p:ext uri="{BB962C8B-B14F-4D97-AF65-F5344CB8AC3E}">
        <p14:creationId xmlns:p14="http://schemas.microsoft.com/office/powerpoint/2010/main" val="179199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 calcmode="lin" valueType="num">
                                      <p:cBhvr additive="base">
                                        <p:cTn id="19"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anim calcmode="lin" valueType="num">
                                      <p:cBhvr additive="base">
                                        <p:cTn id="25"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9">
                                            <p:txEl>
                                              <p:pRg st="8" end="8"/>
                                            </p:txEl>
                                          </p:spTgt>
                                        </p:tgtEl>
                                        <p:attrNameLst>
                                          <p:attrName>style.visibility</p:attrName>
                                        </p:attrNameLst>
                                      </p:cBhvr>
                                      <p:to>
                                        <p:strVal val="visible"/>
                                      </p:to>
                                    </p:set>
                                    <p:anim calcmode="lin" valueType="num">
                                      <p:cBhvr additive="base">
                                        <p:cTn id="31" dur="500" fill="hold"/>
                                        <p:tgtEl>
                                          <p:spTgt spid="409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 name="Picture 30" descr="Plants that Grow in Water: Herbs, Indoor Plants and more Plants">
            <a:extLst>
              <a:ext uri="{FF2B5EF4-FFF2-40B4-BE49-F238E27FC236}">
                <a16:creationId xmlns:a16="http://schemas.microsoft.com/office/drawing/2014/main" id="{B2CDCE9C-405A-5942-9596-1C8AE3702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875" y="2805608"/>
            <a:ext cx="3255571" cy="169164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Beating the Odds – Approaches for Developing Infrastructure for Water,  Energy and Food Security in Africa - International Water Association">
            <a:extLst>
              <a:ext uri="{FF2B5EF4-FFF2-40B4-BE49-F238E27FC236}">
                <a16:creationId xmlns:a16="http://schemas.microsoft.com/office/drawing/2014/main" id="{88C585DC-6F4A-2940-88ED-88F94C8AB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591" y="4973148"/>
            <a:ext cx="3266450" cy="16882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BEA3A2C-13B0-7047-90E4-97F58EF10D4E}"/>
              </a:ext>
            </a:extLst>
          </p:cNvPr>
          <p:cNvSpPr txBox="1"/>
          <p:nvPr/>
        </p:nvSpPr>
        <p:spPr>
          <a:xfrm>
            <a:off x="7756634" y="4624552"/>
            <a:ext cx="184731" cy="369332"/>
          </a:xfrm>
          <a:prstGeom prst="rect">
            <a:avLst/>
          </a:prstGeom>
          <a:noFill/>
        </p:spPr>
        <p:txBody>
          <a:bodyPr wrap="none" rtlCol="0">
            <a:spAutoFit/>
          </a:bodyPr>
          <a:lstStyle/>
          <a:p>
            <a:endParaRPr lang="en-US" dirty="0"/>
          </a:p>
        </p:txBody>
      </p:sp>
      <p:pic>
        <p:nvPicPr>
          <p:cNvPr id="1052" name="Picture 28" descr="Water-Energy Consortium | College of Engineering, Computing and Applied  Sciences | Clemson University, South Carolina">
            <a:extLst>
              <a:ext uri="{FF2B5EF4-FFF2-40B4-BE49-F238E27FC236}">
                <a16:creationId xmlns:a16="http://schemas.microsoft.com/office/drawing/2014/main" id="{67900DA0-CDD8-2A4A-8AAA-1F451986A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2635" y="2240695"/>
            <a:ext cx="3051421" cy="2383857"/>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Agricultural Water. How suitable is your water for livestock or irrigation?">
            <a:extLst>
              <a:ext uri="{FF2B5EF4-FFF2-40B4-BE49-F238E27FC236}">
                <a16:creationId xmlns:a16="http://schemas.microsoft.com/office/drawing/2014/main" id="{85AAA25E-1668-5448-AB7B-83ABEA5B26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069" y="4788339"/>
            <a:ext cx="3253562" cy="18774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he EPA Regulates 3 Key Water Types: An Overview for Lab Managers -  Currents">
            <a:extLst>
              <a:ext uri="{FF2B5EF4-FFF2-40B4-BE49-F238E27FC236}">
                <a16:creationId xmlns:a16="http://schemas.microsoft.com/office/drawing/2014/main" id="{F67BDDC1-7174-7449-9FE4-2D201850F3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1375" y="3429360"/>
            <a:ext cx="3384331" cy="2260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872A3C0-2372-F64E-B6D6-990AF115EADB}"/>
              </a:ext>
            </a:extLst>
          </p:cNvPr>
          <p:cNvSpPr>
            <a:spLocks noGrp="1"/>
          </p:cNvSpPr>
          <p:nvPr>
            <p:ph idx="1"/>
          </p:nvPr>
        </p:nvSpPr>
        <p:spPr>
          <a:xfrm>
            <a:off x="542260" y="273194"/>
            <a:ext cx="8218968" cy="5579625"/>
          </a:xfrm>
        </p:spPr>
        <p:txBody>
          <a:bodyPr/>
          <a:lstStyle/>
          <a:p>
            <a:pPr marL="0" indent="0">
              <a:buNone/>
            </a:pPr>
            <a:r>
              <a:rPr lang="en-US" sz="2800" b="1" dirty="0"/>
              <a:t>What can we do? </a:t>
            </a:r>
            <a:r>
              <a:rPr lang="en-US" sz="2800" dirty="0"/>
              <a:t>	</a:t>
            </a:r>
            <a:r>
              <a:rPr lang="en-US" sz="1600" dirty="0"/>
              <a:t>(Global Water Careers from Module 10)</a:t>
            </a:r>
          </a:p>
          <a:p>
            <a:pPr marL="0" indent="0">
              <a:buNone/>
            </a:pPr>
            <a:endParaRPr lang="en-US" sz="800" dirty="0"/>
          </a:p>
          <a:p>
            <a:pPr marL="0" indent="0">
              <a:buNone/>
            </a:pPr>
            <a:r>
              <a:rPr lang="en-US" sz="2800" dirty="0"/>
              <a:t>Water Careers</a:t>
            </a:r>
            <a:r>
              <a:rPr lang="en-US" sz="1600" dirty="0"/>
              <a:t>	</a:t>
            </a:r>
            <a:r>
              <a:rPr lang="en-US" sz="1800" dirty="0"/>
              <a:t>Water careers include energy, agriculture, human rights, infrastructure, architecture, biology, hydrology, chemistry, engineering, public health, public policy, governance, nongovernmental organization, diplomacy, negotiation, industrial management, sustainability management, system design, ports and logistics, all related Sustainable Development Goals, and many other valuable and varied careers.  </a:t>
            </a:r>
          </a:p>
        </p:txBody>
      </p:sp>
    </p:spTree>
    <p:extLst>
      <p:ext uri="{BB962C8B-B14F-4D97-AF65-F5344CB8AC3E}">
        <p14:creationId xmlns:p14="http://schemas.microsoft.com/office/powerpoint/2010/main" val="3081914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F4883A-975F-D44E-A777-47EBB5C1EA4E}"/>
              </a:ext>
            </a:extLst>
          </p:cNvPr>
          <p:cNvSpPr>
            <a:spLocks noGrp="1"/>
          </p:cNvSpPr>
          <p:nvPr>
            <p:ph idx="1"/>
          </p:nvPr>
        </p:nvSpPr>
        <p:spPr>
          <a:xfrm>
            <a:off x="457200" y="884904"/>
            <a:ext cx="8229600" cy="5246022"/>
          </a:xfrm>
        </p:spPr>
        <p:txBody>
          <a:bodyPr/>
          <a:lstStyle/>
          <a:p>
            <a:pPr marL="0" indent="0">
              <a:buNone/>
            </a:pPr>
            <a:r>
              <a:rPr lang="en-US" sz="2800" dirty="0"/>
              <a:t>Introduction to Modules</a:t>
            </a:r>
          </a:p>
          <a:p>
            <a:pPr marL="0" indent="0">
              <a:buNone/>
            </a:pPr>
            <a:endParaRPr lang="en-US" sz="1200" dirty="0"/>
          </a:p>
          <a:p>
            <a:pPr marL="0" indent="0">
              <a:buNone/>
            </a:pPr>
            <a:r>
              <a:rPr lang="en-US" sz="2400" dirty="0"/>
              <a:t>The </a:t>
            </a:r>
            <a:r>
              <a:rPr lang="en-US" sz="2400" b="1" i="1" dirty="0"/>
              <a:t>Global Water Modules</a:t>
            </a:r>
            <a:r>
              <a:rPr lang="en-US" sz="2400" b="1" dirty="0"/>
              <a:t> </a:t>
            </a:r>
            <a:r>
              <a:rPr lang="en-US" sz="2400" dirty="0"/>
              <a:t>are vetted and modifiable learning modules for faculty. They are to be used to enhance faculty learning, explore resources, incorporate global water security, and connect local with global water issues in courses. </a:t>
            </a:r>
          </a:p>
          <a:p>
            <a:pPr marL="0" indent="0">
              <a:buNone/>
            </a:pPr>
            <a:endParaRPr lang="en-US" sz="2400" dirty="0"/>
          </a:p>
          <a:p>
            <a:pPr marL="0" indent="0">
              <a:buNone/>
            </a:pPr>
            <a:endParaRPr lang="en-US" sz="2000" dirty="0"/>
          </a:p>
          <a:p>
            <a:pPr marL="0" indent="0">
              <a:buNone/>
            </a:pPr>
            <a:r>
              <a:rPr lang="en-US" sz="2000" dirty="0"/>
              <a:t>The modules were conceptualized and developed by Jenny </a:t>
            </a:r>
            <a:r>
              <a:rPr lang="en-US" sz="2000" dirty="0" err="1"/>
              <a:t>Kehl</a:t>
            </a:r>
            <a:r>
              <a:rPr lang="en-US" sz="2000" dirty="0"/>
              <a:t>, PhD. They are made possible by University of Wisconsin-Milwaukee, National Resource Center, Center for International Education, Global Studies, and International Studies. </a:t>
            </a:r>
          </a:p>
          <a:p>
            <a:pPr marL="0" indent="0">
              <a:buNone/>
            </a:pPr>
            <a:endParaRPr lang="en-US" sz="1200" dirty="0"/>
          </a:p>
          <a:p>
            <a:pPr marL="0" indent="0">
              <a:buNone/>
            </a:pPr>
            <a:r>
              <a:rPr lang="en-US" sz="2000" dirty="0"/>
              <a:t>Please contact Jenny </a:t>
            </a:r>
            <a:r>
              <a:rPr lang="en-US" sz="2000" dirty="0" err="1"/>
              <a:t>Kehl</a:t>
            </a:r>
            <a:r>
              <a:rPr lang="en-US" sz="2000" dirty="0"/>
              <a:t> at </a:t>
            </a:r>
            <a:r>
              <a:rPr lang="en-US" sz="2000" dirty="0">
                <a:hlinkClick r:id="rId2"/>
              </a:rPr>
              <a:t>Kehl@uwm.edu</a:t>
            </a:r>
            <a:r>
              <a:rPr lang="en-US" sz="2000" dirty="0"/>
              <a:t> for access to the modules.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85978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a:extLst>
              <a:ext uri="{FF2B5EF4-FFF2-40B4-BE49-F238E27FC236}">
                <a16:creationId xmlns:a16="http://schemas.microsoft.com/office/drawing/2014/main" id="{6AA100B2-F6F7-4C01-8B23-C54E523C1A30}"/>
              </a:ext>
            </a:extLst>
          </p:cNvPr>
          <p:cNvSpPr>
            <a:spLocks noGrp="1"/>
          </p:cNvSpPr>
          <p:nvPr>
            <p:ph type="title"/>
          </p:nvPr>
        </p:nvSpPr>
        <p:spPr>
          <a:xfrm>
            <a:off x="541282" y="381001"/>
            <a:ext cx="8229600" cy="1143000"/>
          </a:xfrm>
        </p:spPr>
        <p:txBody>
          <a:bodyPr/>
          <a:lstStyle/>
          <a:p>
            <a:r>
              <a:rPr lang="en-US" b="1" dirty="0"/>
              <a:t>Global Water Modules</a:t>
            </a:r>
            <a:endParaRPr lang="en-US" dirty="0"/>
          </a:p>
        </p:txBody>
      </p:sp>
      <p:sp>
        <p:nvSpPr>
          <p:cNvPr id="30722" name="TextBox 1"/>
          <p:cNvSpPr txBox="1">
            <a:spLocks noChangeArrowheads="1"/>
          </p:cNvSpPr>
          <p:nvPr/>
        </p:nvSpPr>
        <p:spPr bwMode="auto">
          <a:xfrm>
            <a:off x="541282" y="1166018"/>
            <a:ext cx="8602718" cy="4525963"/>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r>
              <a:rPr lang="en-US" sz="3000" dirty="0">
                <a:effectLst>
                  <a:outerShdw blurRad="38100" dist="38100" dir="2700000" algn="tl">
                    <a:srgbClr val="000000"/>
                  </a:outerShdw>
                </a:effectLst>
                <a:latin typeface="+mn-lt"/>
                <a:ea typeface="ＭＳ Ｐゴシック" charset="-128"/>
              </a:rPr>
              <a:t>Module 2: </a:t>
            </a:r>
          </a:p>
          <a:p>
            <a:pPr eaLnBrk="1" fontAlgn="base" hangingPunct="1">
              <a:spcBef>
                <a:spcPct val="20000"/>
              </a:spcBef>
              <a:spcAft>
                <a:spcPct val="0"/>
              </a:spcAft>
            </a:pPr>
            <a:r>
              <a:rPr lang="en-US" sz="3000" b="1" dirty="0">
                <a:effectLst>
                  <a:outerShdw blurRad="38100" dist="38100" dir="2700000" algn="tl">
                    <a:srgbClr val="000000"/>
                  </a:outerShdw>
                </a:effectLst>
                <a:latin typeface="+mn-lt"/>
                <a:ea typeface="ＭＳ Ｐゴシック" charset="-128"/>
              </a:rPr>
              <a:t>Water and Equity</a:t>
            </a:r>
          </a:p>
          <a:p>
            <a:pPr eaLnBrk="1" fontAlgn="base" hangingPunct="1">
              <a:spcBef>
                <a:spcPct val="20000"/>
              </a:spcBef>
              <a:spcAft>
                <a:spcPct val="0"/>
              </a:spcAft>
            </a:pPr>
            <a:r>
              <a:rPr lang="en-US" sz="3000" dirty="0">
                <a:effectLst>
                  <a:outerShdw blurRad="38100" dist="38100" dir="2700000" algn="tl">
                    <a:srgbClr val="000000"/>
                  </a:outerShdw>
                </a:effectLst>
                <a:latin typeface="+mn-lt"/>
                <a:ea typeface="ＭＳ Ｐゴシック" charset="-128"/>
              </a:rPr>
              <a:t>Part 1: </a:t>
            </a:r>
          </a:p>
          <a:p>
            <a:pPr eaLnBrk="1" fontAlgn="base" hangingPunct="1">
              <a:spcBef>
                <a:spcPct val="20000"/>
              </a:spcBef>
              <a:spcAft>
                <a:spcPct val="0"/>
              </a:spcAft>
            </a:pPr>
            <a:r>
              <a:rPr lang="en-US" sz="3000" dirty="0">
                <a:effectLst>
                  <a:outerShdw blurRad="38100" dist="38100" dir="2700000" algn="tl">
                    <a:srgbClr val="000000"/>
                  </a:outerShdw>
                </a:effectLst>
                <a:latin typeface="+mn-lt"/>
                <a:ea typeface="ＭＳ Ｐゴシック" charset="-128"/>
              </a:rPr>
              <a:t>Equity Issues: The Poor Pay More</a:t>
            </a: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r>
              <a:rPr lang="en-US" sz="2000" dirty="0">
                <a:effectLst>
                  <a:outerShdw blurRad="38100" dist="38100" dir="2700000" algn="tl">
                    <a:srgbClr val="000000"/>
                  </a:outerShdw>
                </a:effectLst>
                <a:latin typeface="+mn-lt"/>
                <a:ea typeface="ＭＳ Ｐゴシック" charset="-128"/>
              </a:rPr>
              <a:t>Accessible, vetted, and modifiable learning modules for faculty on global water security, connecting local and global, developed by Jenny </a:t>
            </a:r>
            <a:r>
              <a:rPr lang="en-US" sz="2000" dirty="0" err="1">
                <a:effectLst>
                  <a:outerShdw blurRad="38100" dist="38100" dir="2700000" algn="tl">
                    <a:srgbClr val="000000"/>
                  </a:outerShdw>
                </a:effectLst>
                <a:latin typeface="+mn-lt"/>
                <a:ea typeface="ＭＳ Ｐゴシック" charset="-128"/>
              </a:rPr>
              <a:t>Kehl</a:t>
            </a:r>
            <a:r>
              <a:rPr lang="en-US" sz="2000" dirty="0">
                <a:effectLst>
                  <a:outerShdw blurRad="38100" dist="38100" dir="2700000" algn="tl">
                    <a:srgbClr val="000000"/>
                  </a:outerShdw>
                </a:effectLst>
                <a:latin typeface="+mn-lt"/>
                <a:ea typeface="ＭＳ Ｐゴシック" charset="-128"/>
              </a:rPr>
              <a:t>, PhD. Made possible by UWM, CIE, GS, IS</a:t>
            </a: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p:txBody>
      </p:sp>
      <p:sp>
        <p:nvSpPr>
          <p:cNvPr id="2" name="TextBox 1">
            <a:extLst>
              <a:ext uri="{FF2B5EF4-FFF2-40B4-BE49-F238E27FC236}">
                <a16:creationId xmlns:a16="http://schemas.microsoft.com/office/drawing/2014/main" id="{D023EB1A-8869-B046-8CF7-C74F33D71BA5}"/>
              </a:ext>
            </a:extLst>
          </p:cNvPr>
          <p:cNvSpPr txBox="1"/>
          <p:nvPr/>
        </p:nvSpPr>
        <p:spPr bwMode="auto">
          <a:xfrm>
            <a:off x="3605049" y="5257799"/>
            <a:ext cx="5092261" cy="868363"/>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National Resource Center</a:t>
            </a:r>
          </a:p>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Center for International Education</a:t>
            </a:r>
          </a:p>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Global Studies</a:t>
            </a:r>
          </a:p>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International Studies</a:t>
            </a:r>
          </a:p>
        </p:txBody>
      </p:sp>
    </p:spTree>
    <p:extLst>
      <p:ext uri="{BB962C8B-B14F-4D97-AF65-F5344CB8AC3E}">
        <p14:creationId xmlns:p14="http://schemas.microsoft.com/office/powerpoint/2010/main" val="3967761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1"/>
          </p:nvPr>
        </p:nvSpPr>
        <p:spPr>
          <a:xfrm>
            <a:off x="457200" y="142300"/>
            <a:ext cx="8229600" cy="685800"/>
          </a:xfrm>
        </p:spPr>
        <p:txBody>
          <a:bodyPr/>
          <a:lstStyle/>
          <a:p>
            <a:pPr marL="0" indent="0" eaLnBrk="1" hangingPunct="1">
              <a:buFont typeface="Arial" charset="0"/>
              <a:buNone/>
            </a:pPr>
            <a:r>
              <a:rPr lang="en-US" sz="2800" dirty="0">
                <a:latin typeface="Calibri" charset="0"/>
              </a:rPr>
              <a:t>Example from Module 2: </a:t>
            </a:r>
          </a:p>
          <a:p>
            <a:pPr marL="0" indent="0" eaLnBrk="1" hangingPunct="1">
              <a:buFont typeface="Arial" charset="0"/>
              <a:buNone/>
            </a:pPr>
            <a:r>
              <a:rPr lang="en-US" sz="2800" dirty="0">
                <a:latin typeface="Calibri" charset="0"/>
              </a:rPr>
              <a:t>Lead in drinking water in Flint</a:t>
            </a:r>
          </a:p>
        </p:txBody>
      </p:sp>
      <p:pic>
        <p:nvPicPr>
          <p:cNvPr id="52226" name="Content Placeholder 6"/>
          <p:cNvPicPr>
            <a:picLocks noChangeAspect="1"/>
          </p:cNvPicPr>
          <p:nvPr/>
        </p:nvPicPr>
        <p:blipFill>
          <a:blip r:embed="rId2">
            <a:extLst>
              <a:ext uri="{28A0092B-C50C-407E-A947-70E740481C1C}">
                <a14:useLocalDpi xmlns:a14="http://schemas.microsoft.com/office/drawing/2010/main" val="0"/>
              </a:ext>
            </a:extLst>
          </a:blip>
          <a:srcRect t="7838" b="7838"/>
          <a:stretch>
            <a:fillRect/>
          </a:stretch>
        </p:blipFill>
        <p:spPr bwMode="auto">
          <a:xfrm>
            <a:off x="1146175" y="1229360"/>
            <a:ext cx="6851650" cy="3767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27" name="Rectangle 2"/>
          <p:cNvSpPr>
            <a:spLocks noChangeArrowheads="1"/>
          </p:cNvSpPr>
          <p:nvPr/>
        </p:nvSpPr>
        <p:spPr bwMode="auto">
          <a:xfrm>
            <a:off x="375920" y="5146040"/>
            <a:ext cx="86106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dirty="0">
                <a:latin typeface="News Gothic MT" charset="0"/>
              </a:rPr>
              <a:t>U.S. Violations of Clean Water Act occur often:</a:t>
            </a:r>
          </a:p>
          <a:p>
            <a:r>
              <a:rPr lang="en-US" sz="2400" dirty="0">
                <a:latin typeface="News Gothic MT" charset="0"/>
              </a:rPr>
              <a:t>From 2014-2019, over 33% of all public water systems in USA reported health violations, which affected more than 50 million people (EPA 2020).</a:t>
            </a:r>
          </a:p>
        </p:txBody>
      </p:sp>
    </p:spTree>
    <p:extLst>
      <p:ext uri="{BB962C8B-B14F-4D97-AF65-F5344CB8AC3E}">
        <p14:creationId xmlns:p14="http://schemas.microsoft.com/office/powerpoint/2010/main" val="1924038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a:extLst>
              <a:ext uri="{FF2B5EF4-FFF2-40B4-BE49-F238E27FC236}">
                <a16:creationId xmlns:a16="http://schemas.microsoft.com/office/drawing/2014/main" id="{6AA100B2-F6F7-4C01-8B23-C54E523C1A30}"/>
              </a:ext>
            </a:extLst>
          </p:cNvPr>
          <p:cNvSpPr>
            <a:spLocks noGrp="1"/>
          </p:cNvSpPr>
          <p:nvPr>
            <p:ph type="title"/>
          </p:nvPr>
        </p:nvSpPr>
        <p:spPr>
          <a:xfrm>
            <a:off x="541282" y="616223"/>
            <a:ext cx="8229600" cy="1143000"/>
          </a:xfrm>
        </p:spPr>
        <p:txBody>
          <a:bodyPr/>
          <a:lstStyle/>
          <a:p>
            <a:r>
              <a:rPr lang="en-US" b="1" dirty="0"/>
              <a:t>Global Water Modules</a:t>
            </a:r>
            <a:endParaRPr lang="en-US" dirty="0"/>
          </a:p>
        </p:txBody>
      </p:sp>
      <p:sp>
        <p:nvSpPr>
          <p:cNvPr id="30722" name="TextBox 1"/>
          <p:cNvSpPr txBox="1">
            <a:spLocks noChangeArrowheads="1"/>
          </p:cNvSpPr>
          <p:nvPr/>
        </p:nvSpPr>
        <p:spPr bwMode="auto">
          <a:xfrm>
            <a:off x="541282" y="1379536"/>
            <a:ext cx="8602718" cy="4525963"/>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r>
              <a:rPr lang="en-US" sz="3000" dirty="0">
                <a:effectLst>
                  <a:outerShdw blurRad="38100" dist="38100" dir="2700000" algn="tl">
                    <a:srgbClr val="000000"/>
                  </a:outerShdw>
                </a:effectLst>
                <a:latin typeface="+mn-lt"/>
                <a:ea typeface="ＭＳ Ｐゴシック" charset="-128"/>
              </a:rPr>
              <a:t>Module 3: </a:t>
            </a:r>
          </a:p>
          <a:p>
            <a:pPr eaLnBrk="1" fontAlgn="base" hangingPunct="1">
              <a:spcBef>
                <a:spcPct val="20000"/>
              </a:spcBef>
              <a:spcAft>
                <a:spcPct val="0"/>
              </a:spcAft>
            </a:pPr>
            <a:r>
              <a:rPr lang="en-US" sz="3000" b="1" dirty="0">
                <a:effectLst>
                  <a:outerShdw blurRad="38100" dist="38100" dir="2700000" algn="tl">
                    <a:srgbClr val="000000"/>
                  </a:outerShdw>
                </a:effectLst>
                <a:latin typeface="+mn-lt"/>
                <a:ea typeface="ＭＳ Ｐゴシック" charset="-128"/>
              </a:rPr>
              <a:t>Water and Equity</a:t>
            </a:r>
          </a:p>
          <a:p>
            <a:pPr eaLnBrk="1" fontAlgn="base" hangingPunct="1">
              <a:spcBef>
                <a:spcPct val="20000"/>
              </a:spcBef>
              <a:spcAft>
                <a:spcPct val="0"/>
              </a:spcAft>
            </a:pPr>
            <a:r>
              <a:rPr lang="en-US" sz="3000" dirty="0">
                <a:effectLst>
                  <a:outerShdw blurRad="38100" dist="38100" dir="2700000" algn="tl">
                    <a:srgbClr val="000000"/>
                  </a:outerShdw>
                </a:effectLst>
                <a:latin typeface="+mn-lt"/>
                <a:ea typeface="ＭＳ Ｐゴシック" charset="-128"/>
              </a:rPr>
              <a:t>Part 2: </a:t>
            </a:r>
          </a:p>
          <a:p>
            <a:pPr eaLnBrk="1" fontAlgn="base" hangingPunct="1">
              <a:spcBef>
                <a:spcPct val="20000"/>
              </a:spcBef>
              <a:spcAft>
                <a:spcPct val="0"/>
              </a:spcAft>
            </a:pPr>
            <a:r>
              <a:rPr lang="en-US" sz="3000" dirty="0">
                <a:effectLst>
                  <a:outerShdw blurRad="38100" dist="38100" dir="2700000" algn="tl">
                    <a:srgbClr val="000000"/>
                  </a:outerShdw>
                </a:effectLst>
                <a:latin typeface="+mn-lt"/>
                <a:ea typeface="ＭＳ Ｐゴシック" charset="-128"/>
              </a:rPr>
              <a:t>Equity Issues: Who owns the water?</a:t>
            </a: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r>
              <a:rPr lang="en-US" sz="2000" dirty="0">
                <a:effectLst>
                  <a:outerShdw blurRad="38100" dist="38100" dir="2700000" algn="tl">
                    <a:srgbClr val="000000"/>
                  </a:outerShdw>
                </a:effectLst>
                <a:latin typeface="+mn-lt"/>
                <a:ea typeface="ＭＳ Ｐゴシック" charset="-128"/>
              </a:rPr>
              <a:t>Accessible, vetted, and modifiable learning modules for faculty on global water security, connecting local and global, developed by Jenny </a:t>
            </a:r>
            <a:r>
              <a:rPr lang="en-US" sz="2000" dirty="0" err="1">
                <a:effectLst>
                  <a:outerShdw blurRad="38100" dist="38100" dir="2700000" algn="tl">
                    <a:srgbClr val="000000"/>
                  </a:outerShdw>
                </a:effectLst>
                <a:latin typeface="+mn-lt"/>
                <a:ea typeface="ＭＳ Ｐゴシック" charset="-128"/>
              </a:rPr>
              <a:t>Kehl</a:t>
            </a:r>
            <a:r>
              <a:rPr lang="en-US" sz="2000" dirty="0">
                <a:effectLst>
                  <a:outerShdw blurRad="38100" dist="38100" dir="2700000" algn="tl">
                    <a:srgbClr val="000000"/>
                  </a:outerShdw>
                </a:effectLst>
                <a:latin typeface="+mn-lt"/>
                <a:ea typeface="ＭＳ Ｐゴシック" charset="-128"/>
              </a:rPr>
              <a:t>, PhD. Made possible by UWM, CIE, GS, IS</a:t>
            </a: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p:txBody>
      </p:sp>
      <p:sp>
        <p:nvSpPr>
          <p:cNvPr id="2" name="TextBox 1">
            <a:extLst>
              <a:ext uri="{FF2B5EF4-FFF2-40B4-BE49-F238E27FC236}">
                <a16:creationId xmlns:a16="http://schemas.microsoft.com/office/drawing/2014/main" id="{D023EB1A-8869-B046-8CF7-C74F33D71BA5}"/>
              </a:ext>
            </a:extLst>
          </p:cNvPr>
          <p:cNvSpPr txBox="1"/>
          <p:nvPr/>
        </p:nvSpPr>
        <p:spPr bwMode="auto">
          <a:xfrm>
            <a:off x="3594539" y="5525812"/>
            <a:ext cx="5092261" cy="868363"/>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Center for International Education</a:t>
            </a:r>
          </a:p>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Global Studies</a:t>
            </a:r>
          </a:p>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International Studies</a:t>
            </a:r>
          </a:p>
        </p:txBody>
      </p:sp>
    </p:spTree>
    <p:extLst>
      <p:ext uri="{BB962C8B-B14F-4D97-AF65-F5344CB8AC3E}">
        <p14:creationId xmlns:p14="http://schemas.microsoft.com/office/powerpoint/2010/main" val="400644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7788" b="7788"/>
          <a:stretch>
            <a:fillRect/>
          </a:stretch>
        </p:blipFill>
        <p:spPr>
          <a:xfrm>
            <a:off x="457199" y="1518644"/>
            <a:ext cx="8229600" cy="4525963"/>
          </a:xfrm>
        </p:spPr>
      </p:pic>
      <p:sp>
        <p:nvSpPr>
          <p:cNvPr id="2" name="TextBox 1">
            <a:extLst>
              <a:ext uri="{FF2B5EF4-FFF2-40B4-BE49-F238E27FC236}">
                <a16:creationId xmlns:a16="http://schemas.microsoft.com/office/drawing/2014/main" id="{21DFFC4B-46FE-3A4A-BBA4-BE5E7DBF1B98}"/>
              </a:ext>
            </a:extLst>
          </p:cNvPr>
          <p:cNvSpPr txBox="1"/>
          <p:nvPr/>
        </p:nvSpPr>
        <p:spPr>
          <a:xfrm>
            <a:off x="544010" y="428263"/>
            <a:ext cx="8142789" cy="954107"/>
          </a:xfrm>
          <a:prstGeom prst="rect">
            <a:avLst/>
          </a:prstGeom>
          <a:noFill/>
        </p:spPr>
        <p:txBody>
          <a:bodyPr wrap="square" rtlCol="0">
            <a:spAutoFit/>
          </a:bodyPr>
          <a:lstStyle/>
          <a:p>
            <a:r>
              <a:rPr lang="en-US" sz="2800" dirty="0"/>
              <a:t>Example from Module 3: </a:t>
            </a:r>
          </a:p>
          <a:p>
            <a:r>
              <a:rPr lang="en-US" sz="2800" dirty="0"/>
              <a:t>Water as a Right v. Water as a commodity</a:t>
            </a:r>
          </a:p>
        </p:txBody>
      </p:sp>
      <p:sp>
        <p:nvSpPr>
          <p:cNvPr id="3" name="TextBox 2">
            <a:extLst>
              <a:ext uri="{FF2B5EF4-FFF2-40B4-BE49-F238E27FC236}">
                <a16:creationId xmlns:a16="http://schemas.microsoft.com/office/drawing/2014/main" id="{2752642D-D26B-E74A-9F09-E36361271BCA}"/>
              </a:ext>
            </a:extLst>
          </p:cNvPr>
          <p:cNvSpPr txBox="1"/>
          <p:nvPr/>
        </p:nvSpPr>
        <p:spPr>
          <a:xfrm>
            <a:off x="5509549" y="6180881"/>
            <a:ext cx="3275636" cy="369332"/>
          </a:xfrm>
          <a:prstGeom prst="rect">
            <a:avLst/>
          </a:prstGeom>
          <a:noFill/>
        </p:spPr>
        <p:txBody>
          <a:bodyPr wrap="square" rtlCol="0">
            <a:spAutoFit/>
          </a:bodyPr>
          <a:lstStyle/>
          <a:p>
            <a:pPr algn="ctr"/>
            <a:r>
              <a:rPr lang="en-US" dirty="0"/>
              <a:t>Cochabamba, Bolivia</a:t>
            </a:r>
          </a:p>
        </p:txBody>
      </p:sp>
    </p:spTree>
    <p:extLst>
      <p:ext uri="{BB962C8B-B14F-4D97-AF65-F5344CB8AC3E}">
        <p14:creationId xmlns:p14="http://schemas.microsoft.com/office/powerpoint/2010/main" val="4212907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a:extLst>
              <a:ext uri="{FF2B5EF4-FFF2-40B4-BE49-F238E27FC236}">
                <a16:creationId xmlns:a16="http://schemas.microsoft.com/office/drawing/2014/main" id="{C52B62AC-4902-374B-B568-8ED7F56779DB}"/>
              </a:ext>
            </a:extLst>
          </p:cNvPr>
          <p:cNvSpPr>
            <a:spLocks noGrp="1"/>
          </p:cNvSpPr>
          <p:nvPr>
            <p:ph type="title"/>
          </p:nvPr>
        </p:nvSpPr>
        <p:spPr>
          <a:xfrm>
            <a:off x="541338" y="381000"/>
            <a:ext cx="8229600" cy="1143000"/>
          </a:xfrm>
        </p:spPr>
        <p:txBody>
          <a:bodyPr/>
          <a:lstStyle/>
          <a:p>
            <a:pPr eaLnBrk="1" fontAlgn="auto" hangingPunct="1">
              <a:spcAft>
                <a:spcPts val="0"/>
              </a:spcAft>
              <a:defRPr/>
            </a:pPr>
            <a:r>
              <a:rPr lang="en-US" b="1" dirty="0"/>
              <a:t>Global Water Modules</a:t>
            </a:r>
            <a:endParaRPr lang="en-US" dirty="0"/>
          </a:p>
        </p:txBody>
      </p:sp>
      <p:sp>
        <p:nvSpPr>
          <p:cNvPr id="30722" name="TextBox 1">
            <a:extLst>
              <a:ext uri="{FF2B5EF4-FFF2-40B4-BE49-F238E27FC236}">
                <a16:creationId xmlns:a16="http://schemas.microsoft.com/office/drawing/2014/main" id="{CBC72C70-A8AC-E54F-A61C-AEFD40A01E9D}"/>
              </a:ext>
            </a:extLst>
          </p:cNvPr>
          <p:cNvSpPr txBox="1">
            <a:spLocks noChangeArrowheads="1"/>
          </p:cNvSpPr>
          <p:nvPr/>
        </p:nvSpPr>
        <p:spPr bwMode="auto">
          <a:xfrm>
            <a:off x="460315" y="1040616"/>
            <a:ext cx="8602662" cy="4525963"/>
          </a:xfrm>
          <a:prstGeom prst="rect">
            <a:avLst/>
          </a:prstGeom>
          <a:noFill/>
          <a:ln w="9525">
            <a:noFill/>
            <a:miter lim="800000"/>
            <a:headEnd/>
            <a:tailEnd/>
          </a:ln>
          <a:effectLst/>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defRPr/>
            </a:pPr>
            <a:endParaRPr lang="en-US" dirty="0">
              <a:effectLst>
                <a:outerShdw blurRad="38100" dist="38100" dir="2700000" algn="tl">
                  <a:srgbClr val="000000"/>
                </a:outerShdw>
              </a:effectLst>
              <a:latin typeface="+mn-lt"/>
              <a:ea typeface="ＭＳ Ｐゴシック" charset="-128"/>
            </a:endParaRPr>
          </a:p>
          <a:p>
            <a:pPr eaLnBrk="1" hangingPunct="1">
              <a:spcBef>
                <a:spcPct val="20000"/>
              </a:spcBef>
              <a:defRPr/>
            </a:pPr>
            <a:r>
              <a:rPr lang="en-US" sz="3200" dirty="0">
                <a:effectLst>
                  <a:outerShdw blurRad="38100" dist="38100" dir="2700000" algn="tl">
                    <a:srgbClr val="000000"/>
                  </a:outerShdw>
                </a:effectLst>
                <a:latin typeface="+mn-lt"/>
                <a:ea typeface="ＭＳ Ｐゴシック" charset="-128"/>
              </a:rPr>
              <a:t>Module 4: </a:t>
            </a:r>
          </a:p>
          <a:p>
            <a:pPr eaLnBrk="1" hangingPunct="1">
              <a:spcBef>
                <a:spcPct val="20000"/>
              </a:spcBef>
              <a:defRPr/>
            </a:pPr>
            <a:r>
              <a:rPr lang="en-US" sz="3200" b="1" dirty="0">
                <a:effectLst>
                  <a:outerShdw blurRad="38100" dist="38100" dir="2700000" algn="tl">
                    <a:srgbClr val="000000"/>
                  </a:outerShdw>
                </a:effectLst>
                <a:latin typeface="+mn-lt"/>
                <a:ea typeface="ＭＳ Ｐゴシック" charset="-128"/>
              </a:rPr>
              <a:t>Water and Food Security</a:t>
            </a:r>
          </a:p>
          <a:p>
            <a:pPr eaLnBrk="1" hangingPunct="1">
              <a:spcBef>
                <a:spcPct val="20000"/>
              </a:spcBef>
              <a:defRPr/>
            </a:pPr>
            <a:endParaRPr lang="en-US" sz="3000" b="1" dirty="0">
              <a:effectLst>
                <a:outerShdw blurRad="38100" dist="38100" dir="2700000" algn="tl">
                  <a:srgbClr val="000000"/>
                </a:outerShdw>
              </a:effectLst>
              <a:latin typeface="+mn-lt"/>
              <a:ea typeface="ＭＳ Ｐゴシック" charset="-128"/>
            </a:endParaRPr>
          </a:p>
          <a:p>
            <a:pPr eaLnBrk="1" hangingPunct="1">
              <a:spcBef>
                <a:spcPct val="20000"/>
              </a:spcBef>
              <a:defRPr/>
            </a:pPr>
            <a:endParaRPr lang="en-US" dirty="0">
              <a:effectLst>
                <a:outerShdw blurRad="38100" dist="38100" dir="2700000" algn="tl">
                  <a:srgbClr val="000000"/>
                </a:outerShdw>
              </a:effectLst>
              <a:latin typeface="+mn-lt"/>
              <a:ea typeface="ＭＳ Ｐゴシック" charset="-128"/>
            </a:endParaRPr>
          </a:p>
          <a:p>
            <a:pPr eaLnBrk="1" hangingPunct="1">
              <a:spcBef>
                <a:spcPct val="20000"/>
              </a:spcBef>
              <a:defRPr/>
            </a:pPr>
            <a:r>
              <a:rPr lang="en-US" sz="2000" dirty="0">
                <a:effectLst>
                  <a:outerShdw blurRad="38100" dist="38100" dir="2700000" algn="tl">
                    <a:srgbClr val="000000"/>
                  </a:outerShdw>
                </a:effectLst>
                <a:latin typeface="+mn-lt"/>
                <a:ea typeface="ＭＳ Ｐゴシック" charset="-128"/>
              </a:rPr>
              <a:t>Accessible, vetted, and modifiable learning modules for faculty on global water security, connecting local and global, developed by Jenny </a:t>
            </a:r>
            <a:r>
              <a:rPr lang="en-US" sz="2000" dirty="0" err="1">
                <a:effectLst>
                  <a:outerShdw blurRad="38100" dist="38100" dir="2700000" algn="tl">
                    <a:srgbClr val="000000"/>
                  </a:outerShdw>
                </a:effectLst>
                <a:latin typeface="+mn-lt"/>
                <a:ea typeface="ＭＳ Ｐゴシック" charset="-128"/>
              </a:rPr>
              <a:t>Kehl</a:t>
            </a:r>
            <a:r>
              <a:rPr lang="en-US" sz="2000" dirty="0">
                <a:effectLst>
                  <a:outerShdw blurRad="38100" dist="38100" dir="2700000" algn="tl">
                    <a:srgbClr val="000000"/>
                  </a:outerShdw>
                </a:effectLst>
                <a:latin typeface="+mn-lt"/>
                <a:ea typeface="ＭＳ Ｐゴシック" charset="-128"/>
              </a:rPr>
              <a:t>, PhD. Made possible by UWM, CIE, GS, IS</a:t>
            </a:r>
          </a:p>
          <a:p>
            <a:pPr eaLnBrk="1" hangingPunct="1">
              <a:spcBef>
                <a:spcPct val="20000"/>
              </a:spcBef>
              <a:defRPr/>
            </a:pPr>
            <a:endParaRPr lang="en-US" dirty="0">
              <a:effectLst>
                <a:outerShdw blurRad="38100" dist="38100" dir="2700000" algn="tl">
                  <a:srgbClr val="000000"/>
                </a:outerShdw>
              </a:effectLst>
              <a:latin typeface="+mn-lt"/>
              <a:ea typeface="ＭＳ Ｐゴシック" charset="-128"/>
            </a:endParaRPr>
          </a:p>
        </p:txBody>
      </p:sp>
      <p:sp>
        <p:nvSpPr>
          <p:cNvPr id="2" name="TextBox 1">
            <a:extLst>
              <a:ext uri="{FF2B5EF4-FFF2-40B4-BE49-F238E27FC236}">
                <a16:creationId xmlns:a16="http://schemas.microsoft.com/office/drawing/2014/main" id="{FDE6ABC8-4C27-9A4F-AB94-A1CD911572C0}"/>
              </a:ext>
            </a:extLst>
          </p:cNvPr>
          <p:cNvSpPr txBox="1"/>
          <p:nvPr/>
        </p:nvSpPr>
        <p:spPr bwMode="auto">
          <a:xfrm>
            <a:off x="3509962" y="4698217"/>
            <a:ext cx="5092700" cy="868362"/>
          </a:xfrm>
          <a:prstGeom prst="rect">
            <a:avLst/>
          </a:prstGeom>
          <a:noFill/>
          <a:ln w="9525">
            <a:noFill/>
            <a:miter lim="800000"/>
            <a:headEnd/>
            <a:tailEnd/>
          </a:ln>
          <a:effectLst/>
        </p:spPr>
        <p:txBody>
          <a:bodyPr/>
          <a:lstStyle/>
          <a:p>
            <a:pPr algn="r" eaLnBrk="1" hangingPunct="1">
              <a:spcBef>
                <a:spcPct val="20000"/>
              </a:spcBef>
              <a:defRPr/>
            </a:pPr>
            <a:r>
              <a:rPr lang="en-US" sz="2400" dirty="0">
                <a:solidFill>
                  <a:schemeClr val="tx2"/>
                </a:solidFill>
                <a:effectLst>
                  <a:outerShdw blurRad="38100" dist="38100" dir="2700000" algn="tl">
                    <a:srgbClr val="000000"/>
                  </a:outerShdw>
                </a:effectLst>
                <a:latin typeface="+mn-lt"/>
                <a:ea typeface="ＭＳ Ｐゴシック" charset="-128"/>
              </a:rPr>
              <a:t>National Resource Center</a:t>
            </a:r>
          </a:p>
          <a:p>
            <a:pPr algn="r" eaLnBrk="1" hangingPunct="1">
              <a:spcBef>
                <a:spcPct val="20000"/>
              </a:spcBef>
              <a:defRPr/>
            </a:pPr>
            <a:r>
              <a:rPr lang="en-US" sz="2400" dirty="0">
                <a:solidFill>
                  <a:schemeClr val="tx2"/>
                </a:solidFill>
                <a:effectLst>
                  <a:outerShdw blurRad="38100" dist="38100" dir="2700000" algn="tl">
                    <a:srgbClr val="000000"/>
                  </a:outerShdw>
                </a:effectLst>
                <a:latin typeface="+mn-lt"/>
                <a:ea typeface="ＭＳ Ｐゴシック" charset="-128"/>
              </a:rPr>
              <a:t>Center for International Education</a:t>
            </a:r>
          </a:p>
          <a:p>
            <a:pPr algn="r" eaLnBrk="1" hangingPunct="1">
              <a:spcBef>
                <a:spcPct val="20000"/>
              </a:spcBef>
              <a:defRPr/>
            </a:pPr>
            <a:r>
              <a:rPr lang="en-US" sz="2400" dirty="0">
                <a:solidFill>
                  <a:schemeClr val="tx2"/>
                </a:solidFill>
                <a:effectLst>
                  <a:outerShdw blurRad="38100" dist="38100" dir="2700000" algn="tl">
                    <a:srgbClr val="000000"/>
                  </a:outerShdw>
                </a:effectLst>
                <a:latin typeface="+mn-lt"/>
                <a:ea typeface="ＭＳ Ｐゴシック" charset="-128"/>
              </a:rPr>
              <a:t>Global Studies</a:t>
            </a:r>
          </a:p>
          <a:p>
            <a:pPr algn="r" eaLnBrk="1" hangingPunct="1">
              <a:spcBef>
                <a:spcPct val="20000"/>
              </a:spcBef>
              <a:defRPr/>
            </a:pPr>
            <a:r>
              <a:rPr lang="en-US" sz="2400" dirty="0">
                <a:solidFill>
                  <a:schemeClr val="tx2"/>
                </a:solidFill>
                <a:effectLst>
                  <a:outerShdw blurRad="38100" dist="38100" dir="2700000" algn="tl">
                    <a:srgbClr val="000000"/>
                  </a:outerShdw>
                </a:effectLst>
                <a:latin typeface="+mn-lt"/>
                <a:ea typeface="ＭＳ Ｐゴシック" charset="-128"/>
              </a:rPr>
              <a:t>International Studies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D2A798A3-D4D2-694F-8C07-E2FFE1AA5300}"/>
              </a:ext>
            </a:extLst>
          </p:cNvPr>
          <p:cNvSpPr>
            <a:spLocks noGrp="1" noChangeArrowheads="1"/>
          </p:cNvSpPr>
          <p:nvPr>
            <p:ph type="title"/>
          </p:nvPr>
        </p:nvSpPr>
        <p:spPr>
          <a:xfrm>
            <a:off x="162045" y="266519"/>
            <a:ext cx="5469038" cy="1139825"/>
          </a:xfrm>
        </p:spPr>
        <p:txBody>
          <a:bodyPr/>
          <a:lstStyle/>
          <a:p>
            <a:pPr algn="l" eaLnBrk="1" hangingPunct="1"/>
            <a:r>
              <a:rPr lang="en-US" altLang="en-US" sz="3200" dirty="0"/>
              <a:t>Example from Module 4:</a:t>
            </a:r>
            <a:br>
              <a:rPr lang="en-US" altLang="en-US" sz="3200" dirty="0"/>
            </a:br>
            <a:r>
              <a:rPr lang="en-US" altLang="en-US" sz="3200" dirty="0"/>
              <a:t>Global Food Insecurity</a:t>
            </a:r>
          </a:p>
        </p:txBody>
      </p:sp>
      <p:sp>
        <p:nvSpPr>
          <p:cNvPr id="39938" name="Content Placeholder 2">
            <a:extLst>
              <a:ext uri="{FF2B5EF4-FFF2-40B4-BE49-F238E27FC236}">
                <a16:creationId xmlns:a16="http://schemas.microsoft.com/office/drawing/2014/main" id="{3008AD87-3E9B-374F-84D2-3AE34DD9EFC0}"/>
              </a:ext>
            </a:extLst>
          </p:cNvPr>
          <p:cNvSpPr>
            <a:spLocks noGrp="1" noChangeArrowheads="1"/>
          </p:cNvSpPr>
          <p:nvPr>
            <p:ph idx="1"/>
          </p:nvPr>
        </p:nvSpPr>
        <p:spPr>
          <a:xfrm>
            <a:off x="628650" y="1447800"/>
            <a:ext cx="7886700" cy="4351338"/>
          </a:xfrm>
        </p:spPr>
        <p:txBody>
          <a:bodyPr/>
          <a:lstStyle/>
          <a:p>
            <a:pPr marL="0" indent="0" eaLnBrk="1" hangingPunct="1">
              <a:buFont typeface="Arial" panose="020B0604020202020204" pitchFamily="34" charset="0"/>
              <a:buNone/>
            </a:pPr>
            <a:r>
              <a:rPr lang="en-US" altLang="en-US" sz="2400" dirty="0"/>
              <a:t>Two billion people living with food insecurity</a:t>
            </a:r>
          </a:p>
          <a:p>
            <a:pPr marL="0" indent="0" eaLnBrk="1" hangingPunct="1">
              <a:buFont typeface="Arial" panose="020B0604020202020204" pitchFamily="34" charset="0"/>
              <a:buNone/>
            </a:pPr>
            <a:r>
              <a:rPr lang="en-US" altLang="en-US" sz="2400" dirty="0"/>
              <a:t>Another two billion people living with extreme food insecurity (on the verge of starvation) </a:t>
            </a:r>
          </a:p>
        </p:txBody>
      </p:sp>
      <p:pic>
        <p:nvPicPr>
          <p:cNvPr id="39939" name="Picture 2" descr="Global Food Security Index">
            <a:extLst>
              <a:ext uri="{FF2B5EF4-FFF2-40B4-BE49-F238E27FC236}">
                <a16:creationId xmlns:a16="http://schemas.microsoft.com/office/drawing/2014/main" id="{B0BC67A0-BD05-6D4A-8BA9-AC9EF5F17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2873375"/>
            <a:ext cx="7632700"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46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2" name="TextBox 1"/>
          <p:cNvSpPr txBox="1">
            <a:spLocks noChangeArrowheads="1"/>
          </p:cNvSpPr>
          <p:nvPr/>
        </p:nvSpPr>
        <p:spPr bwMode="auto">
          <a:xfrm>
            <a:off x="491754" y="1163609"/>
            <a:ext cx="8160492"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b="1" dirty="0">
                <a:solidFill>
                  <a:schemeClr val="accent1"/>
                </a:solidFill>
              </a:rPr>
              <a:t>Global Water Modules</a:t>
            </a:r>
            <a:endParaRPr lang="en-US" sz="2000" b="1" dirty="0">
              <a:solidFill>
                <a:schemeClr val="accent1"/>
              </a:solidFill>
            </a:endParaRPr>
          </a:p>
          <a:p>
            <a:pPr algn="ctr" eaLnBrk="1" hangingPunct="1"/>
            <a:endParaRPr lang="en-US" sz="1600" dirty="0">
              <a:solidFill>
                <a:schemeClr val="accent1"/>
              </a:solidFill>
            </a:endParaRPr>
          </a:p>
          <a:p>
            <a:pPr algn="ctr" eaLnBrk="1" hangingPunct="1"/>
            <a:r>
              <a:rPr lang="en-US" sz="2800" dirty="0">
                <a:solidFill>
                  <a:schemeClr val="accent1"/>
                </a:solidFill>
              </a:rPr>
              <a:t>Module 1: </a:t>
            </a:r>
          </a:p>
          <a:p>
            <a:pPr algn="ctr" eaLnBrk="1" hangingPunct="1"/>
            <a:r>
              <a:rPr lang="en-US" sz="4400" b="1" dirty="0">
                <a:solidFill>
                  <a:schemeClr val="accent1"/>
                </a:solidFill>
              </a:rPr>
              <a:t>Introduction to Global Water</a:t>
            </a:r>
            <a:endParaRPr lang="en-US" sz="3600" dirty="0">
              <a:solidFill>
                <a:schemeClr val="accent1"/>
              </a:solidFill>
            </a:endParaRPr>
          </a:p>
        </p:txBody>
      </p:sp>
      <p:sp>
        <p:nvSpPr>
          <p:cNvPr id="2" name="TextBox 1">
            <a:extLst>
              <a:ext uri="{FF2B5EF4-FFF2-40B4-BE49-F238E27FC236}">
                <a16:creationId xmlns:a16="http://schemas.microsoft.com/office/drawing/2014/main" id="{D023EB1A-8869-B046-8CF7-C74F33D71BA5}"/>
              </a:ext>
            </a:extLst>
          </p:cNvPr>
          <p:cNvSpPr txBox="1"/>
          <p:nvPr/>
        </p:nvSpPr>
        <p:spPr>
          <a:xfrm>
            <a:off x="241738" y="5340219"/>
            <a:ext cx="8660524" cy="2062103"/>
          </a:xfrm>
          <a:prstGeom prst="rect">
            <a:avLst/>
          </a:prstGeom>
          <a:noFill/>
        </p:spPr>
        <p:txBody>
          <a:bodyPr wrap="square" rtlCol="0">
            <a:spAutoFit/>
          </a:bodyPr>
          <a:lstStyle/>
          <a:p>
            <a:pPr algn="ctr"/>
            <a:r>
              <a:rPr lang="en-US" sz="3200" dirty="0">
                <a:solidFill>
                  <a:schemeClr val="accent1"/>
                </a:solidFill>
              </a:rPr>
              <a:t>National Resource Center</a:t>
            </a:r>
          </a:p>
          <a:p>
            <a:pPr algn="ctr"/>
            <a:r>
              <a:rPr lang="en-US" sz="3200" dirty="0">
                <a:solidFill>
                  <a:schemeClr val="accent1"/>
                </a:solidFill>
              </a:rPr>
              <a:t>Center for International Education</a:t>
            </a:r>
          </a:p>
          <a:p>
            <a:pPr algn="ctr"/>
            <a:r>
              <a:rPr lang="en-US" sz="3200" dirty="0">
                <a:solidFill>
                  <a:schemeClr val="accent1"/>
                </a:solidFill>
              </a:rPr>
              <a:t>Global Studies</a:t>
            </a:r>
          </a:p>
          <a:p>
            <a:pPr algn="ctr"/>
            <a:r>
              <a:rPr lang="en-US" sz="3200" dirty="0">
                <a:solidFill>
                  <a:schemeClr val="accent1"/>
                </a:solidFill>
              </a:rPr>
              <a:t>International Studies</a:t>
            </a:r>
          </a:p>
        </p:txBody>
      </p:sp>
    </p:spTree>
    <p:extLst>
      <p:ext uri="{BB962C8B-B14F-4D97-AF65-F5344CB8AC3E}">
        <p14:creationId xmlns:p14="http://schemas.microsoft.com/office/powerpoint/2010/main" val="1876794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a:extLst>
              <a:ext uri="{FF2B5EF4-FFF2-40B4-BE49-F238E27FC236}">
                <a16:creationId xmlns:a16="http://schemas.microsoft.com/office/drawing/2014/main" id="{54F4714B-7F09-F240-9752-48E3CEB033E2}"/>
              </a:ext>
            </a:extLst>
          </p:cNvPr>
          <p:cNvSpPr>
            <a:spLocks noGrp="1"/>
          </p:cNvSpPr>
          <p:nvPr>
            <p:ph type="title"/>
          </p:nvPr>
        </p:nvSpPr>
        <p:spPr>
          <a:xfrm>
            <a:off x="541338" y="381000"/>
            <a:ext cx="8229600" cy="1143000"/>
          </a:xfrm>
        </p:spPr>
        <p:txBody>
          <a:bodyPr/>
          <a:lstStyle/>
          <a:p>
            <a:pPr fontAlgn="auto">
              <a:spcAft>
                <a:spcPts val="0"/>
              </a:spcAft>
              <a:defRPr/>
            </a:pPr>
            <a:r>
              <a:rPr lang="en-US" b="1" dirty="0"/>
              <a:t>Global Water Modules</a:t>
            </a:r>
            <a:endParaRPr lang="en-US" dirty="0"/>
          </a:p>
        </p:txBody>
      </p:sp>
      <p:sp>
        <p:nvSpPr>
          <p:cNvPr id="30722" name="TextBox 1">
            <a:extLst>
              <a:ext uri="{FF2B5EF4-FFF2-40B4-BE49-F238E27FC236}">
                <a16:creationId xmlns:a16="http://schemas.microsoft.com/office/drawing/2014/main" id="{F807D18A-500E-5F4D-99A8-A1F84087F813}"/>
              </a:ext>
            </a:extLst>
          </p:cNvPr>
          <p:cNvSpPr txBox="1">
            <a:spLocks noChangeArrowheads="1"/>
          </p:cNvSpPr>
          <p:nvPr/>
        </p:nvSpPr>
        <p:spPr bwMode="auto">
          <a:xfrm>
            <a:off x="541338" y="1165225"/>
            <a:ext cx="8602662" cy="4525963"/>
          </a:xfrm>
          <a:prstGeom prst="rect">
            <a:avLst/>
          </a:prstGeom>
          <a:noFill/>
          <a:ln w="9525">
            <a:noFill/>
            <a:miter lim="800000"/>
            <a:headEnd/>
            <a:tailEnd/>
          </a:ln>
          <a:effectLst/>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defRPr/>
            </a:pPr>
            <a:endParaRPr lang="en-US" dirty="0">
              <a:effectLst>
                <a:outerShdw blurRad="38100" dist="38100" dir="2700000" algn="tl">
                  <a:srgbClr val="000000"/>
                </a:outerShdw>
              </a:effectLst>
              <a:latin typeface="+mn-lt"/>
              <a:ea typeface="ＭＳ Ｐゴシック" charset="-128"/>
            </a:endParaRPr>
          </a:p>
          <a:p>
            <a:pPr eaLnBrk="1" hangingPunct="1">
              <a:spcBef>
                <a:spcPct val="20000"/>
              </a:spcBef>
              <a:defRPr/>
            </a:pPr>
            <a:r>
              <a:rPr lang="en-US" sz="3200" dirty="0">
                <a:effectLst>
                  <a:outerShdw blurRad="38100" dist="38100" dir="2700000" algn="tl">
                    <a:srgbClr val="000000"/>
                  </a:outerShdw>
                </a:effectLst>
                <a:latin typeface="+mn-lt"/>
                <a:ea typeface="ＭＳ Ｐゴシック" charset="-128"/>
              </a:rPr>
              <a:t>Module 5: </a:t>
            </a:r>
          </a:p>
          <a:p>
            <a:pPr eaLnBrk="1" hangingPunct="1">
              <a:spcBef>
                <a:spcPct val="20000"/>
              </a:spcBef>
              <a:defRPr/>
            </a:pPr>
            <a:r>
              <a:rPr lang="en-US" sz="3200" b="1" dirty="0">
                <a:effectLst>
                  <a:outerShdw blurRad="38100" dist="38100" dir="2700000" algn="tl">
                    <a:srgbClr val="000000"/>
                  </a:outerShdw>
                </a:effectLst>
                <a:latin typeface="+mn-lt"/>
                <a:ea typeface="ＭＳ Ｐゴシック" charset="-128"/>
              </a:rPr>
              <a:t>Water and Energy Security</a:t>
            </a:r>
          </a:p>
          <a:p>
            <a:pPr eaLnBrk="1" hangingPunct="1">
              <a:spcBef>
                <a:spcPct val="20000"/>
              </a:spcBef>
              <a:defRPr/>
            </a:pPr>
            <a:endParaRPr lang="en-US" sz="3000" b="1" dirty="0">
              <a:effectLst>
                <a:outerShdw blurRad="38100" dist="38100" dir="2700000" algn="tl">
                  <a:srgbClr val="000000"/>
                </a:outerShdw>
              </a:effectLst>
              <a:latin typeface="+mn-lt"/>
              <a:ea typeface="ＭＳ Ｐゴシック" charset="-128"/>
            </a:endParaRPr>
          </a:p>
          <a:p>
            <a:pPr eaLnBrk="1" hangingPunct="1">
              <a:spcBef>
                <a:spcPct val="20000"/>
              </a:spcBef>
              <a:defRPr/>
            </a:pPr>
            <a:endParaRPr lang="en-US" dirty="0">
              <a:effectLst>
                <a:outerShdw blurRad="38100" dist="38100" dir="2700000" algn="tl">
                  <a:srgbClr val="000000"/>
                </a:outerShdw>
              </a:effectLst>
              <a:latin typeface="+mn-lt"/>
              <a:ea typeface="ＭＳ Ｐゴシック" charset="-128"/>
            </a:endParaRPr>
          </a:p>
          <a:p>
            <a:pPr eaLnBrk="1" hangingPunct="1">
              <a:spcBef>
                <a:spcPct val="20000"/>
              </a:spcBef>
              <a:defRPr/>
            </a:pPr>
            <a:r>
              <a:rPr lang="en-US" sz="2000" dirty="0">
                <a:effectLst>
                  <a:outerShdw blurRad="38100" dist="38100" dir="2700000" algn="tl">
                    <a:srgbClr val="000000"/>
                  </a:outerShdw>
                </a:effectLst>
                <a:latin typeface="+mn-lt"/>
                <a:ea typeface="ＭＳ Ｐゴシック" charset="-128"/>
              </a:rPr>
              <a:t>Accessible, vetted, and modifiable learning modules for faculty on global water security, connecting local and global, developed by Jenny </a:t>
            </a:r>
            <a:r>
              <a:rPr lang="en-US" sz="2000" dirty="0" err="1">
                <a:effectLst>
                  <a:outerShdw blurRad="38100" dist="38100" dir="2700000" algn="tl">
                    <a:srgbClr val="000000"/>
                  </a:outerShdw>
                </a:effectLst>
                <a:latin typeface="+mn-lt"/>
                <a:ea typeface="ＭＳ Ｐゴシック" charset="-128"/>
              </a:rPr>
              <a:t>Kehl</a:t>
            </a:r>
            <a:r>
              <a:rPr lang="en-US" sz="2000" dirty="0">
                <a:effectLst>
                  <a:outerShdw blurRad="38100" dist="38100" dir="2700000" algn="tl">
                    <a:srgbClr val="000000"/>
                  </a:outerShdw>
                </a:effectLst>
                <a:latin typeface="+mn-lt"/>
                <a:ea typeface="ＭＳ Ｐゴシック" charset="-128"/>
              </a:rPr>
              <a:t>, PhD. Made possible by UWM, CIE, GS, IS</a:t>
            </a:r>
          </a:p>
          <a:p>
            <a:pPr eaLnBrk="1" hangingPunct="1">
              <a:spcBef>
                <a:spcPct val="20000"/>
              </a:spcBef>
              <a:defRPr/>
            </a:pPr>
            <a:endParaRPr lang="en-US" dirty="0">
              <a:effectLst>
                <a:outerShdw blurRad="38100" dist="38100" dir="2700000" algn="tl">
                  <a:srgbClr val="000000"/>
                </a:outerShdw>
              </a:effectLst>
              <a:latin typeface="+mn-lt"/>
              <a:ea typeface="ＭＳ Ｐゴシック" charset="-128"/>
            </a:endParaRPr>
          </a:p>
        </p:txBody>
      </p:sp>
      <p:sp>
        <p:nvSpPr>
          <p:cNvPr id="2" name="TextBox 1">
            <a:extLst>
              <a:ext uri="{FF2B5EF4-FFF2-40B4-BE49-F238E27FC236}">
                <a16:creationId xmlns:a16="http://schemas.microsoft.com/office/drawing/2014/main" id="{14B285EA-F299-624B-9008-A4198EF1F6E2}"/>
              </a:ext>
            </a:extLst>
          </p:cNvPr>
          <p:cNvSpPr txBox="1"/>
          <p:nvPr/>
        </p:nvSpPr>
        <p:spPr bwMode="auto">
          <a:xfrm>
            <a:off x="3509963" y="4837113"/>
            <a:ext cx="5092700" cy="868362"/>
          </a:xfrm>
          <a:prstGeom prst="rect">
            <a:avLst/>
          </a:prstGeom>
          <a:noFill/>
          <a:ln w="9525">
            <a:noFill/>
            <a:miter lim="800000"/>
            <a:headEnd/>
            <a:tailEnd/>
          </a:ln>
          <a:effectLst/>
        </p:spPr>
        <p:txBody>
          <a:bodyPr/>
          <a:lstStyle/>
          <a:p>
            <a:pPr algn="r" eaLnBrk="1" hangingPunct="1">
              <a:spcBef>
                <a:spcPct val="20000"/>
              </a:spcBef>
              <a:defRPr/>
            </a:pPr>
            <a:r>
              <a:rPr lang="en-US" sz="2400" dirty="0">
                <a:solidFill>
                  <a:schemeClr val="tx2"/>
                </a:solidFill>
                <a:effectLst>
                  <a:outerShdw blurRad="38100" dist="38100" dir="2700000" algn="tl">
                    <a:srgbClr val="000000"/>
                  </a:outerShdw>
                </a:effectLst>
                <a:latin typeface="+mn-lt"/>
                <a:ea typeface="ＭＳ Ｐゴシック" charset="-128"/>
              </a:rPr>
              <a:t>National Resource Center</a:t>
            </a:r>
          </a:p>
          <a:p>
            <a:pPr algn="r" eaLnBrk="1" hangingPunct="1">
              <a:spcBef>
                <a:spcPct val="20000"/>
              </a:spcBef>
              <a:defRPr/>
            </a:pPr>
            <a:r>
              <a:rPr lang="en-US" sz="2400" dirty="0">
                <a:solidFill>
                  <a:schemeClr val="tx2"/>
                </a:solidFill>
                <a:effectLst>
                  <a:outerShdw blurRad="38100" dist="38100" dir="2700000" algn="tl">
                    <a:srgbClr val="000000"/>
                  </a:outerShdw>
                </a:effectLst>
                <a:latin typeface="+mn-lt"/>
                <a:ea typeface="ＭＳ Ｐゴシック" charset="-128"/>
              </a:rPr>
              <a:t>Center for International Education</a:t>
            </a:r>
          </a:p>
          <a:p>
            <a:pPr algn="r" eaLnBrk="1" hangingPunct="1">
              <a:spcBef>
                <a:spcPct val="20000"/>
              </a:spcBef>
              <a:defRPr/>
            </a:pPr>
            <a:r>
              <a:rPr lang="en-US" sz="2400" dirty="0">
                <a:solidFill>
                  <a:schemeClr val="tx2"/>
                </a:solidFill>
                <a:effectLst>
                  <a:outerShdw blurRad="38100" dist="38100" dir="2700000" algn="tl">
                    <a:srgbClr val="000000"/>
                  </a:outerShdw>
                </a:effectLst>
                <a:latin typeface="+mn-lt"/>
                <a:ea typeface="ＭＳ Ｐゴシック" charset="-128"/>
              </a:rPr>
              <a:t>Global Studies</a:t>
            </a:r>
          </a:p>
          <a:p>
            <a:pPr algn="r" eaLnBrk="1" hangingPunct="1">
              <a:spcBef>
                <a:spcPct val="20000"/>
              </a:spcBef>
              <a:defRPr/>
            </a:pPr>
            <a:r>
              <a:rPr lang="en-US" sz="2400" dirty="0">
                <a:solidFill>
                  <a:schemeClr val="tx2"/>
                </a:solidFill>
                <a:effectLst>
                  <a:outerShdw blurRad="38100" dist="38100" dir="2700000" algn="tl">
                    <a:srgbClr val="000000"/>
                  </a:outerShdw>
                </a:effectLst>
                <a:latin typeface="+mn-lt"/>
                <a:ea typeface="ＭＳ Ｐゴシック" charset="-128"/>
              </a:rPr>
              <a:t>International Studies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750375"/>
            <a:ext cx="8229600" cy="5634855"/>
          </a:xfrm>
          <a:prstGeom prst="rect">
            <a:avLst/>
          </a:prstGeom>
        </p:spPr>
      </p:pic>
      <p:sp>
        <p:nvSpPr>
          <p:cNvPr id="3" name="Title 2"/>
          <p:cNvSpPr>
            <a:spLocks noGrp="1"/>
          </p:cNvSpPr>
          <p:nvPr>
            <p:ph type="title"/>
          </p:nvPr>
        </p:nvSpPr>
        <p:spPr>
          <a:xfrm>
            <a:off x="457200" y="5498406"/>
            <a:ext cx="8229600" cy="1143000"/>
          </a:xfrm>
        </p:spPr>
        <p:txBody>
          <a:bodyPr>
            <a:noAutofit/>
          </a:bodyPr>
          <a:lstStyle/>
          <a:p>
            <a:br>
              <a:rPr lang="en-US" sz="2000" dirty="0"/>
            </a:br>
            <a:endParaRPr lang="en-US" sz="2000" dirty="0"/>
          </a:p>
        </p:txBody>
      </p:sp>
      <p:sp>
        <p:nvSpPr>
          <p:cNvPr id="4" name="TextBox 3">
            <a:extLst>
              <a:ext uri="{FF2B5EF4-FFF2-40B4-BE49-F238E27FC236}">
                <a16:creationId xmlns:a16="http://schemas.microsoft.com/office/drawing/2014/main" id="{E83DF09E-D330-374C-ADF1-F2762E07E5F0}"/>
              </a:ext>
            </a:extLst>
          </p:cNvPr>
          <p:cNvSpPr txBox="1"/>
          <p:nvPr/>
        </p:nvSpPr>
        <p:spPr>
          <a:xfrm>
            <a:off x="457200" y="216594"/>
            <a:ext cx="6574420" cy="461665"/>
          </a:xfrm>
          <a:prstGeom prst="rect">
            <a:avLst/>
          </a:prstGeom>
          <a:noFill/>
        </p:spPr>
        <p:txBody>
          <a:bodyPr wrap="square" rtlCol="0">
            <a:spAutoFit/>
          </a:bodyPr>
          <a:lstStyle/>
          <a:p>
            <a:r>
              <a:rPr lang="en-US" sz="2400" dirty="0"/>
              <a:t>Example from Module 5</a:t>
            </a:r>
          </a:p>
        </p:txBody>
      </p:sp>
    </p:spTree>
    <p:extLst>
      <p:ext uri="{BB962C8B-B14F-4D97-AF65-F5344CB8AC3E}">
        <p14:creationId xmlns:p14="http://schemas.microsoft.com/office/powerpoint/2010/main" val="527261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a:extLst>
              <a:ext uri="{FF2B5EF4-FFF2-40B4-BE49-F238E27FC236}">
                <a16:creationId xmlns:a16="http://schemas.microsoft.com/office/drawing/2014/main" id="{54F4714B-7F09-F240-9752-48E3CEB033E2}"/>
              </a:ext>
            </a:extLst>
          </p:cNvPr>
          <p:cNvSpPr>
            <a:spLocks noGrp="1"/>
          </p:cNvSpPr>
          <p:nvPr>
            <p:ph type="title"/>
          </p:nvPr>
        </p:nvSpPr>
        <p:spPr>
          <a:xfrm>
            <a:off x="541338" y="381000"/>
            <a:ext cx="8229600" cy="1143000"/>
          </a:xfrm>
        </p:spPr>
        <p:txBody>
          <a:bodyPr/>
          <a:lstStyle/>
          <a:p>
            <a:pPr fontAlgn="auto">
              <a:spcAft>
                <a:spcPts val="0"/>
              </a:spcAft>
              <a:defRPr/>
            </a:pPr>
            <a:r>
              <a:rPr lang="en-US" b="1" dirty="0"/>
              <a:t>Global Water Modules</a:t>
            </a:r>
            <a:endParaRPr lang="en-US" dirty="0"/>
          </a:p>
        </p:txBody>
      </p:sp>
      <p:sp>
        <p:nvSpPr>
          <p:cNvPr id="30722" name="TextBox 1">
            <a:extLst>
              <a:ext uri="{FF2B5EF4-FFF2-40B4-BE49-F238E27FC236}">
                <a16:creationId xmlns:a16="http://schemas.microsoft.com/office/drawing/2014/main" id="{F807D18A-500E-5F4D-99A8-A1F84087F813}"/>
              </a:ext>
            </a:extLst>
          </p:cNvPr>
          <p:cNvSpPr txBox="1">
            <a:spLocks noChangeArrowheads="1"/>
          </p:cNvSpPr>
          <p:nvPr/>
        </p:nvSpPr>
        <p:spPr bwMode="auto">
          <a:xfrm>
            <a:off x="525573" y="1295400"/>
            <a:ext cx="8602662" cy="4525963"/>
          </a:xfrm>
          <a:prstGeom prst="rect">
            <a:avLst/>
          </a:prstGeom>
          <a:noFill/>
          <a:ln w="9525">
            <a:noFill/>
            <a:miter lim="800000"/>
            <a:headEnd/>
            <a:tailEnd/>
          </a:ln>
          <a:effectLst/>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defRPr/>
            </a:pPr>
            <a:r>
              <a:rPr lang="en-US" sz="3200" dirty="0">
                <a:effectLst>
                  <a:outerShdw blurRad="38100" dist="38100" dir="2700000" algn="tl">
                    <a:srgbClr val="000000"/>
                  </a:outerShdw>
                </a:effectLst>
                <a:latin typeface="+mn-lt"/>
                <a:ea typeface="ＭＳ Ｐゴシック" charset="-128"/>
              </a:rPr>
              <a:t>Module 6: </a:t>
            </a:r>
          </a:p>
          <a:p>
            <a:pPr eaLnBrk="1" hangingPunct="1">
              <a:spcBef>
                <a:spcPct val="20000"/>
              </a:spcBef>
              <a:defRPr/>
            </a:pPr>
            <a:r>
              <a:rPr lang="en-US" sz="3200" dirty="0">
                <a:effectLst>
                  <a:outerShdw blurRad="38100" dist="38100" dir="2700000" algn="tl">
                    <a:srgbClr val="000000"/>
                  </a:outerShdw>
                </a:effectLst>
                <a:latin typeface="+mn-lt"/>
                <a:ea typeface="ＭＳ Ｐゴシック" charset="-128"/>
              </a:rPr>
              <a:t>Water Security in MENA</a:t>
            </a:r>
            <a:endParaRPr lang="en-US" sz="1200" dirty="0">
              <a:effectLst>
                <a:outerShdw blurRad="38100" dist="38100" dir="2700000" algn="tl">
                  <a:srgbClr val="000000"/>
                </a:outerShdw>
              </a:effectLst>
              <a:latin typeface="+mn-lt"/>
              <a:ea typeface="ＭＳ Ｐゴシック" charset="-128"/>
            </a:endParaRPr>
          </a:p>
          <a:p>
            <a:pPr eaLnBrk="1" hangingPunct="1">
              <a:spcBef>
                <a:spcPct val="20000"/>
              </a:spcBef>
              <a:defRPr/>
            </a:pPr>
            <a:r>
              <a:rPr lang="en-US" sz="2800" dirty="0">
                <a:effectLst>
                  <a:outerShdw blurRad="38100" dist="38100" dir="2700000" algn="tl">
                    <a:srgbClr val="000000"/>
                  </a:outerShdw>
                </a:effectLst>
                <a:latin typeface="+mn-lt"/>
                <a:ea typeface="ＭＳ Ｐゴシック" charset="-128"/>
              </a:rPr>
              <a:t>Part 1: </a:t>
            </a:r>
          </a:p>
          <a:p>
            <a:pPr eaLnBrk="1" hangingPunct="1">
              <a:spcBef>
                <a:spcPct val="20000"/>
              </a:spcBef>
              <a:defRPr/>
            </a:pPr>
            <a:r>
              <a:rPr lang="en-US" sz="2800" dirty="0">
                <a:effectLst>
                  <a:outerShdw blurRad="38100" dist="38100" dir="2700000" algn="tl">
                    <a:srgbClr val="000000"/>
                  </a:outerShdw>
                </a:effectLst>
                <a:latin typeface="+mn-lt"/>
                <a:ea typeface="ＭＳ Ｐゴシック" charset="-128"/>
              </a:rPr>
              <a:t>Introduction and Nile Basin</a:t>
            </a:r>
          </a:p>
          <a:p>
            <a:pPr eaLnBrk="1" hangingPunct="1">
              <a:spcBef>
                <a:spcPct val="20000"/>
              </a:spcBef>
              <a:defRPr/>
            </a:pPr>
            <a:endParaRPr lang="en-US" sz="1200" b="1" dirty="0">
              <a:effectLst>
                <a:outerShdw blurRad="38100" dist="38100" dir="2700000" algn="tl">
                  <a:srgbClr val="000000"/>
                </a:outerShdw>
              </a:effectLst>
              <a:latin typeface="+mn-lt"/>
              <a:ea typeface="ＭＳ Ｐゴシック" charset="-128"/>
            </a:endParaRPr>
          </a:p>
          <a:p>
            <a:pPr eaLnBrk="1" hangingPunct="1">
              <a:spcBef>
                <a:spcPct val="20000"/>
              </a:spcBef>
              <a:defRPr/>
            </a:pPr>
            <a:r>
              <a:rPr lang="en-US" sz="2000" dirty="0">
                <a:effectLst>
                  <a:outerShdw blurRad="38100" dist="38100" dir="2700000" algn="tl">
                    <a:srgbClr val="000000"/>
                  </a:outerShdw>
                </a:effectLst>
                <a:latin typeface="+mn-lt"/>
                <a:ea typeface="ＭＳ Ｐゴシック" charset="-128"/>
              </a:rPr>
              <a:t>Accessible, vetted, and modifiable learning modules for faculty on global water security, connecting local and global, developed by Jenny </a:t>
            </a:r>
            <a:r>
              <a:rPr lang="en-US" sz="2000" dirty="0" err="1">
                <a:effectLst>
                  <a:outerShdw blurRad="38100" dist="38100" dir="2700000" algn="tl">
                    <a:srgbClr val="000000"/>
                  </a:outerShdw>
                </a:effectLst>
                <a:latin typeface="+mn-lt"/>
                <a:ea typeface="ＭＳ Ｐゴシック" charset="-128"/>
              </a:rPr>
              <a:t>Kehl</a:t>
            </a:r>
            <a:r>
              <a:rPr lang="en-US" sz="2000" dirty="0">
                <a:effectLst>
                  <a:outerShdw blurRad="38100" dist="38100" dir="2700000" algn="tl">
                    <a:srgbClr val="000000"/>
                  </a:outerShdw>
                </a:effectLst>
                <a:latin typeface="+mn-lt"/>
                <a:ea typeface="ＭＳ Ｐゴシック" charset="-128"/>
              </a:rPr>
              <a:t>, PhD. Made possible by UWM, CIE, GS, IS</a:t>
            </a:r>
          </a:p>
          <a:p>
            <a:pPr eaLnBrk="1" hangingPunct="1">
              <a:spcBef>
                <a:spcPct val="20000"/>
              </a:spcBef>
              <a:defRPr/>
            </a:pPr>
            <a:endParaRPr lang="en-US" dirty="0">
              <a:effectLst>
                <a:outerShdw blurRad="38100" dist="38100" dir="2700000" algn="tl">
                  <a:srgbClr val="000000"/>
                </a:outerShdw>
              </a:effectLst>
              <a:latin typeface="+mn-lt"/>
              <a:ea typeface="ＭＳ Ｐゴシック" charset="-128"/>
            </a:endParaRPr>
          </a:p>
        </p:txBody>
      </p:sp>
      <p:sp>
        <p:nvSpPr>
          <p:cNvPr id="2" name="TextBox 1">
            <a:extLst>
              <a:ext uri="{FF2B5EF4-FFF2-40B4-BE49-F238E27FC236}">
                <a16:creationId xmlns:a16="http://schemas.microsoft.com/office/drawing/2014/main" id="{14B285EA-F299-624B-9008-A4198EF1F6E2}"/>
              </a:ext>
            </a:extLst>
          </p:cNvPr>
          <p:cNvSpPr txBox="1"/>
          <p:nvPr/>
        </p:nvSpPr>
        <p:spPr bwMode="auto">
          <a:xfrm>
            <a:off x="3488941" y="4681100"/>
            <a:ext cx="5092700" cy="868362"/>
          </a:xfrm>
          <a:prstGeom prst="rect">
            <a:avLst/>
          </a:prstGeom>
          <a:noFill/>
          <a:ln w="9525">
            <a:noFill/>
            <a:miter lim="800000"/>
            <a:headEnd/>
            <a:tailEnd/>
          </a:ln>
          <a:effectLst/>
        </p:spPr>
        <p:txBody>
          <a:bodyPr/>
          <a:lstStyle/>
          <a:p>
            <a:pPr algn="r" eaLnBrk="1" hangingPunct="1">
              <a:spcBef>
                <a:spcPct val="20000"/>
              </a:spcBef>
              <a:defRPr/>
            </a:pPr>
            <a:r>
              <a:rPr lang="en-US" sz="2400" dirty="0">
                <a:solidFill>
                  <a:schemeClr val="tx2"/>
                </a:solidFill>
                <a:effectLst>
                  <a:outerShdw blurRad="38100" dist="38100" dir="2700000" algn="tl">
                    <a:srgbClr val="000000"/>
                  </a:outerShdw>
                </a:effectLst>
                <a:latin typeface="+mn-lt"/>
                <a:ea typeface="ＭＳ Ｐゴシック" charset="-128"/>
              </a:rPr>
              <a:t>National Resource Center</a:t>
            </a:r>
          </a:p>
          <a:p>
            <a:pPr algn="r" eaLnBrk="1" hangingPunct="1">
              <a:spcBef>
                <a:spcPct val="20000"/>
              </a:spcBef>
              <a:defRPr/>
            </a:pPr>
            <a:r>
              <a:rPr lang="en-US" sz="2400" dirty="0">
                <a:solidFill>
                  <a:schemeClr val="tx2"/>
                </a:solidFill>
                <a:effectLst>
                  <a:outerShdw blurRad="38100" dist="38100" dir="2700000" algn="tl">
                    <a:srgbClr val="000000"/>
                  </a:outerShdw>
                </a:effectLst>
                <a:latin typeface="+mn-lt"/>
                <a:ea typeface="ＭＳ Ｐゴシック" charset="-128"/>
              </a:rPr>
              <a:t>Center for International Education</a:t>
            </a:r>
          </a:p>
          <a:p>
            <a:pPr algn="r" eaLnBrk="1" hangingPunct="1">
              <a:spcBef>
                <a:spcPct val="20000"/>
              </a:spcBef>
              <a:defRPr/>
            </a:pPr>
            <a:r>
              <a:rPr lang="en-US" sz="2400" dirty="0">
                <a:solidFill>
                  <a:schemeClr val="tx2"/>
                </a:solidFill>
                <a:effectLst>
                  <a:outerShdw blurRad="38100" dist="38100" dir="2700000" algn="tl">
                    <a:srgbClr val="000000"/>
                  </a:outerShdw>
                </a:effectLst>
                <a:latin typeface="+mn-lt"/>
                <a:ea typeface="ＭＳ Ｐゴシック" charset="-128"/>
              </a:rPr>
              <a:t>Global Studies</a:t>
            </a:r>
          </a:p>
          <a:p>
            <a:pPr algn="r" eaLnBrk="1" hangingPunct="1">
              <a:spcBef>
                <a:spcPct val="20000"/>
              </a:spcBef>
              <a:defRPr/>
            </a:pPr>
            <a:r>
              <a:rPr lang="en-US" sz="2400" dirty="0">
                <a:solidFill>
                  <a:schemeClr val="tx2"/>
                </a:solidFill>
                <a:effectLst>
                  <a:outerShdw blurRad="38100" dist="38100" dir="2700000" algn="tl">
                    <a:srgbClr val="000000"/>
                  </a:outerShdw>
                </a:effectLst>
                <a:latin typeface="+mn-lt"/>
                <a:ea typeface="ＭＳ Ｐゴシック" charset="-128"/>
              </a:rPr>
              <a:t>International Studies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8F739B-C847-4A41-9798-65D1706E72D9}"/>
              </a:ext>
            </a:extLst>
          </p:cNvPr>
          <p:cNvSpPr>
            <a:spLocks noGrp="1"/>
          </p:cNvSpPr>
          <p:nvPr>
            <p:ph type="body" sz="half" idx="1"/>
          </p:nvPr>
        </p:nvSpPr>
        <p:spPr/>
        <p:txBody>
          <a:bodyPr/>
          <a:lstStyle/>
          <a:p>
            <a:endParaRPr lang="en-US"/>
          </a:p>
        </p:txBody>
      </p:sp>
      <p:sp>
        <p:nvSpPr>
          <p:cNvPr id="4" name="Content Placeholder 3">
            <a:extLst>
              <a:ext uri="{FF2B5EF4-FFF2-40B4-BE49-F238E27FC236}">
                <a16:creationId xmlns:a16="http://schemas.microsoft.com/office/drawing/2014/main" id="{BC9AAB5F-12D5-164A-B7EF-9C2124FF4326}"/>
              </a:ext>
            </a:extLst>
          </p:cNvPr>
          <p:cNvSpPr>
            <a:spLocks noGrp="1"/>
          </p:cNvSpPr>
          <p:nvPr>
            <p:ph sz="half" idx="2"/>
          </p:nvPr>
        </p:nvSpPr>
        <p:spPr/>
        <p:txBody>
          <a:bodyPr/>
          <a:lstStyle/>
          <a:p>
            <a:endParaRPr lang="en-US"/>
          </a:p>
        </p:txBody>
      </p:sp>
      <p:pic>
        <p:nvPicPr>
          <p:cNvPr id="2050" name="Picture 2">
            <a:hlinkClick r:id="rId2"/>
            <a:extLst>
              <a:ext uri="{FF2B5EF4-FFF2-40B4-BE49-F238E27FC236}">
                <a16:creationId xmlns:a16="http://schemas.microsoft.com/office/drawing/2014/main" id="{0E975106-1E29-0A41-B347-B60DBE343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5818"/>
            <a:ext cx="9144000"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4E0DD4-FEF4-A74F-9C0D-0F1F236141E3}"/>
              </a:ext>
            </a:extLst>
          </p:cNvPr>
          <p:cNvSpPr txBox="1"/>
          <p:nvPr/>
        </p:nvSpPr>
        <p:spPr>
          <a:xfrm>
            <a:off x="613458" y="254643"/>
            <a:ext cx="4034742" cy="461665"/>
          </a:xfrm>
          <a:prstGeom prst="rect">
            <a:avLst/>
          </a:prstGeom>
          <a:noFill/>
        </p:spPr>
        <p:txBody>
          <a:bodyPr wrap="square" rtlCol="0">
            <a:spAutoFit/>
          </a:bodyPr>
          <a:lstStyle/>
          <a:p>
            <a:r>
              <a:rPr lang="en-US" sz="2400" dirty="0"/>
              <a:t>Example from Module 6</a:t>
            </a:r>
          </a:p>
        </p:txBody>
      </p:sp>
    </p:spTree>
    <p:extLst>
      <p:ext uri="{BB962C8B-B14F-4D97-AF65-F5344CB8AC3E}">
        <p14:creationId xmlns:p14="http://schemas.microsoft.com/office/powerpoint/2010/main" val="425363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a:extLst>
              <a:ext uri="{FF2B5EF4-FFF2-40B4-BE49-F238E27FC236}">
                <a16:creationId xmlns:a16="http://schemas.microsoft.com/office/drawing/2014/main" id="{54F4714B-7F09-F240-9752-48E3CEB033E2}"/>
              </a:ext>
            </a:extLst>
          </p:cNvPr>
          <p:cNvSpPr>
            <a:spLocks noGrp="1"/>
          </p:cNvSpPr>
          <p:nvPr>
            <p:ph type="title"/>
          </p:nvPr>
        </p:nvSpPr>
        <p:spPr>
          <a:xfrm>
            <a:off x="541338" y="381000"/>
            <a:ext cx="8229600" cy="1143000"/>
          </a:xfrm>
        </p:spPr>
        <p:txBody>
          <a:bodyPr/>
          <a:lstStyle/>
          <a:p>
            <a:pPr fontAlgn="auto">
              <a:spcAft>
                <a:spcPts val="0"/>
              </a:spcAft>
              <a:defRPr/>
            </a:pPr>
            <a:r>
              <a:rPr lang="en-US" b="1" dirty="0"/>
              <a:t>Global Water Modules</a:t>
            </a:r>
            <a:endParaRPr lang="en-US" dirty="0"/>
          </a:p>
        </p:txBody>
      </p:sp>
      <p:sp>
        <p:nvSpPr>
          <p:cNvPr id="30722" name="TextBox 1">
            <a:extLst>
              <a:ext uri="{FF2B5EF4-FFF2-40B4-BE49-F238E27FC236}">
                <a16:creationId xmlns:a16="http://schemas.microsoft.com/office/drawing/2014/main" id="{F807D18A-500E-5F4D-99A8-A1F84087F813}"/>
              </a:ext>
            </a:extLst>
          </p:cNvPr>
          <p:cNvSpPr txBox="1">
            <a:spLocks noChangeArrowheads="1"/>
          </p:cNvSpPr>
          <p:nvPr/>
        </p:nvSpPr>
        <p:spPr bwMode="auto">
          <a:xfrm>
            <a:off x="525573" y="1295400"/>
            <a:ext cx="8602662" cy="4525963"/>
          </a:xfrm>
          <a:prstGeom prst="rect">
            <a:avLst/>
          </a:prstGeom>
          <a:noFill/>
          <a:ln w="9525">
            <a:noFill/>
            <a:miter lim="800000"/>
            <a:headEnd/>
            <a:tailEnd/>
          </a:ln>
          <a:effectLst/>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defRPr/>
            </a:pPr>
            <a:r>
              <a:rPr lang="en-US" sz="3200" dirty="0">
                <a:effectLst>
                  <a:outerShdw blurRad="38100" dist="38100" dir="2700000" algn="tl">
                    <a:srgbClr val="000000"/>
                  </a:outerShdw>
                </a:effectLst>
                <a:latin typeface="+mn-lt"/>
                <a:ea typeface="ＭＳ Ｐゴシック" charset="-128"/>
              </a:rPr>
              <a:t>Module 7: </a:t>
            </a:r>
          </a:p>
          <a:p>
            <a:pPr eaLnBrk="1" hangingPunct="1">
              <a:spcBef>
                <a:spcPct val="20000"/>
              </a:spcBef>
              <a:defRPr/>
            </a:pPr>
            <a:r>
              <a:rPr lang="en-US" sz="3200" dirty="0">
                <a:effectLst>
                  <a:outerShdw blurRad="38100" dist="38100" dir="2700000" algn="tl">
                    <a:srgbClr val="000000"/>
                  </a:outerShdw>
                </a:effectLst>
                <a:latin typeface="+mn-lt"/>
                <a:ea typeface="ＭＳ Ｐゴシック" charset="-128"/>
              </a:rPr>
              <a:t>Water Security in MENA</a:t>
            </a:r>
            <a:endParaRPr lang="en-US" sz="1200" dirty="0">
              <a:effectLst>
                <a:outerShdw blurRad="38100" dist="38100" dir="2700000" algn="tl">
                  <a:srgbClr val="000000"/>
                </a:outerShdw>
              </a:effectLst>
              <a:latin typeface="+mn-lt"/>
              <a:ea typeface="ＭＳ Ｐゴシック" charset="-128"/>
            </a:endParaRPr>
          </a:p>
          <a:p>
            <a:pPr eaLnBrk="1" hangingPunct="1">
              <a:spcBef>
                <a:spcPct val="20000"/>
              </a:spcBef>
              <a:defRPr/>
            </a:pPr>
            <a:r>
              <a:rPr lang="en-US" sz="2800" dirty="0">
                <a:effectLst>
                  <a:outerShdw blurRad="38100" dist="38100" dir="2700000" algn="tl">
                    <a:srgbClr val="000000"/>
                  </a:outerShdw>
                </a:effectLst>
                <a:latin typeface="+mn-lt"/>
                <a:ea typeface="ＭＳ Ｐゴシック" charset="-128"/>
              </a:rPr>
              <a:t>Part 2: </a:t>
            </a:r>
          </a:p>
          <a:p>
            <a:pPr eaLnBrk="1" hangingPunct="1">
              <a:spcBef>
                <a:spcPct val="20000"/>
              </a:spcBef>
              <a:defRPr/>
            </a:pPr>
            <a:r>
              <a:rPr lang="en-US" sz="2800" dirty="0">
                <a:effectLst>
                  <a:outerShdw blurRad="38100" dist="38100" dir="2700000" algn="tl">
                    <a:srgbClr val="000000"/>
                  </a:outerShdw>
                </a:effectLst>
                <a:latin typeface="+mn-lt"/>
                <a:ea typeface="ＭＳ Ｐゴシック" charset="-128"/>
              </a:rPr>
              <a:t>Yemen and Iraq</a:t>
            </a:r>
          </a:p>
          <a:p>
            <a:pPr eaLnBrk="1" hangingPunct="1">
              <a:spcBef>
                <a:spcPct val="20000"/>
              </a:spcBef>
              <a:defRPr/>
            </a:pPr>
            <a:endParaRPr lang="en-US" sz="1200" b="1" dirty="0">
              <a:effectLst>
                <a:outerShdw blurRad="38100" dist="38100" dir="2700000" algn="tl">
                  <a:srgbClr val="000000"/>
                </a:outerShdw>
              </a:effectLst>
              <a:latin typeface="+mn-lt"/>
              <a:ea typeface="ＭＳ Ｐゴシック" charset="-128"/>
            </a:endParaRPr>
          </a:p>
          <a:p>
            <a:pPr eaLnBrk="1" hangingPunct="1">
              <a:spcBef>
                <a:spcPct val="20000"/>
              </a:spcBef>
              <a:defRPr/>
            </a:pPr>
            <a:r>
              <a:rPr lang="en-US" sz="2000" dirty="0">
                <a:effectLst>
                  <a:outerShdw blurRad="38100" dist="38100" dir="2700000" algn="tl">
                    <a:srgbClr val="000000"/>
                  </a:outerShdw>
                </a:effectLst>
                <a:latin typeface="+mn-lt"/>
                <a:ea typeface="ＭＳ Ｐゴシック" charset="-128"/>
              </a:rPr>
              <a:t>Accessible, vetted, and modifiable learning modules for faculty on global water security, connecting local and global, developed by Jenny </a:t>
            </a:r>
            <a:r>
              <a:rPr lang="en-US" sz="2000" dirty="0" err="1">
                <a:effectLst>
                  <a:outerShdw blurRad="38100" dist="38100" dir="2700000" algn="tl">
                    <a:srgbClr val="000000"/>
                  </a:outerShdw>
                </a:effectLst>
                <a:latin typeface="+mn-lt"/>
                <a:ea typeface="ＭＳ Ｐゴシック" charset="-128"/>
              </a:rPr>
              <a:t>Kehl</a:t>
            </a:r>
            <a:r>
              <a:rPr lang="en-US" sz="2000" dirty="0">
                <a:effectLst>
                  <a:outerShdw blurRad="38100" dist="38100" dir="2700000" algn="tl">
                    <a:srgbClr val="000000"/>
                  </a:outerShdw>
                </a:effectLst>
                <a:latin typeface="+mn-lt"/>
                <a:ea typeface="ＭＳ Ｐゴシック" charset="-128"/>
              </a:rPr>
              <a:t>, PhD. Made possible by UWM, CIE, GS, IS</a:t>
            </a:r>
          </a:p>
          <a:p>
            <a:pPr eaLnBrk="1" hangingPunct="1">
              <a:spcBef>
                <a:spcPct val="20000"/>
              </a:spcBef>
              <a:defRPr/>
            </a:pPr>
            <a:endParaRPr lang="en-US" dirty="0">
              <a:effectLst>
                <a:outerShdw blurRad="38100" dist="38100" dir="2700000" algn="tl">
                  <a:srgbClr val="000000"/>
                </a:outerShdw>
              </a:effectLst>
              <a:latin typeface="+mn-lt"/>
              <a:ea typeface="ＭＳ Ｐゴシック" charset="-128"/>
            </a:endParaRPr>
          </a:p>
        </p:txBody>
      </p:sp>
      <p:sp>
        <p:nvSpPr>
          <p:cNvPr id="2" name="TextBox 1">
            <a:extLst>
              <a:ext uri="{FF2B5EF4-FFF2-40B4-BE49-F238E27FC236}">
                <a16:creationId xmlns:a16="http://schemas.microsoft.com/office/drawing/2014/main" id="{14B285EA-F299-624B-9008-A4198EF1F6E2}"/>
              </a:ext>
            </a:extLst>
          </p:cNvPr>
          <p:cNvSpPr txBox="1"/>
          <p:nvPr/>
        </p:nvSpPr>
        <p:spPr bwMode="auto">
          <a:xfrm>
            <a:off x="3488941" y="4681100"/>
            <a:ext cx="5092700" cy="868362"/>
          </a:xfrm>
          <a:prstGeom prst="rect">
            <a:avLst/>
          </a:prstGeom>
          <a:noFill/>
          <a:ln w="9525">
            <a:noFill/>
            <a:miter lim="800000"/>
            <a:headEnd/>
            <a:tailEnd/>
          </a:ln>
          <a:effectLst/>
        </p:spPr>
        <p:txBody>
          <a:bodyPr/>
          <a:lstStyle/>
          <a:p>
            <a:pPr algn="r" eaLnBrk="1" hangingPunct="1">
              <a:spcBef>
                <a:spcPct val="20000"/>
              </a:spcBef>
              <a:defRPr/>
            </a:pPr>
            <a:r>
              <a:rPr lang="en-US" sz="2400" dirty="0">
                <a:solidFill>
                  <a:schemeClr val="tx2"/>
                </a:solidFill>
                <a:effectLst>
                  <a:outerShdw blurRad="38100" dist="38100" dir="2700000" algn="tl">
                    <a:srgbClr val="000000"/>
                  </a:outerShdw>
                </a:effectLst>
                <a:latin typeface="+mn-lt"/>
                <a:ea typeface="ＭＳ Ｐゴシック" charset="-128"/>
              </a:rPr>
              <a:t>National Resource Center</a:t>
            </a:r>
          </a:p>
          <a:p>
            <a:pPr algn="r" eaLnBrk="1" hangingPunct="1">
              <a:spcBef>
                <a:spcPct val="20000"/>
              </a:spcBef>
              <a:defRPr/>
            </a:pPr>
            <a:r>
              <a:rPr lang="en-US" sz="2400" dirty="0">
                <a:solidFill>
                  <a:schemeClr val="tx2"/>
                </a:solidFill>
                <a:effectLst>
                  <a:outerShdw blurRad="38100" dist="38100" dir="2700000" algn="tl">
                    <a:srgbClr val="000000"/>
                  </a:outerShdw>
                </a:effectLst>
                <a:latin typeface="+mn-lt"/>
                <a:ea typeface="ＭＳ Ｐゴシック" charset="-128"/>
              </a:rPr>
              <a:t>Center for International Education</a:t>
            </a:r>
          </a:p>
          <a:p>
            <a:pPr algn="r" eaLnBrk="1" hangingPunct="1">
              <a:spcBef>
                <a:spcPct val="20000"/>
              </a:spcBef>
              <a:defRPr/>
            </a:pPr>
            <a:r>
              <a:rPr lang="en-US" sz="2400" dirty="0">
                <a:solidFill>
                  <a:schemeClr val="tx2"/>
                </a:solidFill>
                <a:effectLst>
                  <a:outerShdw blurRad="38100" dist="38100" dir="2700000" algn="tl">
                    <a:srgbClr val="000000"/>
                  </a:outerShdw>
                </a:effectLst>
                <a:latin typeface="+mn-lt"/>
                <a:ea typeface="ＭＳ Ｐゴシック" charset="-128"/>
              </a:rPr>
              <a:t>Global Studies</a:t>
            </a:r>
          </a:p>
          <a:p>
            <a:pPr algn="r" eaLnBrk="1" hangingPunct="1">
              <a:spcBef>
                <a:spcPct val="20000"/>
              </a:spcBef>
              <a:defRPr/>
            </a:pPr>
            <a:r>
              <a:rPr lang="en-US" sz="2400" dirty="0">
                <a:solidFill>
                  <a:schemeClr val="tx2"/>
                </a:solidFill>
                <a:effectLst>
                  <a:outerShdw blurRad="38100" dist="38100" dir="2700000" algn="tl">
                    <a:srgbClr val="000000"/>
                  </a:outerShdw>
                </a:effectLst>
                <a:latin typeface="+mn-lt"/>
                <a:ea typeface="ＭＳ Ｐゴシック" charset="-128"/>
              </a:rPr>
              <a:t>International Studies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sz="half" idx="1"/>
          </p:nvPr>
        </p:nvSpPr>
        <p:spPr>
          <a:xfrm>
            <a:off x="457200" y="434052"/>
            <a:ext cx="7969170" cy="5692112"/>
          </a:xfrm>
        </p:spPr>
        <p:txBody>
          <a:bodyPr/>
          <a:lstStyle/>
          <a:p>
            <a:pPr eaLnBrk="1" hangingPunct="1">
              <a:buFontTx/>
              <a:buNone/>
            </a:pPr>
            <a:r>
              <a:rPr lang="en-US" sz="2800" dirty="0"/>
              <a:t>Example from Module 7</a:t>
            </a:r>
          </a:p>
          <a:p>
            <a:pPr eaLnBrk="1" hangingPunct="1">
              <a:buFontTx/>
              <a:buNone/>
            </a:pPr>
            <a:r>
              <a:rPr lang="en-US" sz="2800" dirty="0"/>
              <a:t>The politics of the Al-</a:t>
            </a:r>
            <a:r>
              <a:rPr lang="en-US" sz="2800" dirty="0" err="1"/>
              <a:t>Hawizeh</a:t>
            </a:r>
            <a:r>
              <a:rPr lang="en-US" sz="2800" dirty="0"/>
              <a:t> Marshes </a:t>
            </a:r>
          </a:p>
          <a:p>
            <a:pPr eaLnBrk="1" hangingPunct="1">
              <a:buFontTx/>
              <a:buNone/>
            </a:pPr>
            <a:r>
              <a:rPr lang="en-US" sz="2800" dirty="0"/>
              <a:t>  </a:t>
            </a:r>
            <a:endParaRPr lang="en-US" sz="1000" dirty="0"/>
          </a:p>
        </p:txBody>
      </p:sp>
      <p:pic>
        <p:nvPicPr>
          <p:cNvPr id="48132" name="Picture 5" descr="iraq_marshes_1994"/>
          <p:cNvPicPr>
            <a:picLocks noGrp="1" noChangeAspect="1" noChangeArrowheads="1"/>
          </p:cNvPicPr>
          <p:nvPr>
            <p:ph sz="half" idx="2"/>
          </p:nvPr>
        </p:nvPicPr>
        <p:blipFill>
          <a:blip r:embed="rId2"/>
          <a:srcRect/>
          <a:stretch>
            <a:fillRect/>
          </a:stretch>
        </p:blipFill>
        <p:spPr>
          <a:xfrm>
            <a:off x="2107556" y="1495062"/>
            <a:ext cx="4928887" cy="4928887"/>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a:extLst>
              <a:ext uri="{FF2B5EF4-FFF2-40B4-BE49-F238E27FC236}">
                <a16:creationId xmlns:a16="http://schemas.microsoft.com/office/drawing/2014/main" id="{6AA100B2-F6F7-4C01-8B23-C54E523C1A30}"/>
              </a:ext>
            </a:extLst>
          </p:cNvPr>
          <p:cNvSpPr>
            <a:spLocks noGrp="1"/>
          </p:cNvSpPr>
          <p:nvPr>
            <p:ph type="title"/>
          </p:nvPr>
        </p:nvSpPr>
        <p:spPr>
          <a:xfrm>
            <a:off x="541282" y="381001"/>
            <a:ext cx="8229600" cy="1143000"/>
          </a:xfrm>
        </p:spPr>
        <p:txBody>
          <a:bodyPr/>
          <a:lstStyle/>
          <a:p>
            <a:r>
              <a:rPr lang="en-US" b="1" dirty="0"/>
              <a:t>Global Water Modules</a:t>
            </a:r>
            <a:endParaRPr lang="en-US" dirty="0"/>
          </a:p>
        </p:txBody>
      </p:sp>
      <p:sp>
        <p:nvSpPr>
          <p:cNvPr id="30722" name="TextBox 1"/>
          <p:cNvSpPr txBox="1">
            <a:spLocks noChangeArrowheads="1"/>
          </p:cNvSpPr>
          <p:nvPr/>
        </p:nvSpPr>
        <p:spPr bwMode="auto">
          <a:xfrm>
            <a:off x="541282" y="1166018"/>
            <a:ext cx="8602718" cy="4525963"/>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r>
              <a:rPr lang="en-US" sz="3000" dirty="0">
                <a:effectLst>
                  <a:outerShdw blurRad="38100" dist="38100" dir="2700000" algn="tl">
                    <a:srgbClr val="000000"/>
                  </a:outerShdw>
                </a:effectLst>
                <a:latin typeface="+mn-lt"/>
                <a:ea typeface="ＭＳ Ｐゴシック" charset="-128"/>
              </a:rPr>
              <a:t>Module 8: </a:t>
            </a:r>
          </a:p>
          <a:p>
            <a:pPr eaLnBrk="1" fontAlgn="base" hangingPunct="1">
              <a:spcBef>
                <a:spcPct val="20000"/>
              </a:spcBef>
              <a:spcAft>
                <a:spcPct val="0"/>
              </a:spcAft>
            </a:pPr>
            <a:r>
              <a:rPr lang="en-US" sz="3000" b="1" dirty="0">
                <a:effectLst>
                  <a:outerShdw blurRad="38100" dist="38100" dir="2700000" algn="tl">
                    <a:srgbClr val="000000"/>
                  </a:outerShdw>
                </a:effectLst>
                <a:latin typeface="+mn-lt"/>
                <a:ea typeface="ＭＳ Ｐゴシック" charset="-128"/>
              </a:rPr>
              <a:t>Water and Global Health</a:t>
            </a: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r>
              <a:rPr lang="en-US" sz="2000" dirty="0">
                <a:effectLst>
                  <a:outerShdw blurRad="38100" dist="38100" dir="2700000" algn="tl">
                    <a:srgbClr val="000000"/>
                  </a:outerShdw>
                </a:effectLst>
                <a:latin typeface="+mn-lt"/>
                <a:ea typeface="ＭＳ Ｐゴシック" charset="-128"/>
              </a:rPr>
              <a:t>Accessible, vetted, and modifiable learning modules for faculty on global water security, connecting local and global, developed by Jenny </a:t>
            </a:r>
            <a:r>
              <a:rPr lang="en-US" sz="2000" dirty="0" err="1">
                <a:effectLst>
                  <a:outerShdw blurRad="38100" dist="38100" dir="2700000" algn="tl">
                    <a:srgbClr val="000000"/>
                  </a:outerShdw>
                </a:effectLst>
                <a:latin typeface="+mn-lt"/>
                <a:ea typeface="ＭＳ Ｐゴシック" charset="-128"/>
              </a:rPr>
              <a:t>Kehl</a:t>
            </a:r>
            <a:r>
              <a:rPr lang="en-US" sz="2000" dirty="0">
                <a:effectLst>
                  <a:outerShdw blurRad="38100" dist="38100" dir="2700000" algn="tl">
                    <a:srgbClr val="000000"/>
                  </a:outerShdw>
                </a:effectLst>
                <a:latin typeface="+mn-lt"/>
                <a:ea typeface="ＭＳ Ｐゴシック" charset="-128"/>
              </a:rPr>
              <a:t>, PhD. Made possible by UWM, CIE, GS, IS</a:t>
            </a: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p:txBody>
      </p:sp>
      <p:sp>
        <p:nvSpPr>
          <p:cNvPr id="2" name="TextBox 1">
            <a:extLst>
              <a:ext uri="{FF2B5EF4-FFF2-40B4-BE49-F238E27FC236}">
                <a16:creationId xmlns:a16="http://schemas.microsoft.com/office/drawing/2014/main" id="{D023EB1A-8869-B046-8CF7-C74F33D71BA5}"/>
              </a:ext>
            </a:extLst>
          </p:cNvPr>
          <p:cNvSpPr txBox="1"/>
          <p:nvPr/>
        </p:nvSpPr>
        <p:spPr bwMode="auto">
          <a:xfrm>
            <a:off x="3605049" y="5257799"/>
            <a:ext cx="5092261" cy="868363"/>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National Resource Center</a:t>
            </a:r>
          </a:p>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Center for International Education</a:t>
            </a:r>
          </a:p>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Global Studies</a:t>
            </a:r>
          </a:p>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International Studies</a:t>
            </a:r>
          </a:p>
        </p:txBody>
      </p:sp>
    </p:spTree>
    <p:extLst>
      <p:ext uri="{BB962C8B-B14F-4D97-AF65-F5344CB8AC3E}">
        <p14:creationId xmlns:p14="http://schemas.microsoft.com/office/powerpoint/2010/main" val="1532687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381000" y="445789"/>
            <a:ext cx="7374038" cy="839001"/>
          </a:xfrm>
        </p:spPr>
        <p:txBody>
          <a:bodyPr/>
          <a:lstStyle/>
          <a:p>
            <a:pPr algn="l" eaLnBrk="1" hangingPunct="1"/>
            <a:r>
              <a:rPr lang="en-US" sz="2800" dirty="0">
                <a:latin typeface="Calibri" charset="0"/>
              </a:rPr>
              <a:t>Example from Module 8</a:t>
            </a:r>
            <a:br>
              <a:rPr lang="en-US" sz="2800" dirty="0">
                <a:latin typeface="Calibri" charset="0"/>
              </a:rPr>
            </a:br>
            <a:r>
              <a:rPr lang="en-US" sz="2800" dirty="0">
                <a:latin typeface="Calibri" charset="0"/>
              </a:rPr>
              <a:t>Politics and policy of water and public health</a:t>
            </a:r>
          </a:p>
        </p:txBody>
      </p:sp>
      <p:pic>
        <p:nvPicPr>
          <p:cNvPr id="5" name="Picture 2" descr="Removing toxic mercury from contaminated water supply">
            <a:extLst>
              <a:ext uri="{FF2B5EF4-FFF2-40B4-BE49-F238E27FC236}">
                <a16:creationId xmlns:a16="http://schemas.microsoft.com/office/drawing/2014/main" id="{E05D787D-2081-804C-9840-3F0D169C9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105" y="1591667"/>
            <a:ext cx="4526666" cy="29822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rinking Water Contamination - 12 Most Toxic Water Contamination in Your  Drinking Water">
            <a:extLst>
              <a:ext uri="{FF2B5EF4-FFF2-40B4-BE49-F238E27FC236}">
                <a16:creationId xmlns:a16="http://schemas.microsoft.com/office/drawing/2014/main" id="{3004E2C8-CF55-5A42-B62D-35379F5D8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29" y="2934536"/>
            <a:ext cx="4912792" cy="2893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101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a:extLst>
              <a:ext uri="{FF2B5EF4-FFF2-40B4-BE49-F238E27FC236}">
                <a16:creationId xmlns:a16="http://schemas.microsoft.com/office/drawing/2014/main" id="{6AA100B2-F6F7-4C01-8B23-C54E523C1A30}"/>
              </a:ext>
            </a:extLst>
          </p:cNvPr>
          <p:cNvSpPr>
            <a:spLocks noGrp="1"/>
          </p:cNvSpPr>
          <p:nvPr>
            <p:ph type="title"/>
          </p:nvPr>
        </p:nvSpPr>
        <p:spPr>
          <a:xfrm>
            <a:off x="541282" y="616223"/>
            <a:ext cx="8229600" cy="1143000"/>
          </a:xfrm>
        </p:spPr>
        <p:txBody>
          <a:bodyPr/>
          <a:lstStyle/>
          <a:p>
            <a:r>
              <a:rPr lang="en-US" b="1" dirty="0"/>
              <a:t>Global Water Modules</a:t>
            </a:r>
            <a:endParaRPr lang="en-US" dirty="0"/>
          </a:p>
        </p:txBody>
      </p:sp>
      <p:sp>
        <p:nvSpPr>
          <p:cNvPr id="30722" name="TextBox 1"/>
          <p:cNvSpPr txBox="1">
            <a:spLocks noChangeArrowheads="1"/>
          </p:cNvSpPr>
          <p:nvPr/>
        </p:nvSpPr>
        <p:spPr bwMode="auto">
          <a:xfrm>
            <a:off x="541282" y="1379536"/>
            <a:ext cx="8602718" cy="4525963"/>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r>
              <a:rPr lang="en-US" sz="3000" dirty="0">
                <a:effectLst>
                  <a:outerShdw blurRad="38100" dist="38100" dir="2700000" algn="tl">
                    <a:srgbClr val="000000"/>
                  </a:outerShdw>
                </a:effectLst>
                <a:latin typeface="+mn-lt"/>
                <a:ea typeface="ＭＳ Ｐゴシック" charset="-128"/>
              </a:rPr>
              <a:t>Module 9: </a:t>
            </a:r>
          </a:p>
          <a:p>
            <a:pPr eaLnBrk="1" fontAlgn="base" hangingPunct="1">
              <a:spcBef>
                <a:spcPct val="20000"/>
              </a:spcBef>
              <a:spcAft>
                <a:spcPct val="0"/>
              </a:spcAft>
            </a:pPr>
            <a:r>
              <a:rPr lang="en-US" sz="3000" b="1" dirty="0">
                <a:effectLst>
                  <a:outerShdw blurRad="38100" dist="38100" dir="2700000" algn="tl">
                    <a:srgbClr val="000000"/>
                  </a:outerShdw>
                </a:effectLst>
                <a:latin typeface="+mn-lt"/>
                <a:ea typeface="ＭＳ Ｐゴシック" charset="-128"/>
              </a:rPr>
              <a:t>Examples of Water Wars</a:t>
            </a: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r>
              <a:rPr lang="en-US" sz="2000" dirty="0">
                <a:effectLst>
                  <a:outerShdw blurRad="38100" dist="38100" dir="2700000" algn="tl">
                    <a:srgbClr val="000000"/>
                  </a:outerShdw>
                </a:effectLst>
                <a:latin typeface="+mn-lt"/>
                <a:ea typeface="ＭＳ Ｐゴシック" charset="-128"/>
              </a:rPr>
              <a:t>Accessible, vetted, and modifiable learning modules for faculty on global water security, connecting local and global, developed by Jenny </a:t>
            </a:r>
            <a:r>
              <a:rPr lang="en-US" sz="2000" dirty="0" err="1">
                <a:effectLst>
                  <a:outerShdw blurRad="38100" dist="38100" dir="2700000" algn="tl">
                    <a:srgbClr val="000000"/>
                  </a:outerShdw>
                </a:effectLst>
                <a:latin typeface="+mn-lt"/>
                <a:ea typeface="ＭＳ Ｐゴシック" charset="-128"/>
              </a:rPr>
              <a:t>Kehl</a:t>
            </a:r>
            <a:r>
              <a:rPr lang="en-US" sz="2000" dirty="0">
                <a:effectLst>
                  <a:outerShdw blurRad="38100" dist="38100" dir="2700000" algn="tl">
                    <a:srgbClr val="000000"/>
                  </a:outerShdw>
                </a:effectLst>
                <a:latin typeface="+mn-lt"/>
                <a:ea typeface="ＭＳ Ｐゴシック" charset="-128"/>
              </a:rPr>
              <a:t>, PhD. Made possible by UWM, NRC, CIE, GS, IS</a:t>
            </a: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p:txBody>
      </p:sp>
      <p:sp>
        <p:nvSpPr>
          <p:cNvPr id="2" name="TextBox 1">
            <a:extLst>
              <a:ext uri="{FF2B5EF4-FFF2-40B4-BE49-F238E27FC236}">
                <a16:creationId xmlns:a16="http://schemas.microsoft.com/office/drawing/2014/main" id="{D023EB1A-8869-B046-8CF7-C74F33D71BA5}"/>
              </a:ext>
            </a:extLst>
          </p:cNvPr>
          <p:cNvSpPr txBox="1"/>
          <p:nvPr/>
        </p:nvSpPr>
        <p:spPr bwMode="auto">
          <a:xfrm>
            <a:off x="3612827" y="5098778"/>
            <a:ext cx="5092261" cy="868363"/>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National Resource Center</a:t>
            </a:r>
          </a:p>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Center for International Education</a:t>
            </a:r>
          </a:p>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Global Studies</a:t>
            </a:r>
          </a:p>
          <a:p>
            <a:pPr algn="r" fontAlgn="base">
              <a:spcBef>
                <a:spcPct val="20000"/>
              </a:spcBef>
              <a:spcAft>
                <a:spcPct val="0"/>
              </a:spcAft>
            </a:pPr>
            <a:r>
              <a:rPr lang="en-US" sz="2000" dirty="0">
                <a:solidFill>
                  <a:schemeClr val="tx2"/>
                </a:solidFill>
                <a:effectLst>
                  <a:outerShdw blurRad="38100" dist="38100" dir="2700000" algn="tl">
                    <a:srgbClr val="000000"/>
                  </a:outerShdw>
                </a:effectLst>
                <a:ea typeface="ＭＳ Ｐゴシック" charset="-128"/>
              </a:rPr>
              <a:t>International Studies</a:t>
            </a:r>
          </a:p>
        </p:txBody>
      </p:sp>
    </p:spTree>
    <p:extLst>
      <p:ext uri="{BB962C8B-B14F-4D97-AF65-F5344CB8AC3E}">
        <p14:creationId xmlns:p14="http://schemas.microsoft.com/office/powerpoint/2010/main" val="3578350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5A175-7CD7-1049-8D8A-A3C2AF826BC2}"/>
              </a:ext>
            </a:extLst>
          </p:cNvPr>
          <p:cNvSpPr>
            <a:spLocks noGrp="1"/>
          </p:cNvSpPr>
          <p:nvPr>
            <p:ph type="title"/>
          </p:nvPr>
        </p:nvSpPr>
        <p:spPr>
          <a:xfrm>
            <a:off x="457200" y="300963"/>
            <a:ext cx="4427316" cy="1139825"/>
          </a:xfrm>
        </p:spPr>
        <p:txBody>
          <a:bodyPr/>
          <a:lstStyle/>
          <a:p>
            <a:pPr algn="l"/>
            <a:r>
              <a:rPr lang="en-US" sz="2400" dirty="0"/>
              <a:t>Example from Module 9</a:t>
            </a:r>
          </a:p>
        </p:txBody>
      </p:sp>
      <p:pic>
        <p:nvPicPr>
          <p:cNvPr id="2050" name="Picture 2" descr="Whatever happened to the water wars? | The Economist">
            <a:extLst>
              <a:ext uri="{FF2B5EF4-FFF2-40B4-BE49-F238E27FC236}">
                <a16:creationId xmlns:a16="http://schemas.microsoft.com/office/drawing/2014/main" id="{C8DD7FDF-6960-F04F-BAE2-7C8586EC1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663" y="1255852"/>
            <a:ext cx="6852213" cy="513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56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3825"/>
            <a:ext cx="8229600" cy="1143000"/>
          </a:xfrm>
        </p:spPr>
        <p:txBody>
          <a:bodyPr/>
          <a:lstStyle/>
          <a:p>
            <a:r>
              <a:rPr lang="en-US" sz="3200" dirty="0"/>
              <a:t>Economic and Environmental Inequality</a:t>
            </a:r>
          </a:p>
        </p:txBody>
      </p:sp>
      <p:sp>
        <p:nvSpPr>
          <p:cNvPr id="4" name="Content Placeholder 3"/>
          <p:cNvSpPr>
            <a:spLocks noGrp="1"/>
          </p:cNvSpPr>
          <p:nvPr>
            <p:ph idx="1"/>
          </p:nvPr>
        </p:nvSpPr>
        <p:spPr>
          <a:xfrm>
            <a:off x="457200" y="1600200"/>
            <a:ext cx="8229600" cy="5257800"/>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sz="1600" dirty="0"/>
          </a:p>
          <a:p>
            <a:pPr marL="0" indent="0">
              <a:buNone/>
            </a:pPr>
            <a:endParaRPr lang="en-US" sz="1600" dirty="0"/>
          </a:p>
          <a:p>
            <a:pPr marL="0" indent="0">
              <a:buNone/>
            </a:pPr>
            <a:r>
              <a:rPr lang="en-US" sz="1600" dirty="0"/>
              <a:t>								</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900" dirty="0"/>
          </a:p>
          <a:p>
            <a:pPr marL="0" indent="0">
              <a:buNone/>
            </a:pPr>
            <a:endParaRPr lang="en-US" sz="2900" dirty="0"/>
          </a:p>
          <a:p>
            <a:pPr marL="0" indent="0">
              <a:buNone/>
            </a:pPr>
            <a:endParaRPr lang="en-US" sz="2900" dirty="0"/>
          </a:p>
          <a:p>
            <a:pPr marL="0" indent="0">
              <a:buNone/>
            </a:pPr>
            <a:endParaRPr lang="en-US" sz="2900" dirty="0"/>
          </a:p>
          <a:p>
            <a:pPr marL="0" indent="0">
              <a:buNone/>
            </a:pPr>
            <a:endParaRPr lang="en-US" sz="2900" dirty="0"/>
          </a:p>
          <a:p>
            <a:pPr marL="0" indent="0">
              <a:buNone/>
            </a:pPr>
            <a:endParaRPr lang="en-US" sz="2900" dirty="0"/>
          </a:p>
          <a:p>
            <a:pPr marL="0" indent="0">
              <a:buNone/>
            </a:pPr>
            <a:endParaRPr lang="en-US" sz="2900" dirty="0"/>
          </a:p>
          <a:p>
            <a:pPr marL="0" indent="0">
              <a:buNone/>
            </a:pPr>
            <a:endParaRPr lang="en-US" sz="2900" dirty="0"/>
          </a:p>
          <a:p>
            <a:pPr marL="0" indent="0">
              <a:buNone/>
            </a:pPr>
            <a:endParaRPr lang="en-US" sz="2900" dirty="0"/>
          </a:p>
        </p:txBody>
      </p:sp>
      <p:sp>
        <p:nvSpPr>
          <p:cNvPr id="5" name="TextBox 4">
            <a:extLst>
              <a:ext uri="{FF2B5EF4-FFF2-40B4-BE49-F238E27FC236}">
                <a16:creationId xmlns:a16="http://schemas.microsoft.com/office/drawing/2014/main" id="{394600C7-4799-7B4D-AB36-CEA131D1BA42}"/>
              </a:ext>
            </a:extLst>
          </p:cNvPr>
          <p:cNvSpPr txBox="1"/>
          <p:nvPr/>
        </p:nvSpPr>
        <p:spPr>
          <a:xfrm>
            <a:off x="285135" y="5522045"/>
            <a:ext cx="8662220" cy="1269578"/>
          </a:xfrm>
          <a:prstGeom prst="rect">
            <a:avLst/>
          </a:prstGeom>
          <a:noFill/>
        </p:spPr>
        <p:txBody>
          <a:bodyPr wrap="square" rtlCol="0">
            <a:spAutoFit/>
          </a:bodyPr>
          <a:lstStyle/>
          <a:p>
            <a:endParaRPr lang="en-US" sz="1050" dirty="0"/>
          </a:p>
          <a:p>
            <a:r>
              <a:rPr lang="en-US" dirty="0"/>
              <a:t>Student Engagement Activity: Describe the inequalities observed in this photo (green space, water access, water features, running water, activity amenities and entertainment, personal space and property, </a:t>
            </a:r>
            <a:r>
              <a:rPr lang="en-US" dirty="0" err="1"/>
              <a:t>etc</a:t>
            </a:r>
            <a:r>
              <a:rPr lang="en-US" dirty="0"/>
              <a:t>…)							 </a:t>
            </a:r>
          </a:p>
          <a:p>
            <a:r>
              <a:rPr lang="en-US" sz="900" dirty="0"/>
              <a:t>													</a:t>
            </a:r>
            <a:r>
              <a:rPr lang="en-US" sz="1200" dirty="0"/>
              <a:t>Photo from Oxfam International</a:t>
            </a:r>
          </a:p>
        </p:txBody>
      </p:sp>
      <p:pic>
        <p:nvPicPr>
          <p:cNvPr id="1026" name="Picture 2" descr="unequal scenes: drone photography documents stark social inequality">
            <a:extLst>
              <a:ext uri="{FF2B5EF4-FFF2-40B4-BE49-F238E27FC236}">
                <a16:creationId xmlns:a16="http://schemas.microsoft.com/office/drawing/2014/main" id="{6D8CDABE-351D-574A-B650-D683E94D9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5262"/>
            <a:ext cx="9143999" cy="448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360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a:extLst>
              <a:ext uri="{FF2B5EF4-FFF2-40B4-BE49-F238E27FC236}">
                <a16:creationId xmlns:a16="http://schemas.microsoft.com/office/drawing/2014/main" id="{6AA100B2-F6F7-4C01-8B23-C54E523C1A30}"/>
              </a:ext>
            </a:extLst>
          </p:cNvPr>
          <p:cNvSpPr>
            <a:spLocks noGrp="1"/>
          </p:cNvSpPr>
          <p:nvPr>
            <p:ph type="title"/>
          </p:nvPr>
        </p:nvSpPr>
        <p:spPr>
          <a:xfrm>
            <a:off x="541282" y="381001"/>
            <a:ext cx="8229600" cy="1143000"/>
          </a:xfrm>
        </p:spPr>
        <p:txBody>
          <a:bodyPr/>
          <a:lstStyle/>
          <a:p>
            <a:r>
              <a:rPr lang="en-US" b="1" dirty="0"/>
              <a:t>Global Water Modules</a:t>
            </a:r>
            <a:endParaRPr lang="en-US" dirty="0"/>
          </a:p>
        </p:txBody>
      </p:sp>
      <p:sp>
        <p:nvSpPr>
          <p:cNvPr id="30722" name="TextBox 1"/>
          <p:cNvSpPr txBox="1">
            <a:spLocks noChangeArrowheads="1"/>
          </p:cNvSpPr>
          <p:nvPr/>
        </p:nvSpPr>
        <p:spPr bwMode="auto">
          <a:xfrm>
            <a:off x="541282" y="1271122"/>
            <a:ext cx="8602718" cy="4525963"/>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r>
              <a:rPr lang="en-US" sz="3000" dirty="0">
                <a:effectLst>
                  <a:outerShdw blurRad="38100" dist="38100" dir="2700000" algn="tl">
                    <a:srgbClr val="000000"/>
                  </a:outerShdw>
                </a:effectLst>
                <a:latin typeface="+mn-lt"/>
                <a:ea typeface="ＭＳ Ｐゴシック" charset="-128"/>
              </a:rPr>
              <a:t>Module 10: </a:t>
            </a:r>
          </a:p>
          <a:p>
            <a:pPr eaLnBrk="1" fontAlgn="base" hangingPunct="1">
              <a:spcBef>
                <a:spcPct val="20000"/>
              </a:spcBef>
              <a:spcAft>
                <a:spcPct val="0"/>
              </a:spcAft>
            </a:pPr>
            <a:r>
              <a:rPr lang="en-US" sz="3000" b="1" dirty="0">
                <a:effectLst>
                  <a:outerShdw blurRad="38100" dist="38100" dir="2700000" algn="tl">
                    <a:srgbClr val="000000"/>
                  </a:outerShdw>
                </a:effectLst>
                <a:latin typeface="+mn-lt"/>
                <a:ea typeface="ＭＳ Ｐゴシック" charset="-128"/>
              </a:rPr>
              <a:t>Global Water Careers</a:t>
            </a: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endParaRPr lang="en-US" sz="2000" dirty="0">
              <a:effectLst>
                <a:outerShdw blurRad="38100" dist="38100" dir="2700000" algn="tl">
                  <a:srgbClr val="000000"/>
                </a:outerShdw>
              </a:effectLst>
              <a:latin typeface="+mn-lt"/>
              <a:ea typeface="ＭＳ Ｐゴシック" charset="-128"/>
            </a:endParaRPr>
          </a:p>
          <a:p>
            <a:pPr eaLnBrk="1" fontAlgn="base" hangingPunct="1">
              <a:spcBef>
                <a:spcPct val="20000"/>
              </a:spcBef>
              <a:spcAft>
                <a:spcPct val="0"/>
              </a:spcAft>
            </a:pPr>
            <a:r>
              <a:rPr lang="en-US" sz="2000" dirty="0">
                <a:effectLst>
                  <a:outerShdw blurRad="38100" dist="38100" dir="2700000" algn="tl">
                    <a:srgbClr val="000000"/>
                  </a:outerShdw>
                </a:effectLst>
                <a:latin typeface="+mn-lt"/>
                <a:ea typeface="ＭＳ Ｐゴシック" charset="-128"/>
              </a:rPr>
              <a:t>Accessible, </a:t>
            </a:r>
            <a:r>
              <a:rPr lang="en-US" sz="2000">
                <a:effectLst>
                  <a:outerShdw blurRad="38100" dist="38100" dir="2700000" algn="tl">
                    <a:srgbClr val="000000"/>
                  </a:outerShdw>
                </a:effectLst>
                <a:latin typeface="+mn-lt"/>
                <a:ea typeface="ＭＳ Ｐゴシック" charset="-128"/>
              </a:rPr>
              <a:t>vetted, and </a:t>
            </a:r>
            <a:r>
              <a:rPr lang="en-US" sz="2000" dirty="0">
                <a:effectLst>
                  <a:outerShdw blurRad="38100" dist="38100" dir="2700000" algn="tl">
                    <a:srgbClr val="000000"/>
                  </a:outerShdw>
                </a:effectLst>
                <a:latin typeface="+mn-lt"/>
                <a:ea typeface="ＭＳ Ｐゴシック" charset="-128"/>
              </a:rPr>
              <a:t>modifiable learning modules for faculty on global water security, connecting local and global water issues.  Developed by Jenny </a:t>
            </a:r>
            <a:r>
              <a:rPr lang="en-US" sz="2000" dirty="0" err="1">
                <a:effectLst>
                  <a:outerShdw blurRad="38100" dist="38100" dir="2700000" algn="tl">
                    <a:srgbClr val="000000"/>
                  </a:outerShdw>
                </a:effectLst>
                <a:latin typeface="+mn-lt"/>
                <a:ea typeface="ＭＳ Ｐゴシック" charset="-128"/>
              </a:rPr>
              <a:t>Kehl</a:t>
            </a:r>
            <a:r>
              <a:rPr lang="en-US" sz="2000" dirty="0">
                <a:effectLst>
                  <a:outerShdw blurRad="38100" dist="38100" dir="2700000" algn="tl">
                    <a:srgbClr val="000000"/>
                  </a:outerShdw>
                </a:effectLst>
                <a:latin typeface="+mn-lt"/>
                <a:ea typeface="ＭＳ Ｐゴシック" charset="-128"/>
              </a:rPr>
              <a:t>, PhD. Made possible by University of Wisconsin-Milwaukee, NRC, CIE, GS, IS</a:t>
            </a:r>
          </a:p>
          <a:p>
            <a:pPr eaLnBrk="1" fontAlgn="base" hangingPunct="1">
              <a:spcBef>
                <a:spcPct val="20000"/>
              </a:spcBef>
              <a:spcAft>
                <a:spcPct val="0"/>
              </a:spcAft>
            </a:pPr>
            <a:endParaRPr lang="en-US" dirty="0">
              <a:effectLst>
                <a:outerShdw blurRad="38100" dist="38100" dir="2700000" algn="tl">
                  <a:srgbClr val="000000"/>
                </a:outerShdw>
              </a:effectLst>
              <a:latin typeface="+mn-lt"/>
              <a:ea typeface="ＭＳ Ｐゴシック" charset="-128"/>
            </a:endParaRPr>
          </a:p>
        </p:txBody>
      </p:sp>
      <p:sp>
        <p:nvSpPr>
          <p:cNvPr id="2" name="TextBox 1">
            <a:extLst>
              <a:ext uri="{FF2B5EF4-FFF2-40B4-BE49-F238E27FC236}">
                <a16:creationId xmlns:a16="http://schemas.microsoft.com/office/drawing/2014/main" id="{D023EB1A-8869-B046-8CF7-C74F33D71BA5}"/>
              </a:ext>
            </a:extLst>
          </p:cNvPr>
          <p:cNvSpPr txBox="1"/>
          <p:nvPr/>
        </p:nvSpPr>
        <p:spPr bwMode="auto">
          <a:xfrm>
            <a:off x="3048000" y="5023315"/>
            <a:ext cx="5554718" cy="868363"/>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p>
            <a:pPr algn="r" fontAlgn="base">
              <a:spcBef>
                <a:spcPct val="20000"/>
              </a:spcBef>
              <a:spcAft>
                <a:spcPct val="0"/>
              </a:spcAft>
            </a:pPr>
            <a:r>
              <a:rPr lang="en-US" sz="2000" b="1" dirty="0">
                <a:solidFill>
                  <a:schemeClr val="tx2"/>
                </a:solidFill>
                <a:effectLst>
                  <a:outerShdw blurRad="38100" dist="38100" dir="2700000" algn="tl">
                    <a:srgbClr val="000000"/>
                  </a:outerShdw>
                </a:effectLst>
                <a:ea typeface="ＭＳ Ｐゴシック" charset="-128"/>
              </a:rPr>
              <a:t>National Resource Center</a:t>
            </a:r>
          </a:p>
          <a:p>
            <a:pPr algn="r" fontAlgn="base">
              <a:spcBef>
                <a:spcPct val="20000"/>
              </a:spcBef>
              <a:spcAft>
                <a:spcPct val="0"/>
              </a:spcAft>
            </a:pPr>
            <a:r>
              <a:rPr lang="en-US" sz="2000" b="1" dirty="0">
                <a:solidFill>
                  <a:schemeClr val="tx2"/>
                </a:solidFill>
                <a:effectLst>
                  <a:outerShdw blurRad="38100" dist="38100" dir="2700000" algn="tl">
                    <a:srgbClr val="000000"/>
                  </a:outerShdw>
                </a:effectLst>
                <a:ea typeface="ＭＳ Ｐゴシック" charset="-128"/>
              </a:rPr>
              <a:t>Center for International Education</a:t>
            </a:r>
          </a:p>
          <a:p>
            <a:pPr algn="r" fontAlgn="base">
              <a:spcBef>
                <a:spcPct val="20000"/>
              </a:spcBef>
              <a:spcAft>
                <a:spcPct val="0"/>
              </a:spcAft>
            </a:pPr>
            <a:r>
              <a:rPr lang="en-US" sz="2000" b="1" dirty="0">
                <a:solidFill>
                  <a:schemeClr val="tx2"/>
                </a:solidFill>
                <a:effectLst>
                  <a:outerShdw blurRad="38100" dist="38100" dir="2700000" algn="tl">
                    <a:srgbClr val="000000"/>
                  </a:outerShdw>
                </a:effectLst>
                <a:ea typeface="ＭＳ Ｐゴシック" charset="-128"/>
              </a:rPr>
              <a:t>Global Studies</a:t>
            </a:r>
          </a:p>
          <a:p>
            <a:pPr algn="r" fontAlgn="base">
              <a:spcBef>
                <a:spcPct val="20000"/>
              </a:spcBef>
              <a:spcAft>
                <a:spcPct val="0"/>
              </a:spcAft>
            </a:pPr>
            <a:r>
              <a:rPr lang="en-US" sz="2000" b="1" dirty="0">
                <a:solidFill>
                  <a:schemeClr val="tx2"/>
                </a:solidFill>
                <a:effectLst>
                  <a:outerShdw blurRad="38100" dist="38100" dir="2700000" algn="tl">
                    <a:srgbClr val="000000"/>
                  </a:outerShdw>
                </a:effectLst>
                <a:ea typeface="ＭＳ Ｐゴシック" charset="-128"/>
              </a:rPr>
              <a:t>International Studies</a:t>
            </a:r>
          </a:p>
        </p:txBody>
      </p:sp>
    </p:spTree>
    <p:extLst>
      <p:ext uri="{BB962C8B-B14F-4D97-AF65-F5344CB8AC3E}">
        <p14:creationId xmlns:p14="http://schemas.microsoft.com/office/powerpoint/2010/main" val="2171404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F2BCC2-FFED-5046-B38A-FD2A53B90748}"/>
              </a:ext>
            </a:extLst>
          </p:cNvPr>
          <p:cNvSpPr>
            <a:spLocks noGrp="1"/>
          </p:cNvSpPr>
          <p:nvPr>
            <p:ph idx="1"/>
          </p:nvPr>
        </p:nvSpPr>
        <p:spPr>
          <a:xfrm>
            <a:off x="338958" y="3979111"/>
            <a:ext cx="8466083" cy="2536545"/>
          </a:xfrm>
        </p:spPr>
        <p:txBody>
          <a:bodyPr/>
          <a:lstStyle/>
          <a:p>
            <a:pPr marL="0" indent="0">
              <a:buNone/>
            </a:pPr>
            <a:br>
              <a:rPr lang="en-US" sz="1200" dirty="0"/>
            </a:br>
            <a:endParaRPr lang="en-US" dirty="0"/>
          </a:p>
          <a:p>
            <a:pPr marL="0" indent="0">
              <a:buNone/>
            </a:pPr>
            <a:r>
              <a:rPr lang="en-US" sz="2400" dirty="0"/>
              <a:t>There are 212 types of water professions listed with the International Water Association, and hundreds more of environmental management jobs that relate directly to water for ecosystem services and environmental sustainability.   </a:t>
            </a:r>
          </a:p>
          <a:p>
            <a:pPr marL="0" indent="0">
              <a:buNone/>
            </a:pPr>
            <a:r>
              <a:rPr lang="en-US" sz="2800" dirty="0"/>
              <a:t> </a:t>
            </a:r>
          </a:p>
        </p:txBody>
      </p:sp>
      <p:pic>
        <p:nvPicPr>
          <p:cNvPr id="10249" name="Picture 9">
            <a:extLst>
              <a:ext uri="{FF2B5EF4-FFF2-40B4-BE49-F238E27FC236}">
                <a16:creationId xmlns:a16="http://schemas.microsoft.com/office/drawing/2014/main" id="{31A02C3C-06C9-F54B-A255-A197450CE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544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a:extLst>
              <a:ext uri="{FF2B5EF4-FFF2-40B4-BE49-F238E27FC236}">
                <a16:creationId xmlns:a16="http://schemas.microsoft.com/office/drawing/2014/main" id="{F472FA81-D177-2A4C-8A92-5236D39F3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209" y="0"/>
            <a:ext cx="4732363" cy="37070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0EE7933-2B49-4249-83B2-65923FDBDA38}"/>
              </a:ext>
            </a:extLst>
          </p:cNvPr>
          <p:cNvSpPr/>
          <p:nvPr/>
        </p:nvSpPr>
        <p:spPr>
          <a:xfrm>
            <a:off x="2019471" y="462843"/>
            <a:ext cx="4572000" cy="4832092"/>
          </a:xfrm>
          <a:prstGeom prst="rect">
            <a:avLst/>
          </a:prstGeom>
        </p:spPr>
        <p:txBody>
          <a:bodyPr>
            <a:spAutoFit/>
          </a:bodyPr>
          <a:lstStyle/>
          <a:p>
            <a:pPr algn="ctr" fontAlgn="ctr"/>
            <a:r>
              <a:rPr lang="en-US" sz="1600" dirty="0">
                <a:latin typeface="Open Sans" panose="020B0606030504020204" pitchFamily="34" charset="0"/>
              </a:rPr>
              <a:t>Drinking Water Systems </a:t>
            </a:r>
          </a:p>
          <a:p>
            <a:pPr algn="ctr" fontAlgn="ctr"/>
            <a:r>
              <a:rPr lang="en-US" sz="1600" dirty="0">
                <a:latin typeface="Open Sans" panose="020B0606030504020204" pitchFamily="34" charset="0"/>
              </a:rPr>
              <a:t>Wastewater Systems </a:t>
            </a:r>
          </a:p>
          <a:p>
            <a:pPr algn="ctr" fontAlgn="ctr"/>
            <a:r>
              <a:rPr lang="en-US" sz="1600" dirty="0">
                <a:latin typeface="Open Sans" panose="020B0606030504020204" pitchFamily="34" charset="0"/>
              </a:rPr>
              <a:t>Water Utility Management </a:t>
            </a:r>
          </a:p>
          <a:p>
            <a:pPr algn="ctr" fontAlgn="ctr"/>
            <a:r>
              <a:rPr lang="en-US" sz="1600" dirty="0">
                <a:latin typeface="Open Sans" panose="020B0606030504020204" pitchFamily="34" charset="0"/>
              </a:rPr>
              <a:t>Basins Management</a:t>
            </a:r>
          </a:p>
          <a:p>
            <a:pPr algn="ctr" fontAlgn="ctr"/>
            <a:r>
              <a:rPr lang="en-US" sz="1600" dirty="0">
                <a:latin typeface="Open Sans" panose="020B0606030504020204" pitchFamily="34" charset="0"/>
              </a:rPr>
              <a:t>Water Resources </a:t>
            </a:r>
          </a:p>
          <a:p>
            <a:pPr algn="ctr" fontAlgn="ctr"/>
            <a:r>
              <a:rPr lang="en-US" sz="1600" dirty="0">
                <a:latin typeface="Open Sans" panose="020B0606030504020204" pitchFamily="34" charset="0"/>
              </a:rPr>
              <a:t>Urban Water Management </a:t>
            </a:r>
          </a:p>
          <a:p>
            <a:pPr algn="ctr" fontAlgn="ctr"/>
            <a:r>
              <a:rPr lang="en-US" sz="1600" dirty="0">
                <a:latin typeface="Open Sans" panose="020B0606030504020204" pitchFamily="34" charset="0"/>
              </a:rPr>
              <a:t>Water Governance</a:t>
            </a:r>
          </a:p>
          <a:p>
            <a:pPr algn="ctr" fontAlgn="ctr"/>
            <a:r>
              <a:rPr lang="en-US" sz="1600" dirty="0">
                <a:latin typeface="Open Sans" panose="020B0606030504020204" pitchFamily="34" charset="0"/>
              </a:rPr>
              <a:t>Regulation</a:t>
            </a:r>
          </a:p>
          <a:p>
            <a:pPr algn="ctr" fontAlgn="ctr"/>
            <a:r>
              <a:rPr lang="en-US" sz="1600" dirty="0">
                <a:latin typeface="Open Sans" panose="020B0606030504020204" pitchFamily="34" charset="0"/>
              </a:rPr>
              <a:t>Career Development </a:t>
            </a:r>
          </a:p>
          <a:p>
            <a:pPr algn="ctr" fontAlgn="ctr"/>
            <a:r>
              <a:rPr lang="en-US" sz="1600" dirty="0">
                <a:latin typeface="Open Sans" panose="020B0606030504020204" pitchFamily="34" charset="0"/>
              </a:rPr>
              <a:t>Digitalization</a:t>
            </a:r>
          </a:p>
          <a:p>
            <a:pPr algn="ctr" fontAlgn="ctr"/>
            <a:r>
              <a:rPr lang="en-US" sz="1600" dirty="0">
                <a:latin typeface="Open Sans" panose="020B0606030504020204" pitchFamily="34" charset="0"/>
              </a:rPr>
              <a:t>Resources Recovery </a:t>
            </a:r>
          </a:p>
          <a:p>
            <a:pPr algn="ctr" fontAlgn="ctr"/>
            <a:r>
              <a:rPr lang="en-US" sz="1600" dirty="0">
                <a:latin typeface="Open Sans" panose="020B0606030504020204" pitchFamily="34" charset="0"/>
              </a:rPr>
              <a:t>Reuse </a:t>
            </a:r>
          </a:p>
          <a:p>
            <a:pPr algn="ctr" fontAlgn="ctr"/>
            <a:r>
              <a:rPr lang="en-US" sz="1600" dirty="0">
                <a:latin typeface="Open Sans" panose="020B0606030504020204" pitchFamily="34" charset="0"/>
              </a:rPr>
              <a:t>Treatment Technologies </a:t>
            </a:r>
          </a:p>
          <a:p>
            <a:pPr algn="ctr" fontAlgn="ctr"/>
            <a:r>
              <a:rPr lang="en-US" sz="1600" dirty="0">
                <a:latin typeface="Open Sans" panose="020B0606030504020204" pitchFamily="34" charset="0"/>
              </a:rPr>
              <a:t>Industrial Water</a:t>
            </a:r>
          </a:p>
          <a:p>
            <a:pPr algn="ctr" fontAlgn="ctr"/>
            <a:r>
              <a:rPr lang="en-US" sz="1600" dirty="0">
                <a:latin typeface="Open Sans" panose="020B0606030504020204" pitchFamily="34" charset="0"/>
              </a:rPr>
              <a:t>Health </a:t>
            </a:r>
          </a:p>
          <a:p>
            <a:pPr algn="ctr" fontAlgn="ctr"/>
            <a:r>
              <a:rPr lang="en-US" sz="1600" dirty="0">
                <a:latin typeface="Open Sans" panose="020B0606030504020204" pitchFamily="34" charset="0"/>
              </a:rPr>
              <a:t>Climate Change </a:t>
            </a:r>
          </a:p>
          <a:p>
            <a:pPr algn="ctr" fontAlgn="ctr"/>
            <a:r>
              <a:rPr lang="en-US" sz="1600" dirty="0">
                <a:latin typeface="Open Sans" panose="020B0606030504020204" pitchFamily="34" charset="0"/>
              </a:rPr>
              <a:t>Sustainable Development Goals</a:t>
            </a:r>
            <a:endParaRPr lang="en-US" sz="1600" b="1" dirty="0">
              <a:latin typeface="Open Sans" panose="020B0606030504020204" pitchFamily="34" charset="0"/>
            </a:endParaRPr>
          </a:p>
          <a:p>
            <a:br>
              <a:rPr lang="en-US" dirty="0"/>
            </a:br>
            <a:endParaRPr lang="en-US" dirty="0"/>
          </a:p>
        </p:txBody>
      </p:sp>
    </p:spTree>
    <p:extLst>
      <p:ext uri="{BB962C8B-B14F-4D97-AF65-F5344CB8AC3E}">
        <p14:creationId xmlns:p14="http://schemas.microsoft.com/office/powerpoint/2010/main" val="3133577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268,390 World Water Stock Photos and Images - 123RF">
            <a:extLst>
              <a:ext uri="{FF2B5EF4-FFF2-40B4-BE49-F238E27FC236}">
                <a16:creationId xmlns:a16="http://schemas.microsoft.com/office/drawing/2014/main" id="{F81CC9D0-758B-E144-94C1-1F2812E17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5627"/>
            <a:ext cx="9144000" cy="60171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872A3C0-2372-F64E-B6D6-990AF115EADB}"/>
              </a:ext>
            </a:extLst>
          </p:cNvPr>
          <p:cNvSpPr>
            <a:spLocks noGrp="1"/>
          </p:cNvSpPr>
          <p:nvPr>
            <p:ph idx="1"/>
          </p:nvPr>
        </p:nvSpPr>
        <p:spPr>
          <a:xfrm>
            <a:off x="358815" y="150472"/>
            <a:ext cx="8500049" cy="6707528"/>
          </a:xfrm>
        </p:spPr>
        <p:txBody>
          <a:bodyPr/>
          <a:lstStyle/>
          <a:p>
            <a:pPr marL="0" indent="0">
              <a:buNone/>
            </a:pPr>
            <a:r>
              <a:rPr lang="en-US" sz="2800" dirty="0"/>
              <a:t>Together, let’s train our students to succeed in the water sector 	</a:t>
            </a:r>
            <a:endParaRPr lang="en-US" sz="1600" dirty="0"/>
          </a:p>
          <a:p>
            <a:pPr marL="0" indent="0">
              <a:buNone/>
            </a:pPr>
            <a:endParaRPr lang="en-US" sz="800" dirty="0">
              <a:solidFill>
                <a:schemeClr val="bg1"/>
              </a:solidFill>
            </a:endParaRPr>
          </a:p>
          <a:p>
            <a:pPr marL="0" indent="0">
              <a:buNone/>
            </a:pPr>
            <a:r>
              <a:rPr lang="en-US" sz="1600" dirty="0">
                <a:solidFill>
                  <a:schemeClr val="bg1"/>
                </a:solidFill>
              </a:rPr>
              <a:t>				(Global Water Careers from Module 10)</a:t>
            </a:r>
          </a:p>
          <a:p>
            <a:pPr marL="0" indent="0">
              <a:buNone/>
            </a:pPr>
            <a:r>
              <a:rPr lang="en-US" sz="2800" dirty="0">
                <a:solidFill>
                  <a:schemeClr val="bg1"/>
                </a:solidFill>
              </a:rPr>
              <a:t>Water is the world’s most essential resource. Water is important for ecosystem services, food security, energy security, political stability, economic opportunity, human rights, public health, environmental sustainability, international conflict and cooperation, and the basic right to life. Managing water is a matter of survival, equity, and ethics. </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2800" dirty="0"/>
              <a:t>“</a:t>
            </a:r>
            <a:r>
              <a:rPr lang="en-US" sz="2800" b="1" dirty="0"/>
              <a:t>The water cycle and the life cycle are one</a:t>
            </a:r>
            <a:r>
              <a:rPr lang="en-US" sz="2800" dirty="0"/>
              <a:t>.” 					</a:t>
            </a:r>
            <a:r>
              <a:rPr lang="en-US" sz="2400" dirty="0"/>
              <a:t>Jacques Cousteau</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287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46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2" name="TextBox 1"/>
          <p:cNvSpPr txBox="1">
            <a:spLocks noChangeArrowheads="1"/>
          </p:cNvSpPr>
          <p:nvPr/>
        </p:nvSpPr>
        <p:spPr bwMode="auto">
          <a:xfrm>
            <a:off x="491754" y="1163609"/>
            <a:ext cx="8160492"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b="1" dirty="0">
                <a:solidFill>
                  <a:schemeClr val="accent1"/>
                </a:solidFill>
              </a:rPr>
              <a:t>Global Water Modules</a:t>
            </a:r>
            <a:endParaRPr lang="en-US" sz="2000" b="1" dirty="0">
              <a:solidFill>
                <a:schemeClr val="accent1"/>
              </a:solidFill>
            </a:endParaRPr>
          </a:p>
          <a:p>
            <a:pPr algn="ctr" eaLnBrk="1" hangingPunct="1"/>
            <a:endParaRPr lang="en-US" sz="1600" dirty="0">
              <a:solidFill>
                <a:schemeClr val="accent1"/>
              </a:solidFill>
            </a:endParaRPr>
          </a:p>
          <a:p>
            <a:pPr algn="ctr" eaLnBrk="1" hangingPunct="1"/>
            <a:r>
              <a:rPr lang="en-US" sz="2800" dirty="0">
                <a:solidFill>
                  <a:schemeClr val="accent1"/>
                </a:solidFill>
              </a:rPr>
              <a:t>Module 1: </a:t>
            </a:r>
          </a:p>
          <a:p>
            <a:pPr algn="ctr" eaLnBrk="1" hangingPunct="1"/>
            <a:r>
              <a:rPr lang="en-US" sz="4400" b="1" dirty="0">
                <a:solidFill>
                  <a:schemeClr val="accent1"/>
                </a:solidFill>
              </a:rPr>
              <a:t>Introduction to Global Water</a:t>
            </a:r>
            <a:endParaRPr lang="en-US" sz="3600" dirty="0">
              <a:solidFill>
                <a:schemeClr val="accent1"/>
              </a:solidFill>
            </a:endParaRPr>
          </a:p>
        </p:txBody>
      </p:sp>
      <p:sp>
        <p:nvSpPr>
          <p:cNvPr id="2" name="TextBox 1">
            <a:extLst>
              <a:ext uri="{FF2B5EF4-FFF2-40B4-BE49-F238E27FC236}">
                <a16:creationId xmlns:a16="http://schemas.microsoft.com/office/drawing/2014/main" id="{D023EB1A-8869-B046-8CF7-C74F33D71BA5}"/>
              </a:ext>
            </a:extLst>
          </p:cNvPr>
          <p:cNvSpPr txBox="1"/>
          <p:nvPr/>
        </p:nvSpPr>
        <p:spPr>
          <a:xfrm>
            <a:off x="241738" y="5340219"/>
            <a:ext cx="8660524" cy="2062103"/>
          </a:xfrm>
          <a:prstGeom prst="rect">
            <a:avLst/>
          </a:prstGeom>
          <a:noFill/>
        </p:spPr>
        <p:txBody>
          <a:bodyPr wrap="square" rtlCol="0">
            <a:spAutoFit/>
          </a:bodyPr>
          <a:lstStyle/>
          <a:p>
            <a:pPr algn="ctr"/>
            <a:r>
              <a:rPr lang="en-US" sz="3200" dirty="0">
                <a:solidFill>
                  <a:schemeClr val="accent1"/>
                </a:solidFill>
              </a:rPr>
              <a:t>National Resource Center</a:t>
            </a:r>
          </a:p>
          <a:p>
            <a:pPr algn="ctr"/>
            <a:r>
              <a:rPr lang="en-US" sz="3200" dirty="0">
                <a:solidFill>
                  <a:schemeClr val="accent1"/>
                </a:solidFill>
              </a:rPr>
              <a:t>Center for International Education</a:t>
            </a:r>
          </a:p>
          <a:p>
            <a:pPr algn="ctr"/>
            <a:r>
              <a:rPr lang="en-US" sz="3200" dirty="0">
                <a:solidFill>
                  <a:schemeClr val="accent1"/>
                </a:solidFill>
              </a:rPr>
              <a:t>Global Studies</a:t>
            </a:r>
          </a:p>
          <a:p>
            <a:pPr algn="ctr"/>
            <a:r>
              <a:rPr lang="en-US" sz="3200" dirty="0">
                <a:solidFill>
                  <a:schemeClr val="accent1"/>
                </a:solidFill>
              </a:rPr>
              <a:t>International Studies</a:t>
            </a:r>
          </a:p>
        </p:txBody>
      </p:sp>
    </p:spTree>
    <p:extLst>
      <p:ext uri="{BB962C8B-B14F-4D97-AF65-F5344CB8AC3E}">
        <p14:creationId xmlns:p14="http://schemas.microsoft.com/office/powerpoint/2010/main" val="538068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p:nvPr>
        </p:nvSpPr>
        <p:spPr>
          <a:xfrm>
            <a:off x="1112109" y="1568669"/>
            <a:ext cx="7399709" cy="3720662"/>
          </a:xfrm>
        </p:spPr>
        <p:txBody>
          <a:bodyPr wrap="square" anchor="ctr">
            <a:normAutofit/>
          </a:bodyPr>
          <a:lstStyle/>
          <a:p>
            <a:pPr>
              <a:lnSpc>
                <a:spcPct val="90000"/>
              </a:lnSpc>
              <a:buNone/>
            </a:pPr>
            <a:endParaRPr lang="en-US" sz="1400" dirty="0"/>
          </a:p>
          <a:p>
            <a:pPr algn="l">
              <a:lnSpc>
                <a:spcPct val="90000"/>
              </a:lnSpc>
              <a:buNone/>
            </a:pPr>
            <a:r>
              <a:rPr lang="en-US" sz="3200" dirty="0"/>
              <a:t>“Water promises to be to the 21</a:t>
            </a:r>
            <a:r>
              <a:rPr lang="en-US" sz="3200" baseline="30000" dirty="0"/>
              <a:t>st</a:t>
            </a:r>
            <a:r>
              <a:rPr lang="en-US" sz="3200" dirty="0"/>
              <a:t> century what oil was the 20</a:t>
            </a:r>
            <a:r>
              <a:rPr lang="en-US" sz="3200" baseline="30000" dirty="0"/>
              <a:t>th</a:t>
            </a:r>
            <a:r>
              <a:rPr lang="en-US" sz="3200" dirty="0"/>
              <a:t> century: </a:t>
            </a:r>
          </a:p>
          <a:p>
            <a:pPr algn="l">
              <a:lnSpc>
                <a:spcPct val="90000"/>
              </a:lnSpc>
              <a:buNone/>
            </a:pPr>
            <a:r>
              <a:rPr lang="en-US" sz="3200" dirty="0"/>
              <a:t>the precious commodity that determines the wealth of nations.” </a:t>
            </a:r>
          </a:p>
          <a:p>
            <a:pPr>
              <a:lnSpc>
                <a:spcPct val="90000"/>
              </a:lnSpc>
              <a:buNone/>
            </a:pPr>
            <a:r>
              <a:rPr lang="en-US" sz="3200" dirty="0"/>
              <a:t>		</a:t>
            </a:r>
            <a:r>
              <a:rPr lang="en-US" sz="1400" dirty="0"/>
              <a:t>		</a:t>
            </a:r>
          </a:p>
          <a:p>
            <a:pPr>
              <a:lnSpc>
                <a:spcPct val="90000"/>
              </a:lnSpc>
              <a:buNone/>
            </a:pPr>
            <a:r>
              <a:rPr lang="en-US" sz="1400" i="1" dirty="0"/>
              <a:t>					</a:t>
            </a:r>
            <a:br>
              <a:rPr lang="en-US" sz="1400" i="1" dirty="0"/>
            </a:br>
            <a:r>
              <a:rPr lang="en-US" sz="1400" i="1" dirty="0"/>
              <a:t>			</a:t>
            </a:r>
            <a:r>
              <a:rPr lang="en-US" sz="2400" i="1" dirty="0"/>
              <a:t>Fortune </a:t>
            </a:r>
            <a:r>
              <a:rPr lang="en-US" sz="2400" dirty="0"/>
              <a:t>magazine</a:t>
            </a:r>
            <a:r>
              <a:rPr lang="en-US" sz="2400" i="1" dirty="0"/>
              <a:t>,</a:t>
            </a:r>
            <a:r>
              <a:rPr lang="en-US" sz="2400" dirty="0"/>
              <a:t> 2000 </a:t>
            </a:r>
          </a:p>
        </p:txBody>
      </p:sp>
    </p:spTree>
    <p:extLst>
      <p:ext uri="{BB962C8B-B14F-4D97-AF65-F5344CB8AC3E}">
        <p14:creationId xmlns:p14="http://schemas.microsoft.com/office/powerpoint/2010/main" val="258885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2" descr="C:\Users\Bizmate\AppData\Local\Microsoft\Windows\Temporary Internet Files\Content.IE5\I1J9E79W\Baseline%20Water%20Stres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822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447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8711F-22D9-1447-932B-7E9EE01709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7079E3-A3B8-BC4F-858E-A5C92F0BBEF3}"/>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E987618D-BA6A-2843-9D0D-F2C035A0C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125"/>
            <a:ext cx="9144000" cy="58915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1BB574-8203-B04E-B604-4D675538F2B7}"/>
              </a:ext>
            </a:extLst>
          </p:cNvPr>
          <p:cNvSpPr txBox="1"/>
          <p:nvPr/>
        </p:nvSpPr>
        <p:spPr>
          <a:xfrm>
            <a:off x="457200" y="5843389"/>
            <a:ext cx="8229600" cy="1015663"/>
          </a:xfrm>
          <a:prstGeom prst="rect">
            <a:avLst/>
          </a:prstGeom>
          <a:noFill/>
        </p:spPr>
        <p:txBody>
          <a:bodyPr wrap="square" rtlCol="0">
            <a:spAutoFit/>
          </a:bodyPr>
          <a:lstStyle/>
          <a:p>
            <a:r>
              <a:rPr lang="en-US" sz="2000" dirty="0"/>
              <a:t>Discuss the most water stressed regions, discuss where water stress and economic stress overlap. Discuss how this relates to global equity issues.</a:t>
            </a:r>
          </a:p>
        </p:txBody>
      </p:sp>
    </p:spTree>
    <p:extLst>
      <p:ext uri="{BB962C8B-B14F-4D97-AF65-F5344CB8AC3E}">
        <p14:creationId xmlns:p14="http://schemas.microsoft.com/office/powerpoint/2010/main" val="155232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lt Water and Freshwater Distribution on Earth | PBS LearningMedia">
            <a:extLst>
              <a:ext uri="{FF2B5EF4-FFF2-40B4-BE49-F238E27FC236}">
                <a16:creationId xmlns:a16="http://schemas.microsoft.com/office/drawing/2014/main" id="{8D9D12F7-B67E-4942-A515-0569DDD46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846" y="978831"/>
            <a:ext cx="6893536" cy="38764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52248"/>
            <a:ext cx="8229600" cy="726583"/>
          </a:xfrm>
        </p:spPr>
        <p:txBody>
          <a:bodyPr>
            <a:normAutofit/>
          </a:bodyPr>
          <a:lstStyle/>
          <a:p>
            <a:r>
              <a:rPr lang="en-US" sz="2800" dirty="0"/>
              <a:t>Global Saltwater and Freshwater Resources</a:t>
            </a:r>
          </a:p>
        </p:txBody>
      </p:sp>
      <p:pic>
        <p:nvPicPr>
          <p:cNvPr id="2050" name="Picture 2" descr="Water resources - Wikipedia">
            <a:extLst>
              <a:ext uri="{FF2B5EF4-FFF2-40B4-BE49-F238E27FC236}">
                <a16:creationId xmlns:a16="http://schemas.microsoft.com/office/drawing/2014/main" id="{0CC1635E-18EA-EC49-9A4C-E1C69BC43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662" y="2109541"/>
            <a:ext cx="5343682" cy="43512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ater Consumption per capita for Select Countries | TopForeignStocks.com">
            <a:extLst>
              <a:ext uri="{FF2B5EF4-FFF2-40B4-BE49-F238E27FC236}">
                <a16:creationId xmlns:a16="http://schemas.microsoft.com/office/drawing/2014/main" id="{590A7B13-9856-C347-B250-BD7C0A1A3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405" y="423287"/>
            <a:ext cx="4222698" cy="61753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138A9FC-033D-B541-B7AF-266369C34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445" y="1179870"/>
            <a:ext cx="4068558" cy="5254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826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ndustrial Water Consumption by Country | IndexMundi Blog">
            <a:extLst>
              <a:ext uri="{FF2B5EF4-FFF2-40B4-BE49-F238E27FC236}">
                <a16:creationId xmlns:a16="http://schemas.microsoft.com/office/drawing/2014/main" id="{E012BF05-944F-8246-8E0E-25F65B445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2868"/>
            <a:ext cx="9374416" cy="52088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B8C458-37A6-EE4A-9AB5-97B11DDE3B28}"/>
              </a:ext>
            </a:extLst>
          </p:cNvPr>
          <p:cNvSpPr txBox="1"/>
          <p:nvPr/>
        </p:nvSpPr>
        <p:spPr>
          <a:xfrm>
            <a:off x="776748" y="467032"/>
            <a:ext cx="7384025" cy="830997"/>
          </a:xfrm>
          <a:prstGeom prst="rect">
            <a:avLst/>
          </a:prstGeom>
          <a:noFill/>
        </p:spPr>
        <p:txBody>
          <a:bodyPr wrap="square" rtlCol="0">
            <a:spAutoFit/>
          </a:bodyPr>
          <a:lstStyle/>
          <a:p>
            <a:r>
              <a:rPr lang="en-US" sz="2400" dirty="0">
                <a:solidFill>
                  <a:schemeClr val="tx2"/>
                </a:solidFill>
              </a:rPr>
              <a:t>World map drawn according to water level of consumption: </a:t>
            </a:r>
          </a:p>
        </p:txBody>
      </p:sp>
    </p:spTree>
    <p:extLst>
      <p:ext uri="{BB962C8B-B14F-4D97-AF65-F5344CB8AC3E}">
        <p14:creationId xmlns:p14="http://schemas.microsoft.com/office/powerpoint/2010/main" val="821314411"/>
      </p:ext>
    </p:extLst>
  </p:cSld>
  <p:clrMapOvr>
    <a:masterClrMapping/>
  </p:clrMapOvr>
</p:sld>
</file>

<file path=ppt/theme/theme1.xml><?xml version="1.0" encoding="utf-8"?>
<a:theme xmlns:a="http://schemas.openxmlformats.org/drawingml/2006/main" name="Globe lines blue">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Globe lines blue.thmx</Template>
  <TotalTime>346</TotalTime>
  <Words>1426</Words>
  <Application>Microsoft Macintosh PowerPoint</Application>
  <PresentationFormat>On-screen Show (4:3)</PresentationFormat>
  <Paragraphs>237</Paragraphs>
  <Slides>33</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Courier New</vt:lpstr>
      <vt:lpstr>News Gothic MT</vt:lpstr>
      <vt:lpstr>Open Sans</vt:lpstr>
      <vt:lpstr>Verdana</vt:lpstr>
      <vt:lpstr>Wingdings</vt:lpstr>
      <vt:lpstr>Globe lines blue</vt:lpstr>
      <vt:lpstr>Globe</vt:lpstr>
      <vt:lpstr>Global Water Modules</vt:lpstr>
      <vt:lpstr>PowerPoint Presentation</vt:lpstr>
      <vt:lpstr>Economic and Environmental Inequality</vt:lpstr>
      <vt:lpstr> “Water promises to be to the 21st century what oil was the 20th century:  the precious commodity that determines the wealth of nations.”                Fortune magazine, 2000 </vt:lpstr>
      <vt:lpstr>PowerPoint Presentation</vt:lpstr>
      <vt:lpstr>PowerPoint Presentation</vt:lpstr>
      <vt:lpstr>Global Saltwater and Freshwater Resources</vt:lpstr>
      <vt:lpstr>PowerPoint Presentation</vt:lpstr>
      <vt:lpstr>PowerPoint Presentation</vt:lpstr>
      <vt:lpstr>Global and regional water conflicts in which violence has occurred 2000-2020 (WCC 2020)</vt:lpstr>
      <vt:lpstr>PowerPoint Presentation</vt:lpstr>
      <vt:lpstr>PowerPoint Presentation</vt:lpstr>
      <vt:lpstr>PowerPoint Presentation</vt:lpstr>
      <vt:lpstr>Global Water Modules</vt:lpstr>
      <vt:lpstr>PowerPoint Presentation</vt:lpstr>
      <vt:lpstr>Global Water Modules</vt:lpstr>
      <vt:lpstr>PowerPoint Presentation</vt:lpstr>
      <vt:lpstr>Global Water Modules</vt:lpstr>
      <vt:lpstr>Example from Module 4: Global Food Insecurity</vt:lpstr>
      <vt:lpstr>Global Water Modules</vt:lpstr>
      <vt:lpstr> </vt:lpstr>
      <vt:lpstr>Global Water Modules</vt:lpstr>
      <vt:lpstr>PowerPoint Presentation</vt:lpstr>
      <vt:lpstr>Global Water Modules</vt:lpstr>
      <vt:lpstr>PowerPoint Presentation</vt:lpstr>
      <vt:lpstr>Global Water Modules</vt:lpstr>
      <vt:lpstr>Example from Module 8 Politics and policy of water and public health</vt:lpstr>
      <vt:lpstr>Global Water Modules</vt:lpstr>
      <vt:lpstr>Example from Module 9</vt:lpstr>
      <vt:lpstr>Global Water Modules</vt:lpstr>
      <vt:lpstr>PowerPoint Presentation</vt:lpstr>
      <vt:lpstr>PowerPoint Presentation</vt:lpstr>
      <vt:lpstr>PowerPoint Presentation</vt:lpstr>
    </vt:vector>
  </TitlesOfParts>
  <Company>GLWI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Kehl</dc:creator>
  <cp:lastModifiedBy>Jenny R Kehl</cp:lastModifiedBy>
  <cp:revision>69</cp:revision>
  <dcterms:created xsi:type="dcterms:W3CDTF">2017-09-19T19:23:39Z</dcterms:created>
  <dcterms:modified xsi:type="dcterms:W3CDTF">2021-07-19T19:58:47Z</dcterms:modified>
</cp:coreProperties>
</file>