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0" r:id="rId5"/>
    <p:sldId id="318" r:id="rId6"/>
    <p:sldId id="319" r:id="rId7"/>
    <p:sldId id="294" r:id="rId8"/>
    <p:sldId id="295" r:id="rId9"/>
    <p:sldId id="311" r:id="rId10"/>
    <p:sldId id="312" r:id="rId11"/>
    <p:sldId id="293" r:id="rId12"/>
    <p:sldId id="270" r:id="rId13"/>
    <p:sldId id="298" r:id="rId14"/>
    <p:sldId id="314" r:id="rId15"/>
    <p:sldId id="302" r:id="rId16"/>
    <p:sldId id="267" r:id="rId17"/>
    <p:sldId id="310" r:id="rId18"/>
    <p:sldId id="305" r:id="rId19"/>
    <p:sldId id="306" r:id="rId20"/>
    <p:sldId id="313" r:id="rId21"/>
    <p:sldId id="282" r:id="rId22"/>
    <p:sldId id="320" r:id="rId23"/>
    <p:sldId id="321" r:id="rId24"/>
    <p:sldId id="273" r:id="rId25"/>
    <p:sldId id="309" r:id="rId26"/>
    <p:sldId id="322" r:id="rId27"/>
  </p:sldIdLst>
  <p:sldSz cx="12192000" cy="6858000"/>
  <p:notesSz cx="6858000" cy="144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Ann Reindl" initials="CAR" lastIdx="1" clrIdx="0">
    <p:extLst>
      <p:ext uri="{19B8F6BF-5375-455C-9EA6-DF929625EA0E}">
        <p15:presenceInfo xmlns:p15="http://schemas.microsoft.com/office/powerpoint/2012/main" userId="S-1-5-21-1229272821-630328440-682003330-321007" providerId="AD"/>
      </p:ext>
    </p:extLst>
  </p:cmAuthor>
  <p:cmAuthor id="2" name="Cynthia Ann Reindl" initials="CR" lastIdx="1" clrIdx="1">
    <p:extLst>
      <p:ext uri="{19B8F6BF-5375-455C-9EA6-DF929625EA0E}">
        <p15:presenceInfo xmlns:p15="http://schemas.microsoft.com/office/powerpoint/2012/main" userId="S::careindl@uwm.edu::2ae8851c-8de6-4cf3-828f-7da4dd591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6387" autoAdjust="0"/>
  </p:normalViewPr>
  <p:slideViewPr>
    <p:cSldViewPr snapToGrid="0">
      <p:cViewPr varScale="1">
        <p:scale>
          <a:sx n="51" d="100"/>
          <a:sy n="51" d="100"/>
        </p:scale>
        <p:origin x="1674" y="96"/>
      </p:cViewPr>
      <p:guideLst/>
    </p:cSldViewPr>
  </p:slideViewPr>
  <p:notesTextViewPr>
    <p:cViewPr>
      <p:scale>
        <a:sx n="1" d="1"/>
        <a:sy n="1" d="1"/>
      </p:scale>
      <p:origin x="0" y="0"/>
    </p:cViewPr>
  </p:notesTextViewPr>
  <p:sorterViewPr>
    <p:cViewPr varScale="1">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9E9C2-D362-470D-8932-BF6ABF23A8A5}"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A71C1C92-FC6C-48E1-AFD0-8D0C3F882B57}">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dgm:spPr>
      <dgm:t>
        <a:bodyPr/>
        <a:lstStyle/>
        <a:p>
          <a:pPr rtl="0"/>
          <a:r>
            <a:rPr lang="en-US" b="1" dirty="0"/>
            <a:t>Changes in the Family’s Financial Situation </a:t>
          </a:r>
        </a:p>
      </dgm:t>
    </dgm:pt>
    <dgm:pt modelId="{95A28EA6-25D6-45A4-A9A5-8098EBC1340F}" type="parTrans" cxnId="{6BED0D3D-E279-4714-A207-8660EB733FA0}">
      <dgm:prSet/>
      <dgm:spPr/>
      <dgm:t>
        <a:bodyPr/>
        <a:lstStyle/>
        <a:p>
          <a:endParaRPr lang="en-US"/>
        </a:p>
      </dgm:t>
    </dgm:pt>
    <dgm:pt modelId="{305EDA00-24F3-4C39-8D47-C9D9EFB6B2A6}" type="sibTrans" cxnId="{6BED0D3D-E279-4714-A207-8660EB733FA0}">
      <dgm:prSet/>
      <dgm:spPr/>
      <dgm:t>
        <a:bodyPr/>
        <a:lstStyle/>
        <a:p>
          <a:endParaRPr lang="en-US"/>
        </a:p>
      </dgm:t>
    </dgm:pt>
    <dgm:pt modelId="{79C8E0D2-A2A4-4174-A3DB-AEE4E0EDC4BA}">
      <dgm:prSet/>
      <dgm:spPr/>
      <dgm:t>
        <a:bodyPr/>
        <a:lstStyle/>
        <a:p>
          <a:endParaRPr lang="en-US"/>
        </a:p>
      </dgm:t>
    </dgm:pt>
    <dgm:pt modelId="{2F7450D2-A5AF-4AFE-8316-883AD3E50266}" type="parTrans" cxnId="{46C76B73-EE09-4417-91B2-43C4EE195EDF}">
      <dgm:prSet/>
      <dgm:spPr/>
      <dgm:t>
        <a:bodyPr/>
        <a:lstStyle/>
        <a:p>
          <a:endParaRPr lang="en-US"/>
        </a:p>
      </dgm:t>
    </dgm:pt>
    <dgm:pt modelId="{43DA2F8F-9B91-4B7A-B77E-69363604B1F8}" type="sibTrans" cxnId="{46C76B73-EE09-4417-91B2-43C4EE195EDF}">
      <dgm:prSet/>
      <dgm:spPr/>
      <dgm:t>
        <a:bodyPr/>
        <a:lstStyle/>
        <a:p>
          <a:endParaRPr lang="en-US"/>
        </a:p>
      </dgm:t>
    </dgm:pt>
    <dgm:pt modelId="{9E6E5C5B-5B84-4F53-B5CA-44F6041E916E}">
      <dgm:prSet/>
      <dgm:spPr/>
      <dgm:t>
        <a:bodyPr/>
        <a:lstStyle/>
        <a:p>
          <a:endParaRPr lang="en-US"/>
        </a:p>
      </dgm:t>
    </dgm:pt>
    <dgm:pt modelId="{9FDDADEA-F39C-4DD8-BA79-8F0F30E31DDB}" type="parTrans" cxnId="{C997C3C9-FF12-4DA5-AECE-8E792B661798}">
      <dgm:prSet/>
      <dgm:spPr/>
      <dgm:t>
        <a:bodyPr/>
        <a:lstStyle/>
        <a:p>
          <a:endParaRPr lang="en-US"/>
        </a:p>
      </dgm:t>
    </dgm:pt>
    <dgm:pt modelId="{B45BEFA9-1975-440A-8C88-A82F1B07735C}" type="sibTrans" cxnId="{C997C3C9-FF12-4DA5-AECE-8E792B661798}">
      <dgm:prSet/>
      <dgm:spPr/>
      <dgm:t>
        <a:bodyPr/>
        <a:lstStyle/>
        <a:p>
          <a:endParaRPr lang="en-US"/>
        </a:p>
      </dgm:t>
    </dgm:pt>
    <dgm:pt modelId="{08A6C452-18D7-4F0A-B560-B8140AE26A39}">
      <dgm:prSet custT="1"/>
      <dgm:spPr/>
      <dgm:t>
        <a:bodyPr/>
        <a:lstStyle/>
        <a:p>
          <a:endParaRPr lang="en-US" sz="2400" b="1" dirty="0"/>
        </a:p>
        <a:p>
          <a:r>
            <a:rPr lang="en-US" sz="2400" b="1" dirty="0"/>
            <a:t>Examples: Divorce, Unemployment, Death, High Medical Expenses, Reduction in Income </a:t>
          </a:r>
        </a:p>
      </dgm:t>
    </dgm:pt>
    <dgm:pt modelId="{4E68FB52-CF46-4EBC-A59A-F580F9E94222}" type="parTrans" cxnId="{EDC7F62C-85BF-4A83-AF75-376A4F68996E}">
      <dgm:prSet/>
      <dgm:spPr/>
      <dgm:t>
        <a:bodyPr/>
        <a:lstStyle/>
        <a:p>
          <a:endParaRPr lang="en-US"/>
        </a:p>
      </dgm:t>
    </dgm:pt>
    <dgm:pt modelId="{F66B76A0-7227-4091-A1D1-BD3267B65C8B}" type="sibTrans" cxnId="{EDC7F62C-85BF-4A83-AF75-376A4F68996E}">
      <dgm:prSet/>
      <dgm:spPr/>
      <dgm:t>
        <a:bodyPr/>
        <a:lstStyle/>
        <a:p>
          <a:endParaRPr lang="en-US"/>
        </a:p>
      </dgm:t>
    </dgm:pt>
    <dgm:pt modelId="{81FC8D8B-C963-4AD7-A16F-AEB87B6626D0}">
      <dgm:prSet custT="1"/>
      <dgm:spPr/>
      <dgm:t>
        <a:bodyPr/>
        <a:lstStyle/>
        <a:p>
          <a:r>
            <a:rPr lang="en-US" sz="2400" b="1" dirty="0"/>
            <a:t>Set up an appointment with Financial Aid Office to discuss changes </a:t>
          </a:r>
        </a:p>
      </dgm:t>
    </dgm:pt>
    <dgm:pt modelId="{6DFC9D21-B7AF-4D73-9B7A-46238E52E800}" type="parTrans" cxnId="{8FCFE564-4276-4553-8EDA-77EF32892371}">
      <dgm:prSet/>
      <dgm:spPr/>
      <dgm:t>
        <a:bodyPr/>
        <a:lstStyle/>
        <a:p>
          <a:endParaRPr lang="en-US"/>
        </a:p>
      </dgm:t>
    </dgm:pt>
    <dgm:pt modelId="{3905E5D0-08AE-4D11-B1BE-9CB331A7736F}" type="sibTrans" cxnId="{8FCFE564-4276-4553-8EDA-77EF32892371}">
      <dgm:prSet/>
      <dgm:spPr/>
      <dgm:t>
        <a:bodyPr/>
        <a:lstStyle/>
        <a:p>
          <a:endParaRPr lang="en-US"/>
        </a:p>
      </dgm:t>
    </dgm:pt>
    <dgm:pt modelId="{C949F338-B1B8-4740-9927-79BD2803DB12}">
      <dgm:prSet custT="1"/>
      <dgm:spPr/>
      <dgm:t>
        <a:bodyPr/>
        <a:lstStyle/>
        <a:p>
          <a:r>
            <a:rPr lang="en-US" sz="2400" b="1" dirty="0"/>
            <a:t>Must complete 2022-2023 FAFSA with 2020 Tax information </a:t>
          </a:r>
        </a:p>
      </dgm:t>
    </dgm:pt>
    <dgm:pt modelId="{8E945955-BF4A-4A2E-9D1F-53D141C7ED61}" type="parTrans" cxnId="{6BA8F0A1-2176-4CB2-959E-F3CE3B3CF7E1}">
      <dgm:prSet/>
      <dgm:spPr/>
      <dgm:t>
        <a:bodyPr/>
        <a:lstStyle/>
        <a:p>
          <a:endParaRPr lang="en-US"/>
        </a:p>
      </dgm:t>
    </dgm:pt>
    <dgm:pt modelId="{D9398988-6022-4917-BD32-1D05FF398035}" type="sibTrans" cxnId="{6BA8F0A1-2176-4CB2-959E-F3CE3B3CF7E1}">
      <dgm:prSet/>
      <dgm:spPr/>
      <dgm:t>
        <a:bodyPr/>
        <a:lstStyle/>
        <a:p>
          <a:endParaRPr lang="en-US"/>
        </a:p>
      </dgm:t>
    </dgm:pt>
    <dgm:pt modelId="{6091EC07-D96C-4597-82B7-9E73EC8C2180}">
      <dgm:prSet custT="1"/>
      <dgm:spPr/>
      <dgm:t>
        <a:bodyPr/>
        <a:lstStyle/>
        <a:p>
          <a:r>
            <a:rPr lang="en-US" sz="2400" b="1" dirty="0"/>
            <a:t>Must provide documentation of circumstance </a:t>
          </a:r>
        </a:p>
      </dgm:t>
    </dgm:pt>
    <dgm:pt modelId="{A03841AE-3A82-406B-A1CB-56935D5196FD}" type="parTrans" cxnId="{37366E13-4ED1-4D41-ADF6-2EF5E69E4FFE}">
      <dgm:prSet/>
      <dgm:spPr/>
      <dgm:t>
        <a:bodyPr/>
        <a:lstStyle/>
        <a:p>
          <a:endParaRPr lang="en-US"/>
        </a:p>
      </dgm:t>
    </dgm:pt>
    <dgm:pt modelId="{9B41EB73-9895-4315-89FE-A659E9E00B96}" type="sibTrans" cxnId="{37366E13-4ED1-4D41-ADF6-2EF5E69E4FFE}">
      <dgm:prSet/>
      <dgm:spPr/>
      <dgm:t>
        <a:bodyPr/>
        <a:lstStyle/>
        <a:p>
          <a:endParaRPr lang="en-US"/>
        </a:p>
      </dgm:t>
    </dgm:pt>
    <dgm:pt modelId="{93169DAA-E092-47C1-A1DF-A098BF51F3D2}" type="pres">
      <dgm:prSet presAssocID="{34D9E9C2-D362-470D-8932-BF6ABF23A8A5}" presName="diagram" presStyleCnt="0">
        <dgm:presLayoutVars>
          <dgm:chMax val="1"/>
          <dgm:dir/>
          <dgm:animLvl val="ctr"/>
          <dgm:resizeHandles val="exact"/>
        </dgm:presLayoutVars>
      </dgm:prSet>
      <dgm:spPr/>
      <dgm:t>
        <a:bodyPr/>
        <a:lstStyle/>
        <a:p>
          <a:endParaRPr lang="en-US"/>
        </a:p>
      </dgm:t>
    </dgm:pt>
    <dgm:pt modelId="{05DD97E0-C46A-401D-9F57-057A364AE6FF}" type="pres">
      <dgm:prSet presAssocID="{34D9E9C2-D362-470D-8932-BF6ABF23A8A5}" presName="matrix" presStyleCnt="0"/>
      <dgm:spPr/>
    </dgm:pt>
    <dgm:pt modelId="{09913C5F-5185-4DBF-920B-BEA9730B929E}" type="pres">
      <dgm:prSet presAssocID="{34D9E9C2-D362-470D-8932-BF6ABF23A8A5}" presName="tile1" presStyleLbl="node1" presStyleIdx="0" presStyleCnt="4"/>
      <dgm:spPr/>
      <dgm:t>
        <a:bodyPr/>
        <a:lstStyle/>
        <a:p>
          <a:endParaRPr lang="en-US"/>
        </a:p>
      </dgm:t>
    </dgm:pt>
    <dgm:pt modelId="{31DEF5B8-3B03-46AC-97A7-8B87120A6398}" type="pres">
      <dgm:prSet presAssocID="{34D9E9C2-D362-470D-8932-BF6ABF23A8A5}" presName="tile1text" presStyleLbl="node1" presStyleIdx="0" presStyleCnt="4">
        <dgm:presLayoutVars>
          <dgm:chMax val="0"/>
          <dgm:chPref val="0"/>
          <dgm:bulletEnabled val="1"/>
        </dgm:presLayoutVars>
      </dgm:prSet>
      <dgm:spPr/>
      <dgm:t>
        <a:bodyPr/>
        <a:lstStyle/>
        <a:p>
          <a:endParaRPr lang="en-US"/>
        </a:p>
      </dgm:t>
    </dgm:pt>
    <dgm:pt modelId="{B1E854EB-E978-4F35-ABDE-62E62A505EDC}" type="pres">
      <dgm:prSet presAssocID="{34D9E9C2-D362-470D-8932-BF6ABF23A8A5}" presName="tile2" presStyleLbl="node1" presStyleIdx="1" presStyleCnt="4"/>
      <dgm:spPr/>
      <dgm:t>
        <a:bodyPr/>
        <a:lstStyle/>
        <a:p>
          <a:endParaRPr lang="en-US"/>
        </a:p>
      </dgm:t>
    </dgm:pt>
    <dgm:pt modelId="{14F36B42-2742-48D1-B151-45F172472D62}" type="pres">
      <dgm:prSet presAssocID="{34D9E9C2-D362-470D-8932-BF6ABF23A8A5}" presName="tile2text" presStyleLbl="node1" presStyleIdx="1" presStyleCnt="4">
        <dgm:presLayoutVars>
          <dgm:chMax val="0"/>
          <dgm:chPref val="0"/>
          <dgm:bulletEnabled val="1"/>
        </dgm:presLayoutVars>
      </dgm:prSet>
      <dgm:spPr/>
      <dgm:t>
        <a:bodyPr/>
        <a:lstStyle/>
        <a:p>
          <a:endParaRPr lang="en-US"/>
        </a:p>
      </dgm:t>
    </dgm:pt>
    <dgm:pt modelId="{8E99E131-CCCA-4ED4-A4A3-18D61D125799}" type="pres">
      <dgm:prSet presAssocID="{34D9E9C2-D362-470D-8932-BF6ABF23A8A5}" presName="tile3" presStyleLbl="node1" presStyleIdx="2" presStyleCnt="4"/>
      <dgm:spPr/>
      <dgm:t>
        <a:bodyPr/>
        <a:lstStyle/>
        <a:p>
          <a:endParaRPr lang="en-US"/>
        </a:p>
      </dgm:t>
    </dgm:pt>
    <dgm:pt modelId="{E7DFB8BB-E83F-4872-879A-E90B1D32BA3B}" type="pres">
      <dgm:prSet presAssocID="{34D9E9C2-D362-470D-8932-BF6ABF23A8A5}" presName="tile3text" presStyleLbl="node1" presStyleIdx="2" presStyleCnt="4">
        <dgm:presLayoutVars>
          <dgm:chMax val="0"/>
          <dgm:chPref val="0"/>
          <dgm:bulletEnabled val="1"/>
        </dgm:presLayoutVars>
      </dgm:prSet>
      <dgm:spPr/>
      <dgm:t>
        <a:bodyPr/>
        <a:lstStyle/>
        <a:p>
          <a:endParaRPr lang="en-US"/>
        </a:p>
      </dgm:t>
    </dgm:pt>
    <dgm:pt modelId="{54753089-5679-4AF2-BD27-7D9F3DC820D2}" type="pres">
      <dgm:prSet presAssocID="{34D9E9C2-D362-470D-8932-BF6ABF23A8A5}" presName="tile4" presStyleLbl="node1" presStyleIdx="3" presStyleCnt="4"/>
      <dgm:spPr/>
      <dgm:t>
        <a:bodyPr/>
        <a:lstStyle/>
        <a:p>
          <a:endParaRPr lang="en-US"/>
        </a:p>
      </dgm:t>
    </dgm:pt>
    <dgm:pt modelId="{AFE97C44-48DE-4950-A255-C305B7762ABC}" type="pres">
      <dgm:prSet presAssocID="{34D9E9C2-D362-470D-8932-BF6ABF23A8A5}" presName="tile4text" presStyleLbl="node1" presStyleIdx="3" presStyleCnt="4">
        <dgm:presLayoutVars>
          <dgm:chMax val="0"/>
          <dgm:chPref val="0"/>
          <dgm:bulletEnabled val="1"/>
        </dgm:presLayoutVars>
      </dgm:prSet>
      <dgm:spPr/>
      <dgm:t>
        <a:bodyPr/>
        <a:lstStyle/>
        <a:p>
          <a:endParaRPr lang="en-US"/>
        </a:p>
      </dgm:t>
    </dgm:pt>
    <dgm:pt modelId="{4838FDAC-AED7-46EE-BF4D-1EC255B68573}" type="pres">
      <dgm:prSet presAssocID="{34D9E9C2-D362-470D-8932-BF6ABF23A8A5}" presName="centerTile" presStyleLbl="fgShp" presStyleIdx="0" presStyleCnt="1" custLinFactNeighborX="-381" custLinFactNeighborY="-924">
        <dgm:presLayoutVars>
          <dgm:chMax val="0"/>
          <dgm:chPref val="0"/>
        </dgm:presLayoutVars>
      </dgm:prSet>
      <dgm:spPr/>
      <dgm:t>
        <a:bodyPr/>
        <a:lstStyle/>
        <a:p>
          <a:endParaRPr lang="en-US"/>
        </a:p>
      </dgm:t>
    </dgm:pt>
  </dgm:ptLst>
  <dgm:cxnLst>
    <dgm:cxn modelId="{EDC7F62C-85BF-4A83-AF75-376A4F68996E}" srcId="{A71C1C92-FC6C-48E1-AFD0-8D0C3F882B57}" destId="{08A6C452-18D7-4F0A-B560-B8140AE26A39}" srcOrd="0" destOrd="0" parTransId="{4E68FB52-CF46-4EBC-A59A-F580F9E94222}" sibTransId="{F66B76A0-7227-4091-A1D1-BD3267B65C8B}"/>
    <dgm:cxn modelId="{30EAF13B-4D60-4BB9-957B-B42E56AF83BD}" type="presOf" srcId="{08A6C452-18D7-4F0A-B560-B8140AE26A39}" destId="{09913C5F-5185-4DBF-920B-BEA9730B929E}" srcOrd="0" destOrd="0" presId="urn:microsoft.com/office/officeart/2005/8/layout/matrix1"/>
    <dgm:cxn modelId="{37366E13-4ED1-4D41-ADF6-2EF5E69E4FFE}" srcId="{A71C1C92-FC6C-48E1-AFD0-8D0C3F882B57}" destId="{6091EC07-D96C-4597-82B7-9E73EC8C2180}" srcOrd="3" destOrd="0" parTransId="{A03841AE-3A82-406B-A1CB-56935D5196FD}" sibTransId="{9B41EB73-9895-4315-89FE-A659E9E00B96}"/>
    <dgm:cxn modelId="{46C76B73-EE09-4417-91B2-43C4EE195EDF}" srcId="{34D9E9C2-D362-470D-8932-BF6ABF23A8A5}" destId="{79C8E0D2-A2A4-4174-A3DB-AEE4E0EDC4BA}" srcOrd="1" destOrd="0" parTransId="{2F7450D2-A5AF-4AFE-8316-883AD3E50266}" sibTransId="{43DA2F8F-9B91-4B7A-B77E-69363604B1F8}"/>
    <dgm:cxn modelId="{C997C3C9-FF12-4DA5-AECE-8E792B661798}" srcId="{34D9E9C2-D362-470D-8932-BF6ABF23A8A5}" destId="{9E6E5C5B-5B84-4F53-B5CA-44F6041E916E}" srcOrd="2" destOrd="0" parTransId="{9FDDADEA-F39C-4DD8-BA79-8F0F30E31DDB}" sibTransId="{B45BEFA9-1975-440A-8C88-A82F1B07735C}"/>
    <dgm:cxn modelId="{06C8DB2B-4C2B-4CC6-B7B8-3EA1ED660893}" type="presOf" srcId="{81FC8D8B-C963-4AD7-A16F-AEB87B6626D0}" destId="{B1E854EB-E978-4F35-ABDE-62E62A505EDC}" srcOrd="0" destOrd="0" presId="urn:microsoft.com/office/officeart/2005/8/layout/matrix1"/>
    <dgm:cxn modelId="{6BA8F0A1-2176-4CB2-959E-F3CE3B3CF7E1}" srcId="{A71C1C92-FC6C-48E1-AFD0-8D0C3F882B57}" destId="{C949F338-B1B8-4740-9927-79BD2803DB12}" srcOrd="2" destOrd="0" parTransId="{8E945955-BF4A-4A2E-9D1F-53D141C7ED61}" sibTransId="{D9398988-6022-4917-BD32-1D05FF398035}"/>
    <dgm:cxn modelId="{8FCFE564-4276-4553-8EDA-77EF32892371}" srcId="{A71C1C92-FC6C-48E1-AFD0-8D0C3F882B57}" destId="{81FC8D8B-C963-4AD7-A16F-AEB87B6626D0}" srcOrd="1" destOrd="0" parTransId="{6DFC9D21-B7AF-4D73-9B7A-46238E52E800}" sibTransId="{3905E5D0-08AE-4D11-B1BE-9CB331A7736F}"/>
    <dgm:cxn modelId="{3B4B8B7D-5B0F-4303-AC59-930FA0A72AAB}" type="presOf" srcId="{08A6C452-18D7-4F0A-B560-B8140AE26A39}" destId="{31DEF5B8-3B03-46AC-97A7-8B87120A6398}" srcOrd="1" destOrd="0" presId="urn:microsoft.com/office/officeart/2005/8/layout/matrix1"/>
    <dgm:cxn modelId="{5C888B94-C46E-496B-910E-8201361FF206}" type="presOf" srcId="{6091EC07-D96C-4597-82B7-9E73EC8C2180}" destId="{AFE97C44-48DE-4950-A255-C305B7762ABC}" srcOrd="1" destOrd="0" presId="urn:microsoft.com/office/officeart/2005/8/layout/matrix1"/>
    <dgm:cxn modelId="{E09BC500-3CBC-4433-B448-4B498EA602AD}" type="presOf" srcId="{34D9E9C2-D362-470D-8932-BF6ABF23A8A5}" destId="{93169DAA-E092-47C1-A1DF-A098BF51F3D2}" srcOrd="0" destOrd="0" presId="urn:microsoft.com/office/officeart/2005/8/layout/matrix1"/>
    <dgm:cxn modelId="{0C17FC94-D3F0-425A-9D2E-5855E5AC21B0}" type="presOf" srcId="{C949F338-B1B8-4740-9927-79BD2803DB12}" destId="{8E99E131-CCCA-4ED4-A4A3-18D61D125799}" srcOrd="0" destOrd="0" presId="urn:microsoft.com/office/officeart/2005/8/layout/matrix1"/>
    <dgm:cxn modelId="{11D5962E-CDC0-4F9E-8CB2-3E34DC73B941}" type="presOf" srcId="{C949F338-B1B8-4740-9927-79BD2803DB12}" destId="{E7DFB8BB-E83F-4872-879A-E90B1D32BA3B}" srcOrd="1" destOrd="0" presId="urn:microsoft.com/office/officeart/2005/8/layout/matrix1"/>
    <dgm:cxn modelId="{D99A3E49-D020-4EE3-9AC1-749B93D7D473}" type="presOf" srcId="{6091EC07-D96C-4597-82B7-9E73EC8C2180}" destId="{54753089-5679-4AF2-BD27-7D9F3DC820D2}" srcOrd="0" destOrd="0" presId="urn:microsoft.com/office/officeart/2005/8/layout/matrix1"/>
    <dgm:cxn modelId="{BC9620E3-FD2F-431D-8BA3-49C5402EA5D8}" type="presOf" srcId="{81FC8D8B-C963-4AD7-A16F-AEB87B6626D0}" destId="{14F36B42-2742-48D1-B151-45F172472D62}" srcOrd="1" destOrd="0" presId="urn:microsoft.com/office/officeart/2005/8/layout/matrix1"/>
    <dgm:cxn modelId="{04FC12AF-3D5A-4C74-B304-67A4CFD346DD}" type="presOf" srcId="{A71C1C92-FC6C-48E1-AFD0-8D0C3F882B57}" destId="{4838FDAC-AED7-46EE-BF4D-1EC255B68573}" srcOrd="0" destOrd="0" presId="urn:microsoft.com/office/officeart/2005/8/layout/matrix1"/>
    <dgm:cxn modelId="{6BED0D3D-E279-4714-A207-8660EB733FA0}" srcId="{34D9E9C2-D362-470D-8932-BF6ABF23A8A5}" destId="{A71C1C92-FC6C-48E1-AFD0-8D0C3F882B57}" srcOrd="0" destOrd="0" parTransId="{95A28EA6-25D6-45A4-A9A5-8098EBC1340F}" sibTransId="{305EDA00-24F3-4C39-8D47-C9D9EFB6B2A6}"/>
    <dgm:cxn modelId="{5B71F7CD-4DFD-4294-8F71-C4664EAB6EC8}" type="presParOf" srcId="{93169DAA-E092-47C1-A1DF-A098BF51F3D2}" destId="{05DD97E0-C46A-401D-9F57-057A364AE6FF}" srcOrd="0" destOrd="0" presId="urn:microsoft.com/office/officeart/2005/8/layout/matrix1"/>
    <dgm:cxn modelId="{B4A806E4-8043-4347-9C57-D656A3EE1FC7}" type="presParOf" srcId="{05DD97E0-C46A-401D-9F57-057A364AE6FF}" destId="{09913C5F-5185-4DBF-920B-BEA9730B929E}" srcOrd="0" destOrd="0" presId="urn:microsoft.com/office/officeart/2005/8/layout/matrix1"/>
    <dgm:cxn modelId="{FA3C8CB7-FB07-4ECD-A8CC-D4932BEFE699}" type="presParOf" srcId="{05DD97E0-C46A-401D-9F57-057A364AE6FF}" destId="{31DEF5B8-3B03-46AC-97A7-8B87120A6398}" srcOrd="1" destOrd="0" presId="urn:microsoft.com/office/officeart/2005/8/layout/matrix1"/>
    <dgm:cxn modelId="{9723D0EB-390F-413D-B2B5-C6913555902E}" type="presParOf" srcId="{05DD97E0-C46A-401D-9F57-057A364AE6FF}" destId="{B1E854EB-E978-4F35-ABDE-62E62A505EDC}" srcOrd="2" destOrd="0" presId="urn:microsoft.com/office/officeart/2005/8/layout/matrix1"/>
    <dgm:cxn modelId="{4A8E8E64-1AD2-45B5-92B4-D0CFD27758BC}" type="presParOf" srcId="{05DD97E0-C46A-401D-9F57-057A364AE6FF}" destId="{14F36B42-2742-48D1-B151-45F172472D62}" srcOrd="3" destOrd="0" presId="urn:microsoft.com/office/officeart/2005/8/layout/matrix1"/>
    <dgm:cxn modelId="{783D3128-EDB7-4303-A554-D2C2D796C7B7}" type="presParOf" srcId="{05DD97E0-C46A-401D-9F57-057A364AE6FF}" destId="{8E99E131-CCCA-4ED4-A4A3-18D61D125799}" srcOrd="4" destOrd="0" presId="urn:microsoft.com/office/officeart/2005/8/layout/matrix1"/>
    <dgm:cxn modelId="{778395BF-21CC-41EF-A740-F25123C07B46}" type="presParOf" srcId="{05DD97E0-C46A-401D-9F57-057A364AE6FF}" destId="{E7DFB8BB-E83F-4872-879A-E90B1D32BA3B}" srcOrd="5" destOrd="0" presId="urn:microsoft.com/office/officeart/2005/8/layout/matrix1"/>
    <dgm:cxn modelId="{B74878B5-28A3-4714-8822-B2AC7287F017}" type="presParOf" srcId="{05DD97E0-C46A-401D-9F57-057A364AE6FF}" destId="{54753089-5679-4AF2-BD27-7D9F3DC820D2}" srcOrd="6" destOrd="0" presId="urn:microsoft.com/office/officeart/2005/8/layout/matrix1"/>
    <dgm:cxn modelId="{13BEA784-126C-4AC6-BEFE-7C2365862E0B}" type="presParOf" srcId="{05DD97E0-C46A-401D-9F57-057A364AE6FF}" destId="{AFE97C44-48DE-4950-A255-C305B7762ABC}" srcOrd="7" destOrd="0" presId="urn:microsoft.com/office/officeart/2005/8/layout/matrix1"/>
    <dgm:cxn modelId="{3E531E65-FA59-484C-A8CF-282E668667F2}" type="presParOf" srcId="{93169DAA-E092-47C1-A1DF-A098BF51F3D2}" destId="{4838FDAC-AED7-46EE-BF4D-1EC255B6857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13C5F-5185-4DBF-920B-BEA9730B929E}">
      <dsp:nvSpPr>
        <dsp:cNvPr id="0" name=""/>
        <dsp:cNvSpPr/>
      </dsp:nvSpPr>
      <dsp:spPr>
        <a:xfrm rot="16200000">
          <a:off x="741656" y="-741656"/>
          <a:ext cx="1991090" cy="347440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b="1" kern="1200" dirty="0"/>
        </a:p>
        <a:p>
          <a:pPr lvl="0" algn="ctr" defTabSz="1066800">
            <a:lnSpc>
              <a:spcPct val="90000"/>
            </a:lnSpc>
            <a:spcBef>
              <a:spcPct val="0"/>
            </a:spcBef>
            <a:spcAft>
              <a:spcPct val="35000"/>
            </a:spcAft>
          </a:pPr>
          <a:r>
            <a:rPr lang="en-US" sz="2400" b="1" kern="1200" dirty="0"/>
            <a:t>Examples: Divorce, Unemployment, Death, High Medical Expenses, Reduction in Income </a:t>
          </a:r>
        </a:p>
      </dsp:txBody>
      <dsp:txXfrm rot="5400000">
        <a:off x="0" y="0"/>
        <a:ext cx="3474402" cy="1493317"/>
      </dsp:txXfrm>
    </dsp:sp>
    <dsp:sp modelId="{B1E854EB-E978-4F35-ABDE-62E62A505EDC}">
      <dsp:nvSpPr>
        <dsp:cNvPr id="0" name=""/>
        <dsp:cNvSpPr/>
      </dsp:nvSpPr>
      <dsp:spPr>
        <a:xfrm>
          <a:off x="3474402" y="0"/>
          <a:ext cx="3474402" cy="199109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t>Set up an appointment with Financial Aid Office to discuss changes </a:t>
          </a:r>
        </a:p>
      </dsp:txBody>
      <dsp:txXfrm>
        <a:off x="3474402" y="0"/>
        <a:ext cx="3474402" cy="1493317"/>
      </dsp:txXfrm>
    </dsp:sp>
    <dsp:sp modelId="{8E99E131-CCCA-4ED4-A4A3-18D61D125799}">
      <dsp:nvSpPr>
        <dsp:cNvPr id="0" name=""/>
        <dsp:cNvSpPr/>
      </dsp:nvSpPr>
      <dsp:spPr>
        <a:xfrm rot="10800000">
          <a:off x="0" y="1991090"/>
          <a:ext cx="3474402" cy="199109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t>Must complete 2022-2023 FAFSA with 2020 Tax information </a:t>
          </a:r>
        </a:p>
      </dsp:txBody>
      <dsp:txXfrm rot="10800000">
        <a:off x="0" y="2488862"/>
        <a:ext cx="3474402" cy="1493317"/>
      </dsp:txXfrm>
    </dsp:sp>
    <dsp:sp modelId="{54753089-5679-4AF2-BD27-7D9F3DC820D2}">
      <dsp:nvSpPr>
        <dsp:cNvPr id="0" name=""/>
        <dsp:cNvSpPr/>
      </dsp:nvSpPr>
      <dsp:spPr>
        <a:xfrm rot="5400000">
          <a:off x="4216058" y="1249434"/>
          <a:ext cx="1991090" cy="347440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t>Must provide documentation of circumstance </a:t>
          </a:r>
        </a:p>
      </dsp:txBody>
      <dsp:txXfrm rot="-5400000">
        <a:off x="3474402" y="2488862"/>
        <a:ext cx="3474402" cy="1493317"/>
      </dsp:txXfrm>
    </dsp:sp>
    <dsp:sp modelId="{4838FDAC-AED7-46EE-BF4D-1EC255B68573}">
      <dsp:nvSpPr>
        <dsp:cNvPr id="0" name=""/>
        <dsp:cNvSpPr/>
      </dsp:nvSpPr>
      <dsp:spPr>
        <a:xfrm>
          <a:off x="2424138" y="1484118"/>
          <a:ext cx="2084641" cy="995545"/>
        </a:xfrm>
        <a:prstGeom prst="roundRect">
          <a:avLst/>
        </a:prstGeom>
        <a:solidFill>
          <a:schemeClr val="bg1">
            <a:lumMod val="85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Changes in the Family’s Financial Situation </a:t>
          </a:r>
        </a:p>
      </dsp:txBody>
      <dsp:txXfrm>
        <a:off x="2472737" y="1532717"/>
        <a:ext cx="1987443" cy="89834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BE54C-7923-4F99-91A2-7E4E11FD76DF}"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62657-822B-4FF5-8A81-72892879D868}" type="slidenum">
              <a:rPr lang="en-US" smtClean="0"/>
              <a:t>‹#›</a:t>
            </a:fld>
            <a:endParaRPr lang="en-US"/>
          </a:p>
        </p:txBody>
      </p:sp>
    </p:spTree>
    <p:extLst>
      <p:ext uri="{BB962C8B-B14F-4D97-AF65-F5344CB8AC3E}">
        <p14:creationId xmlns:p14="http://schemas.microsoft.com/office/powerpoint/2010/main" val="367005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a:t>
            </a:r>
            <a:r>
              <a:rPr lang="en-US" baseline="0" dirty="0"/>
              <a:t> name, title, how long you’ve been at UWM, something about your experience here </a:t>
            </a:r>
          </a:p>
          <a:p>
            <a:endParaRPr lang="en-US" dirty="0"/>
          </a:p>
          <a:p>
            <a:endParaRPr lang="en-US" dirty="0"/>
          </a:p>
        </p:txBody>
      </p:sp>
      <p:sp>
        <p:nvSpPr>
          <p:cNvPr id="4" name="Slide Number Placeholder 3"/>
          <p:cNvSpPr>
            <a:spLocks noGrp="1"/>
          </p:cNvSpPr>
          <p:nvPr>
            <p:ph type="sldNum" sz="quarter" idx="10"/>
          </p:nvPr>
        </p:nvSpPr>
        <p:spPr/>
        <p:txBody>
          <a:bodyPr/>
          <a:lstStyle/>
          <a:p>
            <a:fld id="{D0B62657-822B-4FF5-8A81-72892879D868}" type="slidenum">
              <a:rPr lang="en-US" smtClean="0"/>
              <a:t>1</a:t>
            </a:fld>
            <a:endParaRPr lang="en-US"/>
          </a:p>
        </p:txBody>
      </p:sp>
    </p:spTree>
    <p:extLst>
      <p:ext uri="{BB962C8B-B14F-4D97-AF65-F5344CB8AC3E}">
        <p14:creationId xmlns:p14="http://schemas.microsoft.com/office/powerpoint/2010/main" val="4237284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here, the student is considered a WI resident, living in university housing. Your costs are going vary depending whether you are considered an in state student, out of statue, or possibly qualify for one of the reduced tuition programs offered. Use the cost estimator to assist you in determining your costs specific to your situation. </a:t>
            </a:r>
          </a:p>
          <a:p>
            <a:endParaRPr lang="en-US" dirty="0"/>
          </a:p>
          <a:p>
            <a:r>
              <a:rPr lang="en-US" dirty="0"/>
              <a:t>Additionally, we have just listed the federal student loans. You will want to carefully review your financial aid offer to include an additional funding you have received to determine if you have enough to cover your costs.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numbers pulled from the 22/23 Estimated COA sheet</a:t>
            </a:r>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13</a:t>
            </a:fld>
            <a:endParaRPr lang="en-US"/>
          </a:p>
        </p:txBody>
      </p:sp>
    </p:spTree>
    <p:extLst>
      <p:ext uri="{BB962C8B-B14F-4D97-AF65-F5344CB8AC3E}">
        <p14:creationId xmlns:p14="http://schemas.microsoft.com/office/powerpoint/2010/main" val="833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FAFSA is the first step, but not the last step!</a:t>
            </a:r>
          </a:p>
        </p:txBody>
      </p:sp>
      <p:sp>
        <p:nvSpPr>
          <p:cNvPr id="4" name="Slide Number Placeholder 3"/>
          <p:cNvSpPr>
            <a:spLocks noGrp="1"/>
          </p:cNvSpPr>
          <p:nvPr>
            <p:ph type="sldNum" sz="quarter" idx="5"/>
          </p:nvPr>
        </p:nvSpPr>
        <p:spPr/>
        <p:txBody>
          <a:bodyPr/>
          <a:lstStyle/>
          <a:p>
            <a:fld id="{D0B62657-822B-4FF5-8A81-72892879D868}" type="slidenum">
              <a:rPr lang="en-US" smtClean="0"/>
              <a:t>14</a:t>
            </a:fld>
            <a:endParaRPr lang="en-US"/>
          </a:p>
        </p:txBody>
      </p:sp>
    </p:spTree>
    <p:extLst>
      <p:ext uri="{BB962C8B-B14F-4D97-AF65-F5344CB8AC3E}">
        <p14:creationId xmlns:p14="http://schemas.microsoft.com/office/powerpoint/2010/main" val="361760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your email notification, there will several items you want to reference:</a:t>
            </a:r>
          </a:p>
          <a:p>
            <a:pPr marL="171450" indent="-171450">
              <a:buFont typeface="Arial" panose="020B0604020202020204" pitchFamily="34" charset="0"/>
              <a:buChar char="•"/>
            </a:pPr>
            <a:r>
              <a:rPr lang="en-US" dirty="0"/>
              <a:t>An attachment that breaks down your Financial Aid Offer</a:t>
            </a:r>
          </a:p>
          <a:p>
            <a:pPr marL="171450" indent="-171450">
              <a:buFont typeface="Arial" panose="020B0604020202020204" pitchFamily="34" charset="0"/>
              <a:buChar char="•"/>
            </a:pPr>
            <a:r>
              <a:rPr lang="en-US" dirty="0"/>
              <a:t>The PAWS Tutorial Link: assists you with taking the steps to accept or decline any financial aid that has been offered. </a:t>
            </a:r>
          </a:p>
          <a:p>
            <a:pPr marL="171450" indent="-171450">
              <a:buFont typeface="Arial" panose="020B0604020202020204" pitchFamily="34" charset="0"/>
              <a:buChar char="•"/>
            </a:pPr>
            <a:r>
              <a:rPr lang="en-US" dirty="0"/>
              <a:t>Financial Aid Handbook: Required for ALL students to read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attachment provides a lot of information beyond the award information. Please carefully review this document and contact us with questions! </a:t>
            </a:r>
          </a:p>
        </p:txBody>
      </p:sp>
      <p:sp>
        <p:nvSpPr>
          <p:cNvPr id="4" name="Slide Number Placeholder 3"/>
          <p:cNvSpPr>
            <a:spLocks noGrp="1"/>
          </p:cNvSpPr>
          <p:nvPr>
            <p:ph type="sldNum" sz="quarter" idx="5"/>
          </p:nvPr>
        </p:nvSpPr>
        <p:spPr/>
        <p:txBody>
          <a:bodyPr/>
          <a:lstStyle/>
          <a:p>
            <a:fld id="{D0B62657-822B-4FF5-8A81-72892879D868}" type="slidenum">
              <a:rPr lang="en-US" smtClean="0"/>
              <a:t>15</a:t>
            </a:fld>
            <a:endParaRPr lang="en-US"/>
          </a:p>
        </p:txBody>
      </p:sp>
    </p:spTree>
    <p:extLst>
      <p:ext uri="{BB962C8B-B14F-4D97-AF65-F5344CB8AC3E}">
        <p14:creationId xmlns:p14="http://schemas.microsoft.com/office/powerpoint/2010/main" val="340776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review of the Cost of Attendance for budgeting plans </a:t>
            </a:r>
          </a:p>
        </p:txBody>
      </p:sp>
      <p:sp>
        <p:nvSpPr>
          <p:cNvPr id="4" name="Slide Number Placeholder 3"/>
          <p:cNvSpPr>
            <a:spLocks noGrp="1"/>
          </p:cNvSpPr>
          <p:nvPr>
            <p:ph type="sldNum" sz="quarter" idx="5"/>
          </p:nvPr>
        </p:nvSpPr>
        <p:spPr/>
        <p:txBody>
          <a:bodyPr/>
          <a:lstStyle/>
          <a:p>
            <a:fld id="{D0B62657-822B-4FF5-8A81-72892879D868}" type="slidenum">
              <a:rPr lang="en-US" smtClean="0"/>
              <a:t>16</a:t>
            </a:fld>
            <a:endParaRPr lang="en-US"/>
          </a:p>
        </p:txBody>
      </p:sp>
    </p:spTree>
    <p:extLst>
      <p:ext uri="{BB962C8B-B14F-4D97-AF65-F5344CB8AC3E}">
        <p14:creationId xmlns:p14="http://schemas.microsoft.com/office/powerpoint/2010/main" val="3871518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Describe Installment Plan option and due dates.</a:t>
            </a:r>
          </a:p>
          <a:p>
            <a:endParaRPr lang="en-US" altLang="en-US" dirty="0"/>
          </a:p>
          <a:p>
            <a:r>
              <a:rPr lang="en-US" altLang="en-US" dirty="0"/>
              <a:t>Bills usually posted in July when tuition rates are finalized.  Housing charges usually posted sooner than that.</a:t>
            </a:r>
          </a:p>
          <a:p>
            <a:endParaRPr lang="en-US" altLang="en-US" dirty="0"/>
          </a:p>
          <a:p>
            <a:r>
              <a:rPr lang="en-US" altLang="en-US" dirty="0"/>
              <a:t>First possible disbursement date is 10 days before start of term.</a:t>
            </a:r>
          </a:p>
        </p:txBody>
      </p:sp>
      <p:sp>
        <p:nvSpPr>
          <p:cNvPr id="4" name="Slide Number Placeholder 3"/>
          <p:cNvSpPr>
            <a:spLocks noGrp="1"/>
          </p:cNvSpPr>
          <p:nvPr>
            <p:ph type="sldNum" sz="quarter" idx="10"/>
          </p:nvPr>
        </p:nvSpPr>
        <p:spPr/>
        <p:txBody>
          <a:bodyPr/>
          <a:lstStyle/>
          <a:p>
            <a:fld id="{D0B62657-822B-4FF5-8A81-72892879D868}" type="slidenum">
              <a:rPr lang="en-US" smtClean="0"/>
              <a:t>17</a:t>
            </a:fld>
            <a:endParaRPr lang="en-US"/>
          </a:p>
        </p:txBody>
      </p:sp>
    </p:spTree>
    <p:extLst>
      <p:ext uri="{BB962C8B-B14F-4D97-AF65-F5344CB8AC3E}">
        <p14:creationId xmlns:p14="http://schemas.microsoft.com/office/powerpoint/2010/main" val="379349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FERPA protects the privacy and rights of the student. When students are in elementary, middle and high school, FERPA allows parents to have access to their child's student records. When a child is in college, the student now has access to their own records and parents no longer can access their child's records without the student's written consent.  Also, school officials can only access information that is pertinent to their specific role or job function. For example, a professor or teacher does not have access or reason to view student financial information so would not have access to that information. If a student would like someone to have access to their private information; such as financial, academic, or disciplinary information, the student must complete a consent waiver found in PAWS.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FERPA wavier gives someone else consent to speak w/ us about your records.  Designate Access Account gives someone else access to your PAWS account.  THESE ARE NOT THE SAME THINGS!!!</a:t>
            </a:r>
          </a:p>
          <a:p>
            <a:endParaRPr lang="en-US" dirty="0"/>
          </a:p>
        </p:txBody>
      </p:sp>
      <p:sp>
        <p:nvSpPr>
          <p:cNvPr id="4" name="Slide Number Placeholder 3"/>
          <p:cNvSpPr>
            <a:spLocks noGrp="1"/>
          </p:cNvSpPr>
          <p:nvPr>
            <p:ph type="sldNum" sz="quarter" idx="10"/>
          </p:nvPr>
        </p:nvSpPr>
        <p:spPr/>
        <p:txBody>
          <a:bodyPr/>
          <a:lstStyle/>
          <a:p>
            <a:fld id="{D0B62657-822B-4FF5-8A81-72892879D868}" type="slidenum">
              <a:rPr lang="en-US" smtClean="0"/>
              <a:t>18</a:t>
            </a:fld>
            <a:endParaRPr lang="en-US"/>
          </a:p>
        </p:txBody>
      </p:sp>
    </p:spTree>
    <p:extLst>
      <p:ext uri="{BB962C8B-B14F-4D97-AF65-F5344CB8AC3E}">
        <p14:creationId xmlns:p14="http://schemas.microsoft.com/office/powerpoint/2010/main" val="741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THIS SLIDE UNLESS AT TASO</a:t>
            </a:r>
          </a:p>
        </p:txBody>
      </p:sp>
      <p:sp>
        <p:nvSpPr>
          <p:cNvPr id="4" name="Slide Number Placeholder 3"/>
          <p:cNvSpPr>
            <a:spLocks noGrp="1"/>
          </p:cNvSpPr>
          <p:nvPr>
            <p:ph type="sldNum" sz="quarter" idx="5"/>
          </p:nvPr>
        </p:nvSpPr>
        <p:spPr/>
        <p:txBody>
          <a:bodyPr/>
          <a:lstStyle/>
          <a:p>
            <a:fld id="{D0B62657-822B-4FF5-8A81-72892879D868}" type="slidenum">
              <a:rPr lang="en-US" smtClean="0"/>
              <a:t>20</a:t>
            </a:fld>
            <a:endParaRPr lang="en-US"/>
          </a:p>
        </p:txBody>
      </p:sp>
    </p:spTree>
    <p:extLst>
      <p:ext uri="{BB962C8B-B14F-4D97-AF65-F5344CB8AC3E}">
        <p14:creationId xmlns:p14="http://schemas.microsoft.com/office/powerpoint/2010/main" val="1222283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t>
            </a:r>
            <a:r>
              <a:rPr lang="en-US" baseline="0"/>
              <a:t> Federal Regulation that ALL schools must have a policy in place, regardless of how students pay for classes. Financial aid eligibility IS tied to meeting SAP. </a:t>
            </a:r>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21</a:t>
            </a:fld>
            <a:endParaRPr lang="en-US"/>
          </a:p>
        </p:txBody>
      </p:sp>
    </p:spTree>
    <p:extLst>
      <p:ext uri="{BB962C8B-B14F-4D97-AF65-F5344CB8AC3E}">
        <p14:creationId xmlns:p14="http://schemas.microsoft.com/office/powerpoint/2010/main" val="218208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read the whole thing!</a:t>
            </a:r>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2</a:t>
            </a:fld>
            <a:endParaRPr lang="en-US"/>
          </a:p>
        </p:txBody>
      </p:sp>
    </p:spTree>
    <p:extLst>
      <p:ext uri="{BB962C8B-B14F-4D97-AF65-F5344CB8AC3E}">
        <p14:creationId xmlns:p14="http://schemas.microsoft.com/office/powerpoint/2010/main" val="254708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still process financial aid offers after these dates, however, have a plan to ensure that </a:t>
            </a:r>
            <a:r>
              <a:rPr lang="en-US" dirty="0" smtClean="0"/>
              <a:t>your </a:t>
            </a:r>
            <a:r>
              <a:rPr lang="en-US" dirty="0"/>
              <a:t>charges will be covered before the end of the semester. Start your semester with your funding plan secured so that you can focus on your classes!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4</a:t>
            </a:fld>
            <a:endParaRPr lang="en-US"/>
          </a:p>
        </p:txBody>
      </p:sp>
    </p:spTree>
    <p:extLst>
      <p:ext uri="{BB962C8B-B14F-4D97-AF65-F5344CB8AC3E}">
        <p14:creationId xmlns:p14="http://schemas.microsoft.com/office/powerpoint/2010/main" val="26060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intend to use Federal or State financial aid, or any scholarships you are or have applied for are requesting FAFSA information, please complete your FAFSA as soon as possible! </a:t>
            </a:r>
          </a:p>
        </p:txBody>
      </p:sp>
      <p:sp>
        <p:nvSpPr>
          <p:cNvPr id="4" name="Slide Number Placeholder 3"/>
          <p:cNvSpPr>
            <a:spLocks noGrp="1"/>
          </p:cNvSpPr>
          <p:nvPr>
            <p:ph type="sldNum" sz="quarter" idx="5"/>
          </p:nvPr>
        </p:nvSpPr>
        <p:spPr/>
        <p:txBody>
          <a:bodyPr/>
          <a:lstStyle/>
          <a:p>
            <a:fld id="{D0B62657-822B-4FF5-8A81-72892879D868}" type="slidenum">
              <a:rPr lang="en-US" smtClean="0"/>
              <a:t>5</a:t>
            </a:fld>
            <a:endParaRPr lang="en-US"/>
          </a:p>
        </p:txBody>
      </p:sp>
    </p:spTree>
    <p:extLst>
      <p:ext uri="{BB962C8B-B14F-4D97-AF65-F5344CB8AC3E}">
        <p14:creationId xmlns:p14="http://schemas.microsoft.com/office/powerpoint/2010/main" val="398694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who are still applying for aid, or have applied and are selected</a:t>
            </a:r>
            <a:r>
              <a:rPr lang="en-US" baseline="0" dirty="0"/>
              <a:t> for Verification, please collect and turn in ALL requested documents as quickly as possible. Our office receives a large amount of documents each year, with August and the beginning of September usually the busiest. A good deadline to remember is to turn them in before August 1</a:t>
            </a:r>
            <a:r>
              <a:rPr lang="en-US" baseline="30000" dirty="0"/>
              <a:t>st</a:t>
            </a:r>
            <a:r>
              <a:rPr lang="en-US" baseline="0" dirty="0"/>
              <a:t>. </a:t>
            </a:r>
            <a:endParaRPr lang="en-US" dirty="0"/>
          </a:p>
          <a:p>
            <a:endParaRPr lang="en-US" dirty="0"/>
          </a:p>
          <a:p>
            <a:r>
              <a:rPr lang="en-US" dirty="0"/>
              <a:t>When turning in documents, please be sure to turn in ALL requested documents at the same time. Our office</a:t>
            </a:r>
            <a:r>
              <a:rPr lang="en-US" baseline="0" dirty="0"/>
              <a:t> will return incomplete document submissions, and wait for your file to be complete before processing.  This often causes unnecessary delays</a:t>
            </a:r>
            <a:r>
              <a:rPr lang="en-US" baseline="0" dirty="0" smtClean="0"/>
              <a:t>.</a:t>
            </a:r>
          </a:p>
          <a:p>
            <a:endParaRPr lang="en-US" baseline="0" dirty="0" smtClean="0"/>
          </a:p>
          <a:p>
            <a:r>
              <a:rPr lang="en-US" baseline="0" dirty="0" smtClean="0"/>
              <a:t>**Verification for 22-23 has been waived! As such, you may no longer see items requested. However, in some cases, we may still need some additional information.</a:t>
            </a:r>
            <a:endParaRPr lang="en-US" dirty="0"/>
          </a:p>
        </p:txBody>
      </p:sp>
      <p:sp>
        <p:nvSpPr>
          <p:cNvPr id="4" name="Slide Number Placeholder 3"/>
          <p:cNvSpPr>
            <a:spLocks noGrp="1"/>
          </p:cNvSpPr>
          <p:nvPr>
            <p:ph type="sldNum" sz="quarter" idx="10"/>
          </p:nvPr>
        </p:nvSpPr>
        <p:spPr/>
        <p:txBody>
          <a:bodyPr/>
          <a:lstStyle/>
          <a:p>
            <a:fld id="{D0B62657-822B-4FF5-8A81-72892879D868}" type="slidenum">
              <a:rPr lang="en-US" smtClean="0"/>
              <a:t>6</a:t>
            </a:fld>
            <a:endParaRPr lang="en-US"/>
          </a:p>
        </p:txBody>
      </p:sp>
    </p:spTree>
    <p:extLst>
      <p:ext uri="{BB962C8B-B14F-4D97-AF65-F5344CB8AC3E}">
        <p14:creationId xmlns:p14="http://schemas.microsoft.com/office/powerpoint/2010/main" val="187946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Common documents that are requested, not exhaustive list! If there are multiple family members attending UWM, we may request documents for the other family members as well. </a:t>
            </a:r>
            <a:endParaRPr lang="en-US" dirty="0"/>
          </a:p>
          <a:p>
            <a:endParaRPr lang="en-US" dirty="0"/>
          </a:p>
          <a:p>
            <a:r>
              <a:rPr lang="en-US" dirty="0"/>
              <a:t>Mention the importance of turning in docs &amp; how summer is our busy processing season. </a:t>
            </a:r>
            <a:endParaRPr lang="en-US" dirty="0">
              <a:cs typeface="Calibri"/>
            </a:endParaRPr>
          </a:p>
          <a:p>
            <a:endParaRPr lang="en-US" dirty="0"/>
          </a:p>
          <a:p>
            <a:r>
              <a:rPr lang="en-US" dirty="0"/>
              <a:t>When turning in documents, please be sure to turn in ALL requested documents at the same time. Our office</a:t>
            </a:r>
            <a:r>
              <a:rPr lang="en-US" baseline="0" dirty="0"/>
              <a:t> will return incomplete document submissions, and wait for your file to be complete before processing.</a:t>
            </a:r>
            <a:r>
              <a:rPr lang="en-US" dirty="0"/>
              <a:t> </a:t>
            </a:r>
            <a:endParaRPr lang="en-US" dirty="0">
              <a:cs typeface="Calibri"/>
            </a:endParaRPr>
          </a:p>
          <a:p>
            <a:endParaRPr lang="en-US" dirty="0"/>
          </a:p>
          <a:p>
            <a:r>
              <a:rPr lang="en-US" dirty="0"/>
              <a:t>Common error: not including stepparent info on FAFSA.  FAFSA is asking about HHS today; not necessarily both biological parents if they are divorced/separated.</a:t>
            </a:r>
          </a:p>
        </p:txBody>
      </p:sp>
      <p:sp>
        <p:nvSpPr>
          <p:cNvPr id="4" name="Slide Number Placeholder 3"/>
          <p:cNvSpPr>
            <a:spLocks noGrp="1"/>
          </p:cNvSpPr>
          <p:nvPr>
            <p:ph type="sldNum" sz="quarter" idx="10"/>
          </p:nvPr>
        </p:nvSpPr>
        <p:spPr/>
        <p:txBody>
          <a:bodyPr/>
          <a:lstStyle/>
          <a:p>
            <a:fld id="{D0B62657-822B-4FF5-8A81-72892879D868}" type="slidenum">
              <a:rPr lang="en-US" smtClean="0"/>
              <a:t>7</a:t>
            </a:fld>
            <a:endParaRPr lang="en-US"/>
          </a:p>
        </p:txBody>
      </p:sp>
    </p:spTree>
    <p:extLst>
      <p:ext uri="{BB962C8B-B14F-4D97-AF65-F5344CB8AC3E}">
        <p14:creationId xmlns:p14="http://schemas.microsoft.com/office/powerpoint/2010/main" val="375944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can change in a year. Talk to us to regarding those changes and they may impact your financial circumstances. We will discuss how the changes may impact your financial aid eligibility and discuss the documents we will need. </a:t>
            </a:r>
          </a:p>
          <a:p>
            <a:endParaRPr lang="en-US" dirty="0"/>
          </a:p>
          <a:p>
            <a:r>
              <a:rPr lang="en-US" dirty="0"/>
              <a:t>If there has been a significant reduction in income, we can potentially make a change using more recent income info (2021 taxes &amp; 2022 estimated income).  Still need to complete FAFSA w/ 2020 info first. </a:t>
            </a:r>
          </a:p>
        </p:txBody>
      </p:sp>
      <p:sp>
        <p:nvSpPr>
          <p:cNvPr id="4" name="Slide Number Placeholder 3"/>
          <p:cNvSpPr>
            <a:spLocks noGrp="1"/>
          </p:cNvSpPr>
          <p:nvPr>
            <p:ph type="sldNum" sz="quarter" idx="5"/>
          </p:nvPr>
        </p:nvSpPr>
        <p:spPr/>
        <p:txBody>
          <a:bodyPr/>
          <a:lstStyle/>
          <a:p>
            <a:fld id="{D0B62657-822B-4FF5-8A81-72892879D868}" type="slidenum">
              <a:rPr lang="en-US" smtClean="0"/>
              <a:t>8</a:t>
            </a:fld>
            <a:endParaRPr lang="en-US"/>
          </a:p>
        </p:txBody>
      </p:sp>
    </p:spTree>
    <p:extLst>
      <p:ext uri="{BB962C8B-B14F-4D97-AF65-F5344CB8AC3E}">
        <p14:creationId xmlns:p14="http://schemas.microsoft.com/office/powerpoint/2010/main" val="18198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in student folder. Reminder that the deadline for most</a:t>
            </a:r>
            <a:r>
              <a:rPr lang="en-US" baseline="0" dirty="0"/>
              <a:t> UWM scholarships was June 1, but that does not mean that you should stop looking. Also great to start thinking about the next school year and applying to those scholarships early. </a:t>
            </a:r>
            <a:r>
              <a:rPr lang="en-US" dirty="0"/>
              <a:t>Focus on private scholarship resources. Continue the search and watch for notifications for the next year scholarships opening up-Usually opens in October. </a:t>
            </a:r>
          </a:p>
          <a:p>
            <a:endParaRPr lang="en-US" dirty="0">
              <a:cs typeface="Calibri"/>
            </a:endParaRPr>
          </a:p>
          <a:p>
            <a:r>
              <a:rPr lang="en-US" dirty="0">
                <a:cs typeface="Calibri"/>
              </a:rPr>
              <a:t>Make</a:t>
            </a:r>
            <a:r>
              <a:rPr lang="en-US" baseline="0" dirty="0">
                <a:cs typeface="Calibri"/>
              </a:rPr>
              <a:t> sure to search and apply every year. If you completed a Common App in the portal for </a:t>
            </a:r>
            <a:r>
              <a:rPr lang="en-US" dirty="0">
                <a:cs typeface="Calibri"/>
              </a:rPr>
              <a:t>21-22</a:t>
            </a:r>
            <a:r>
              <a:rPr lang="en-US" baseline="0" dirty="0">
                <a:cs typeface="Calibri"/>
              </a:rPr>
              <a:t> aid year, please save your responses in an external document!</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10</a:t>
            </a:fld>
            <a:endParaRPr lang="en-US"/>
          </a:p>
        </p:txBody>
      </p:sp>
    </p:spTree>
    <p:extLst>
      <p:ext uri="{BB962C8B-B14F-4D97-AF65-F5344CB8AC3E}">
        <p14:creationId xmlns:p14="http://schemas.microsoft.com/office/powerpoint/2010/main" val="75781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student’s estimated cost of attendance is an estimate of what it will cost for the 9 month academic year.  This is an important factor in determining a student’s financial aid eligibility, but keep in mind this isn’t the student’s bill. You will want to find out what a student’s Billable (Direct) and non-billable (Indirect) costs are. We recommend using financial aid to cover the billables, and cash/savings for the non-billables when possible. </a:t>
            </a:r>
            <a:endParaRPr lang="en-US" dirty="0"/>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12</a:t>
            </a:fld>
            <a:endParaRPr lang="en-US"/>
          </a:p>
        </p:txBody>
      </p:sp>
    </p:spTree>
    <p:extLst>
      <p:ext uri="{BB962C8B-B14F-4D97-AF65-F5344CB8AC3E}">
        <p14:creationId xmlns:p14="http://schemas.microsoft.com/office/powerpoint/2010/main" val="2763747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grayscl/>
          </a:blip>
          <a:srcRect/>
          <a:stretch>
            <a:fillRect l="-15000" r="-15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AD0E4-62FA-F84C-953A-1F218A5BE24F}"/>
              </a:ext>
            </a:extLst>
          </p:cNvPr>
          <p:cNvSpPr/>
          <p:nvPr userDrawn="1"/>
        </p:nvSpPr>
        <p:spPr>
          <a:xfrm>
            <a:off x="-9939" y="-7144"/>
            <a:ext cx="12201939" cy="6865144"/>
          </a:xfrm>
          <a:prstGeom prst="rect">
            <a:avLst/>
          </a:prstGeom>
          <a:solidFill>
            <a:schemeClr val="tx1">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71148-6177-F742-B8F9-21359AAF4CC5}"/>
              </a:ext>
            </a:extLst>
          </p:cNvPr>
          <p:cNvSpPr>
            <a:spLocks noGrp="1"/>
          </p:cNvSpPr>
          <p:nvPr>
            <p:ph type="ctrTitle"/>
          </p:nvPr>
        </p:nvSpPr>
        <p:spPr>
          <a:xfrm>
            <a:off x="1274618" y="1324670"/>
            <a:ext cx="9144000" cy="1500099"/>
          </a:xfrm>
        </p:spPr>
        <p:txBody>
          <a:bodyPr anchor="b">
            <a:normAutofit/>
          </a:bodyPr>
          <a:lstStyle>
            <a:lvl1pPr algn="l">
              <a:defRPr sz="6200" b="1">
                <a:solidFill>
                  <a:schemeClr val="accent4"/>
                </a:solidFill>
                <a:latin typeface="Arial" panose="020B0604020202020204" pitchFamily="34" charset="0"/>
                <a:cs typeface="Arial" panose="020B0604020202020204" pitchFamily="34" charset="0"/>
              </a:defRPr>
            </a:lvl1pPr>
          </a:lstStyle>
          <a:p>
            <a:r>
              <a:rPr lang="en-US"/>
              <a:t>Click to edit Master title</a:t>
            </a:r>
          </a:p>
        </p:txBody>
      </p:sp>
      <p:sp>
        <p:nvSpPr>
          <p:cNvPr id="3" name="Subtitle 2">
            <a:extLst>
              <a:ext uri="{FF2B5EF4-FFF2-40B4-BE49-F238E27FC236}">
                <a16:creationId xmlns:a16="http://schemas.microsoft.com/office/drawing/2014/main" id="{EA2CD8E3-AE3D-684E-948D-740791CC21A8}"/>
              </a:ext>
            </a:extLst>
          </p:cNvPr>
          <p:cNvSpPr>
            <a:spLocks noGrp="1"/>
          </p:cNvSpPr>
          <p:nvPr>
            <p:ph type="subTitle" idx="1"/>
          </p:nvPr>
        </p:nvSpPr>
        <p:spPr>
          <a:xfrm>
            <a:off x="1274618" y="3205351"/>
            <a:ext cx="9144000" cy="165576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subtitle style</a:t>
            </a:r>
          </a:p>
        </p:txBody>
      </p:sp>
      <p:sp>
        <p:nvSpPr>
          <p:cNvPr id="12" name="Rectangle 11">
            <a:extLst>
              <a:ext uri="{FF2B5EF4-FFF2-40B4-BE49-F238E27FC236}">
                <a16:creationId xmlns:a16="http://schemas.microsoft.com/office/drawing/2014/main" id="{64471FDF-B29C-DB48-9726-E7E6D64E9CC4}"/>
              </a:ext>
            </a:extLst>
          </p:cNvPr>
          <p:cNvSpPr/>
          <p:nvPr userDrawn="1"/>
        </p:nvSpPr>
        <p:spPr>
          <a:xfrm flipV="1">
            <a:off x="0" y="5844206"/>
            <a:ext cx="9398000" cy="1013789"/>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780A0A05-369C-954D-875D-A49084969B05}"/>
              </a:ext>
            </a:extLst>
          </p:cNvPr>
          <p:cNvSpPr/>
          <p:nvPr userDrawn="1"/>
        </p:nvSpPr>
        <p:spPr>
          <a:xfrm flipV="1">
            <a:off x="9397999" y="5844208"/>
            <a:ext cx="2803939" cy="101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7F5A4690-AE81-AC49-91B8-7967F69A28C2}"/>
              </a:ext>
            </a:extLst>
          </p:cNvPr>
          <p:cNvPicPr>
            <a:picLocks noChangeAspect="1"/>
          </p:cNvPicPr>
          <p:nvPr userDrawn="1"/>
        </p:nvPicPr>
        <p:blipFill>
          <a:blip r:embed="rId3"/>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9914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35DF-04EA-9848-B9D7-021B99278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B01015-50CE-4B48-8EA5-B95BB165B7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5E2C70-01B9-0B43-AF53-E38F2B530D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B5B69904-0643-9A44-AC70-21ACC9E9CB00}"/>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BCB2143F-AAEC-5549-9B4B-50636BA47AFC}"/>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58053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1148-6177-F742-B8F9-21359AAF4CC5}"/>
              </a:ext>
            </a:extLst>
          </p:cNvPr>
          <p:cNvSpPr>
            <a:spLocks noGrp="1"/>
          </p:cNvSpPr>
          <p:nvPr>
            <p:ph type="ctrTitle"/>
          </p:nvPr>
        </p:nvSpPr>
        <p:spPr>
          <a:xfrm>
            <a:off x="1274618" y="868362"/>
            <a:ext cx="9144000" cy="2387600"/>
          </a:xfrm>
        </p:spPr>
        <p:txBody>
          <a:bodyPr anchor="b"/>
          <a:lstStyle>
            <a:lvl1pPr algn="l">
              <a:defRPr sz="6000" b="1"/>
            </a:lvl1pPr>
          </a:lstStyle>
          <a:p>
            <a:r>
              <a:rPr lang="en-US"/>
              <a:t>Click to edit Master title style</a:t>
            </a:r>
          </a:p>
        </p:txBody>
      </p:sp>
      <p:sp>
        <p:nvSpPr>
          <p:cNvPr id="3" name="Subtitle 2">
            <a:extLst>
              <a:ext uri="{FF2B5EF4-FFF2-40B4-BE49-F238E27FC236}">
                <a16:creationId xmlns:a16="http://schemas.microsoft.com/office/drawing/2014/main" id="{EA2CD8E3-AE3D-684E-948D-740791CC21A8}"/>
              </a:ext>
            </a:extLst>
          </p:cNvPr>
          <p:cNvSpPr>
            <a:spLocks noGrp="1"/>
          </p:cNvSpPr>
          <p:nvPr>
            <p:ph type="subTitle" idx="1"/>
          </p:nvPr>
        </p:nvSpPr>
        <p:spPr>
          <a:xfrm>
            <a:off x="1274618" y="3601489"/>
            <a:ext cx="9144000" cy="1655762"/>
          </a:xfrm>
          <a:prstGeom prst="rect">
            <a:avLst/>
          </a:prstGeo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39091483-2AAF-A043-8E5B-050C5B7C417D}"/>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0B1D55A2-F022-7940-831A-F4EFF4173D7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1771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077A-BDF5-A34A-854B-5256DD2D3EDD}"/>
              </a:ext>
            </a:extLst>
          </p:cNvPr>
          <p:cNvSpPr>
            <a:spLocks noGrp="1"/>
          </p:cNvSpPr>
          <p:nvPr>
            <p:ph type="title"/>
          </p:nvPr>
        </p:nvSpPr>
        <p:spPr>
          <a:xfrm>
            <a:off x="838200" y="1079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C7207F3-AB45-954B-BE35-B8DA038839C8}"/>
              </a:ext>
            </a:extLst>
          </p:cNvPr>
          <p:cNvSpPr>
            <a:spLocks noGrp="1"/>
          </p:cNvSpPr>
          <p:nvPr>
            <p:ph idx="1"/>
          </p:nvPr>
        </p:nvSpPr>
        <p:spPr>
          <a:xfrm>
            <a:off x="838200" y="1554163"/>
            <a:ext cx="10515600" cy="42965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A645369-A7C8-8B48-A8BE-9D0358576C2C}"/>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1AFDF1EB-B017-8346-9DFA-697A426CAEB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66861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7E26-6A9B-CF4F-8F44-370B2054C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0BF887-7F42-C441-AE2E-CB76FB241D16}"/>
              </a:ext>
            </a:extLst>
          </p:cNvPr>
          <p:cNvSpPr>
            <a:spLocks noGrp="1"/>
          </p:cNvSpPr>
          <p:nvPr>
            <p:ph type="body" idx="1"/>
          </p:nvPr>
        </p:nvSpPr>
        <p:spPr>
          <a:xfrm>
            <a:off x="831850" y="4589464"/>
            <a:ext cx="10515600" cy="619628"/>
          </a:xfrm>
          <a:prstGeom prst="rect">
            <a:avLst/>
          </a:prstGeo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14B5B58F-EB46-D64D-9E87-85C8D6F17847}"/>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FE5EB532-EF15-034F-9D97-3FB66E0BAD35}"/>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390477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60A8-4FC7-6843-A432-890742C0A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1A28F-AAB9-F34D-B799-4B611B4F6BFF}"/>
              </a:ext>
            </a:extLst>
          </p:cNvPr>
          <p:cNvSpPr>
            <a:spLocks noGrp="1"/>
          </p:cNvSpPr>
          <p:nvPr>
            <p:ph sz="half" idx="1"/>
          </p:nvPr>
        </p:nvSpPr>
        <p:spPr>
          <a:xfrm>
            <a:off x="838200" y="1825625"/>
            <a:ext cx="5181600" cy="3985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C747C9-9DDD-D24F-BDD7-8D9EE0589704}"/>
              </a:ext>
            </a:extLst>
          </p:cNvPr>
          <p:cNvSpPr>
            <a:spLocks noGrp="1"/>
          </p:cNvSpPr>
          <p:nvPr>
            <p:ph sz="half" idx="2"/>
          </p:nvPr>
        </p:nvSpPr>
        <p:spPr>
          <a:xfrm>
            <a:off x="6172200" y="1825625"/>
            <a:ext cx="5181600" cy="3985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1A5C151-8DBF-874C-8FD1-4E614B1BD8A7}"/>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76ABF3D6-397A-8F47-A6D7-98EDFF8C193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1954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2978-B812-A94B-827F-4BABA2A2F7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8EF43-49A5-5740-AC22-DE4F4E8DC47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28E4DC-385C-A44B-B02E-9F3C3043088B}"/>
              </a:ext>
            </a:extLst>
          </p:cNvPr>
          <p:cNvSpPr>
            <a:spLocks noGrp="1"/>
          </p:cNvSpPr>
          <p:nvPr>
            <p:ph sz="half" idx="2"/>
          </p:nvPr>
        </p:nvSpPr>
        <p:spPr>
          <a:xfrm>
            <a:off x="839788" y="2505075"/>
            <a:ext cx="5157787" cy="33547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1190E4-7BA6-EE4B-BE75-EBAC5D16F9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CE02A-196F-EC48-931A-C823D620AB27}"/>
              </a:ext>
            </a:extLst>
          </p:cNvPr>
          <p:cNvSpPr>
            <a:spLocks noGrp="1"/>
          </p:cNvSpPr>
          <p:nvPr>
            <p:ph sz="quarter" idx="4"/>
          </p:nvPr>
        </p:nvSpPr>
        <p:spPr>
          <a:xfrm>
            <a:off x="6172200" y="2505075"/>
            <a:ext cx="5183188" cy="33547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6025F3D-EEF3-BF49-84DC-644214C84045}"/>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653FE37C-B6A3-034E-84AD-D573B98F7D84}"/>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355832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707A-3F2A-7544-9F0B-8B24171AAC72}"/>
              </a:ext>
            </a:extLst>
          </p:cNvPr>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DD9EFD86-9623-0444-AA01-4E4B2A3E43CF}"/>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DBCF7F41-59A1-D74D-8DD0-9833EE3931B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262823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CCA738-D79B-7F46-9A13-BE053F042DB1}"/>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7AEBA0-2C3F-A941-8A5F-AC90272C294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06299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45EF-D3FD-6948-95C6-C4372AC4F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5F021-FD4C-5245-B26C-156FB0C68A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F3FB9-8485-8A4E-85D0-5321E5D21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70C5DB1-EDF3-824D-BB35-8BD7C4FC97E8}"/>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C481F45A-E081-DE4C-8996-59CDEEAFED9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64715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73F6A-61CF-724A-A629-67CC0041AACB}"/>
              </a:ext>
            </a:extLst>
          </p:cNvPr>
          <p:cNvSpPr>
            <a:spLocks noGrp="1"/>
          </p:cNvSpPr>
          <p:nvPr>
            <p:ph type="title"/>
          </p:nvPr>
        </p:nvSpPr>
        <p:spPr>
          <a:xfrm>
            <a:off x="838200" y="10715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942C72-0018-E34C-9B7D-EA5EC39AD82D}"/>
              </a:ext>
            </a:extLst>
          </p:cNvPr>
          <p:cNvSpPr>
            <a:spLocks noGrp="1"/>
          </p:cNvSpPr>
          <p:nvPr>
            <p:ph type="body" idx="1"/>
          </p:nvPr>
        </p:nvSpPr>
        <p:spPr>
          <a:xfrm>
            <a:off x="838200" y="1554162"/>
            <a:ext cx="10515600" cy="4389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79924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wm.edu/onestop/finances/types-of-financial-aid/scholarship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uwm.academicworks.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hyperlink" Target="https://uwm.edu/cost-ai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uwm.edu/onestop/your-student-record/sharing-and-protecting-your-informatio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fafsa.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FA3C-6ED4-484D-B565-2F33C3C253A6}"/>
              </a:ext>
            </a:extLst>
          </p:cNvPr>
          <p:cNvSpPr>
            <a:spLocks noGrp="1"/>
          </p:cNvSpPr>
          <p:nvPr>
            <p:ph type="ctrTitle"/>
          </p:nvPr>
        </p:nvSpPr>
        <p:spPr/>
        <p:txBody>
          <a:bodyPr>
            <a:normAutofit fontScale="90000"/>
          </a:bodyPr>
          <a:lstStyle/>
          <a:p>
            <a:r>
              <a:rPr lang="en-US"/>
              <a:t>Paying for your College Experience </a:t>
            </a:r>
          </a:p>
        </p:txBody>
      </p:sp>
      <p:sp>
        <p:nvSpPr>
          <p:cNvPr id="3" name="Subtitle 2">
            <a:extLst>
              <a:ext uri="{FF2B5EF4-FFF2-40B4-BE49-F238E27FC236}">
                <a16:creationId xmlns:a16="http://schemas.microsoft.com/office/drawing/2014/main" id="{C84E1941-D6F6-7A4D-B7B4-988065C9707C}"/>
              </a:ext>
            </a:extLst>
          </p:cNvPr>
          <p:cNvSpPr>
            <a:spLocks noGrp="1"/>
          </p:cNvSpPr>
          <p:nvPr>
            <p:ph type="subTitle" idx="1"/>
          </p:nvPr>
        </p:nvSpPr>
        <p:spPr/>
        <p:txBody>
          <a:bodyPr/>
          <a:lstStyle/>
          <a:p>
            <a:r>
              <a:rPr lang="en-US"/>
              <a:t>UWM Financial Aid </a:t>
            </a:r>
          </a:p>
        </p:txBody>
      </p:sp>
    </p:spTree>
    <p:extLst>
      <p:ext uri="{BB962C8B-B14F-4D97-AF65-F5344CB8AC3E}">
        <p14:creationId xmlns:p14="http://schemas.microsoft.com/office/powerpoint/2010/main" val="8792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97AF-AE08-411E-9C12-AA970810BD5B}"/>
              </a:ext>
            </a:extLst>
          </p:cNvPr>
          <p:cNvSpPr>
            <a:spLocks noGrp="1"/>
          </p:cNvSpPr>
          <p:nvPr>
            <p:ph type="title"/>
          </p:nvPr>
        </p:nvSpPr>
        <p:spPr>
          <a:xfrm>
            <a:off x="838200" y="717387"/>
            <a:ext cx="10515600" cy="1325563"/>
          </a:xfrm>
        </p:spPr>
        <p:txBody>
          <a:bodyPr/>
          <a:lstStyle/>
          <a:p>
            <a:r>
              <a:rPr lang="en-US" dirty="0"/>
              <a:t>What You Need To Do: Scholarships</a:t>
            </a:r>
          </a:p>
        </p:txBody>
      </p:sp>
      <p:sp>
        <p:nvSpPr>
          <p:cNvPr id="3" name="Content Placeholder 2">
            <a:extLst>
              <a:ext uri="{FF2B5EF4-FFF2-40B4-BE49-F238E27FC236}">
                <a16:creationId xmlns:a16="http://schemas.microsoft.com/office/drawing/2014/main" id="{9F02BF57-2F77-45B0-88FA-832F2977BFE2}"/>
              </a:ext>
            </a:extLst>
          </p:cNvPr>
          <p:cNvSpPr>
            <a:spLocks noGrp="1"/>
          </p:cNvSpPr>
          <p:nvPr>
            <p:ph idx="1"/>
          </p:nvPr>
        </p:nvSpPr>
        <p:spPr>
          <a:xfrm>
            <a:off x="636494" y="2065151"/>
            <a:ext cx="10515600" cy="4296568"/>
          </a:xfrm>
        </p:spPr>
        <p:txBody>
          <a:bodyPr/>
          <a:lstStyle/>
          <a:p>
            <a:pPr marL="342900" indent="-342900">
              <a:buFont typeface="Arial"/>
              <a:buChar char="•"/>
            </a:pPr>
            <a:r>
              <a:rPr lang="en-US" sz="2400" b="1" dirty="0">
                <a:ea typeface="+mn-lt"/>
                <a:cs typeface="+mn-lt"/>
              </a:rPr>
              <a:t>When looking for scholarships at UWM…</a:t>
            </a:r>
          </a:p>
          <a:p>
            <a:pPr marL="800100" lvl="1" indent="-342900">
              <a:buFont typeface="Arial"/>
              <a:buChar char="•"/>
            </a:pPr>
            <a:r>
              <a:rPr lang="en-US" dirty="0">
                <a:ea typeface="+mn-lt"/>
                <a:cs typeface="+mn-lt"/>
              </a:rPr>
              <a:t>Check out the UWM Scholarship website: </a:t>
            </a:r>
            <a:r>
              <a:rPr lang="en-US" dirty="0">
                <a:ea typeface="+mn-lt"/>
                <a:cs typeface="+mn-lt"/>
                <a:hlinkClick r:id="rId3"/>
              </a:rPr>
              <a:t>scholarships.uwm.edu </a:t>
            </a:r>
            <a:endParaRPr lang="en-US" dirty="0">
              <a:ea typeface="+mn-lt"/>
              <a:cs typeface="+mn-lt"/>
            </a:endParaRPr>
          </a:p>
          <a:p>
            <a:pPr marL="800100" lvl="1" indent="-342900">
              <a:buFont typeface="Arial"/>
              <a:buChar char="•"/>
            </a:pPr>
            <a:r>
              <a:rPr lang="en-US" dirty="0">
                <a:ea typeface="+mn-lt"/>
                <a:cs typeface="+mn-lt"/>
              </a:rPr>
              <a:t>Fill out the general application on the Panther Scholarship Portal: </a:t>
            </a:r>
            <a:r>
              <a:rPr lang="en-US" dirty="0">
                <a:ea typeface="+mn-lt"/>
                <a:cs typeface="+mn-lt"/>
                <a:hlinkClick r:id="rId4"/>
              </a:rPr>
              <a:t>https://uwm.academicworks.com/</a:t>
            </a:r>
            <a:r>
              <a:rPr lang="en-US" dirty="0">
                <a:ea typeface="+mn-lt"/>
                <a:cs typeface="+mn-lt"/>
              </a:rPr>
              <a:t>  </a:t>
            </a:r>
          </a:p>
          <a:p>
            <a:endParaRPr lang="en-US" sz="2400" b="1" dirty="0">
              <a:cs typeface="Calibri"/>
            </a:endParaRPr>
          </a:p>
          <a:p>
            <a:pPr marL="342900" indent="-342900">
              <a:buFont typeface="Arial"/>
              <a:buChar char="•"/>
            </a:pPr>
            <a:r>
              <a:rPr lang="en-US" sz="2400" b="1" dirty="0">
                <a:ea typeface="+mn-lt"/>
                <a:cs typeface="+mn-lt"/>
              </a:rPr>
              <a:t>When looking for outside scholarships, remember...</a:t>
            </a:r>
          </a:p>
          <a:p>
            <a:pPr marL="800100" lvl="1" indent="-342900">
              <a:buFont typeface="Arial"/>
              <a:buChar char="•"/>
            </a:pPr>
            <a:r>
              <a:rPr lang="en-US" dirty="0">
                <a:ea typeface="+mn-lt"/>
                <a:cs typeface="+mn-lt"/>
              </a:rPr>
              <a:t>Most scholarships will have an application process and will be merit based. </a:t>
            </a:r>
          </a:p>
          <a:p>
            <a:pPr marL="800100" lvl="1" indent="-342900">
              <a:buFont typeface="Arial"/>
              <a:buChar char="•"/>
            </a:pPr>
            <a:r>
              <a:rPr lang="en-US" dirty="0">
                <a:ea typeface="+mn-lt"/>
                <a:cs typeface="+mn-lt"/>
              </a:rPr>
              <a:t>You should never pay for a scholarship opportunity. If they are asking for money</a:t>
            </a:r>
            <a:r>
              <a:rPr lang="en-US" i="1" dirty="0">
                <a:ea typeface="+mn-lt"/>
                <a:cs typeface="+mn-lt"/>
              </a:rPr>
              <a:t> it is most likely a scam!</a:t>
            </a:r>
            <a:endParaRPr lang="en-US" i="1" dirty="0">
              <a:cs typeface="Calibri"/>
            </a:endParaRPr>
          </a:p>
        </p:txBody>
      </p:sp>
      <p:sp>
        <p:nvSpPr>
          <p:cNvPr id="4" name="Rectangle 3">
            <a:extLst>
              <a:ext uri="{FF2B5EF4-FFF2-40B4-BE49-F238E27FC236}">
                <a16:creationId xmlns:a16="http://schemas.microsoft.com/office/drawing/2014/main" id="{6E17F50C-3B05-CECB-1A00-EA391B511E0C}"/>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Understanding Aid Types</a:t>
            </a:r>
          </a:p>
        </p:txBody>
      </p:sp>
    </p:spTree>
    <p:extLst>
      <p:ext uri="{BB962C8B-B14F-4D97-AF65-F5344CB8AC3E}">
        <p14:creationId xmlns:p14="http://schemas.microsoft.com/office/powerpoint/2010/main" val="259670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187"/>
            <a:ext cx="10515600" cy="1325563"/>
          </a:xfrm>
        </p:spPr>
        <p:txBody>
          <a:bodyPr/>
          <a:lstStyle/>
          <a:p>
            <a:r>
              <a:rPr lang="en-US" dirty="0"/>
              <a:t>Additional Aid Resources</a:t>
            </a:r>
          </a:p>
        </p:txBody>
      </p:sp>
      <p:sp>
        <p:nvSpPr>
          <p:cNvPr id="3" name="Content Placeholder 2"/>
          <p:cNvSpPr>
            <a:spLocks noGrp="1"/>
          </p:cNvSpPr>
          <p:nvPr>
            <p:ph idx="1"/>
          </p:nvPr>
        </p:nvSpPr>
        <p:spPr>
          <a:xfrm>
            <a:off x="838200" y="1866245"/>
            <a:ext cx="10515600" cy="4296568"/>
          </a:xfrm>
        </p:spPr>
        <p:txBody>
          <a:bodyPr/>
          <a:lstStyle/>
          <a:p>
            <a:r>
              <a:rPr lang="en-US" sz="3000" dirty="0"/>
              <a:t>Parent PLUS loans </a:t>
            </a:r>
            <a:r>
              <a:rPr lang="en-US" dirty="0"/>
              <a:t>(apply after 6/1/2022)</a:t>
            </a:r>
          </a:p>
          <a:p>
            <a:r>
              <a:rPr lang="en-US" sz="3200" dirty="0"/>
              <a:t>Private Student Loans</a:t>
            </a:r>
          </a:p>
          <a:p>
            <a:r>
              <a:rPr lang="en-US" sz="3200" dirty="0"/>
              <a:t>Scholarships </a:t>
            </a:r>
          </a:p>
          <a:p>
            <a:r>
              <a:rPr lang="en-US" sz="3200" dirty="0"/>
              <a:t>College Savings Plans  </a:t>
            </a:r>
          </a:p>
          <a:p>
            <a:r>
              <a:rPr lang="en-US" sz="3200" dirty="0"/>
              <a:t>Military Benefits</a:t>
            </a:r>
          </a:p>
          <a:p>
            <a:r>
              <a:rPr lang="en-US" sz="3200" dirty="0"/>
              <a:t>Native American Tribal Benefits</a:t>
            </a:r>
          </a:p>
          <a:p>
            <a:r>
              <a:rPr lang="en-US" sz="3200" dirty="0"/>
              <a:t>University Installment Payment Plan</a:t>
            </a:r>
          </a:p>
          <a:p>
            <a:endParaRPr lang="en-US" dirty="0"/>
          </a:p>
        </p:txBody>
      </p:sp>
      <p:sp>
        <p:nvSpPr>
          <p:cNvPr id="4" name="Rectangle 3">
            <a:extLst>
              <a:ext uri="{FF2B5EF4-FFF2-40B4-BE49-F238E27FC236}">
                <a16:creationId xmlns:a16="http://schemas.microsoft.com/office/drawing/2014/main" id="{92C37489-9EBE-0D08-6BCD-0638C5103ADD}"/>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Understanding Aid Types</a:t>
            </a:r>
          </a:p>
        </p:txBody>
      </p:sp>
    </p:spTree>
    <p:extLst>
      <p:ext uri="{BB962C8B-B14F-4D97-AF65-F5344CB8AC3E}">
        <p14:creationId xmlns:p14="http://schemas.microsoft.com/office/powerpoint/2010/main" val="12599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CD06-DABB-4AE1-A4FB-B5EF399E2EA7}"/>
              </a:ext>
            </a:extLst>
          </p:cNvPr>
          <p:cNvSpPr>
            <a:spLocks noGrp="1"/>
          </p:cNvSpPr>
          <p:nvPr>
            <p:ph type="title"/>
          </p:nvPr>
        </p:nvSpPr>
        <p:spPr>
          <a:xfrm>
            <a:off x="276255" y="870293"/>
            <a:ext cx="5831541" cy="1325563"/>
          </a:xfrm>
        </p:spPr>
        <p:txBody>
          <a:bodyPr/>
          <a:lstStyle/>
          <a:p>
            <a:r>
              <a:rPr lang="en-US" dirty="0"/>
              <a:t>Estimated Cost of Attendance (COA) </a:t>
            </a:r>
          </a:p>
        </p:txBody>
      </p:sp>
      <p:sp>
        <p:nvSpPr>
          <p:cNvPr id="3" name="Content Placeholder 2">
            <a:extLst>
              <a:ext uri="{FF2B5EF4-FFF2-40B4-BE49-F238E27FC236}">
                <a16:creationId xmlns:a16="http://schemas.microsoft.com/office/drawing/2014/main" id="{E9E9E354-99A3-4D3E-82E6-AF050479BAC9}"/>
              </a:ext>
            </a:extLst>
          </p:cNvPr>
          <p:cNvSpPr>
            <a:spLocks noGrp="1"/>
          </p:cNvSpPr>
          <p:nvPr>
            <p:ph idx="1"/>
          </p:nvPr>
        </p:nvSpPr>
        <p:spPr>
          <a:xfrm>
            <a:off x="276255" y="2550509"/>
            <a:ext cx="5051612" cy="3237050"/>
          </a:xfrm>
        </p:spPr>
        <p:txBody>
          <a:bodyPr>
            <a:normAutofit/>
          </a:bodyPr>
          <a:lstStyle/>
          <a:p>
            <a:pPr>
              <a:buFont typeface="Wingdings" panose="05000000000000000000" pitchFamily="2" charset="2"/>
              <a:buChar char="ü"/>
            </a:pPr>
            <a:r>
              <a:rPr lang="en-US" dirty="0"/>
              <a:t>Tuition &amp; Fees</a:t>
            </a:r>
          </a:p>
          <a:p>
            <a:pPr>
              <a:buFont typeface="Wingdings" panose="05000000000000000000" pitchFamily="2" charset="2"/>
              <a:buChar char="ü"/>
            </a:pPr>
            <a:r>
              <a:rPr lang="en-US" dirty="0"/>
              <a:t>Room &amp; Meals </a:t>
            </a:r>
          </a:p>
          <a:p>
            <a:pPr>
              <a:buFont typeface="Wingdings" panose="05000000000000000000" pitchFamily="2" charset="2"/>
              <a:buChar char="ü"/>
            </a:pPr>
            <a:r>
              <a:rPr lang="en-US" dirty="0"/>
              <a:t>Transportation </a:t>
            </a:r>
          </a:p>
          <a:p>
            <a:pPr>
              <a:buFont typeface="Wingdings" panose="05000000000000000000" pitchFamily="2" charset="2"/>
              <a:buChar char="ü"/>
            </a:pPr>
            <a:r>
              <a:rPr lang="en-US" dirty="0"/>
              <a:t>Books &amp; Supplies, and </a:t>
            </a:r>
          </a:p>
          <a:p>
            <a:pPr>
              <a:buFont typeface="Wingdings" panose="05000000000000000000" pitchFamily="2" charset="2"/>
              <a:buChar char="ü"/>
            </a:pPr>
            <a:r>
              <a:rPr lang="en-US" dirty="0"/>
              <a:t>Personal/Miscellaneous Expenses</a:t>
            </a:r>
          </a:p>
        </p:txBody>
      </p:sp>
      <p:sp>
        <p:nvSpPr>
          <p:cNvPr id="4" name="Rectangle 3">
            <a:extLst>
              <a:ext uri="{FF2B5EF4-FFF2-40B4-BE49-F238E27FC236}">
                <a16:creationId xmlns:a16="http://schemas.microsoft.com/office/drawing/2014/main" id="{7AB98CCC-4B77-E437-6A6D-310F79FBD23F}"/>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Understanding Costs</a:t>
            </a:r>
          </a:p>
        </p:txBody>
      </p:sp>
      <p:pic>
        <p:nvPicPr>
          <p:cNvPr id="6" name="Graphic 5" descr="Piggy Bank outline">
            <a:extLst>
              <a:ext uri="{FF2B5EF4-FFF2-40B4-BE49-F238E27FC236}">
                <a16:creationId xmlns:a16="http://schemas.microsoft.com/office/drawing/2014/main" id="{E9F48E44-1B01-B622-1330-9F9FADF5EAD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131115" y="1719599"/>
            <a:ext cx="2943726" cy="2943726"/>
          </a:xfrm>
          <a:prstGeom prst="rect">
            <a:avLst/>
          </a:prstGeom>
        </p:spPr>
      </p:pic>
      <p:sp>
        <p:nvSpPr>
          <p:cNvPr id="7" name="TextBox 6">
            <a:extLst>
              <a:ext uri="{FF2B5EF4-FFF2-40B4-BE49-F238E27FC236}">
                <a16:creationId xmlns:a16="http://schemas.microsoft.com/office/drawing/2014/main" id="{63CFF819-DE94-5F4A-D2C6-75271D5C33F4}"/>
              </a:ext>
            </a:extLst>
          </p:cNvPr>
          <p:cNvSpPr txBox="1"/>
          <p:nvPr/>
        </p:nvSpPr>
        <p:spPr>
          <a:xfrm>
            <a:off x="8325380" y="2395082"/>
            <a:ext cx="3590365" cy="1815882"/>
          </a:xfrm>
          <a:prstGeom prst="rect">
            <a:avLst/>
          </a:prstGeom>
          <a:noFill/>
        </p:spPr>
        <p:txBody>
          <a:bodyPr wrap="square">
            <a:spAutoFit/>
          </a:bodyPr>
          <a:lstStyle/>
          <a:p>
            <a:pPr marL="0" indent="0" algn="r">
              <a:buFont typeface="Arial" panose="020B0604020202020204" pitchFamily="34" charset="0"/>
              <a:buNone/>
            </a:pPr>
            <a:r>
              <a:rPr lang="en-US" sz="2800" dirty="0"/>
              <a:t>Tuition and Fees</a:t>
            </a:r>
          </a:p>
          <a:p>
            <a:pPr marL="0" indent="0" algn="r">
              <a:buFont typeface="Arial" panose="020B0604020202020204" pitchFamily="34" charset="0"/>
              <a:buNone/>
            </a:pPr>
            <a:r>
              <a:rPr lang="en-US" sz="2800" dirty="0"/>
              <a:t>+ </a:t>
            </a:r>
            <a:r>
              <a:rPr lang="en-US" sz="2800" u="sng" dirty="0"/>
              <a:t>Room and Meals*</a:t>
            </a:r>
          </a:p>
          <a:p>
            <a:pPr marL="0" indent="0" algn="r">
              <a:buFont typeface="Arial" panose="020B0604020202020204" pitchFamily="34" charset="0"/>
              <a:buNone/>
            </a:pPr>
            <a:r>
              <a:rPr lang="en-US" sz="2800" dirty="0"/>
              <a:t>=Direct Costs billed by UWM</a:t>
            </a:r>
          </a:p>
        </p:txBody>
      </p:sp>
      <p:sp>
        <p:nvSpPr>
          <p:cNvPr id="9" name="TextBox 8">
            <a:extLst>
              <a:ext uri="{FF2B5EF4-FFF2-40B4-BE49-F238E27FC236}">
                <a16:creationId xmlns:a16="http://schemas.microsoft.com/office/drawing/2014/main" id="{6E36F4D7-3CAB-3AEE-E488-9F3BDB0B421F}"/>
              </a:ext>
            </a:extLst>
          </p:cNvPr>
          <p:cNvSpPr txBox="1"/>
          <p:nvPr/>
        </p:nvSpPr>
        <p:spPr>
          <a:xfrm>
            <a:off x="7382907" y="867524"/>
            <a:ext cx="4507595" cy="1446550"/>
          </a:xfrm>
          <a:prstGeom prst="rect">
            <a:avLst/>
          </a:prstGeom>
          <a:noFill/>
        </p:spPr>
        <p:txBody>
          <a:bodyPr wrap="square">
            <a:spAutoFit/>
          </a:bodyPr>
          <a:lstStyle/>
          <a:p>
            <a:pPr algn="r"/>
            <a:r>
              <a:rPr lang="en-US" sz="4400" b="1" dirty="0">
                <a:latin typeface="+mj-lt"/>
              </a:rPr>
              <a:t>What Do I Pay to the School?</a:t>
            </a:r>
          </a:p>
        </p:txBody>
      </p:sp>
    </p:spTree>
    <p:extLst>
      <p:ext uri="{BB962C8B-B14F-4D97-AF65-F5344CB8AC3E}">
        <p14:creationId xmlns:p14="http://schemas.microsoft.com/office/powerpoint/2010/main" val="290123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5" y="724862"/>
            <a:ext cx="6196274" cy="1325563"/>
          </a:xfrm>
        </p:spPr>
        <p:txBody>
          <a:bodyPr/>
          <a:lstStyle/>
          <a:p>
            <a:r>
              <a:rPr lang="en-US" dirty="0">
                <a:cs typeface="Calibri"/>
              </a:rPr>
              <a:t>What Are Your Costs?</a:t>
            </a:r>
            <a:endParaRPr lang="en-US" dirty="0"/>
          </a:p>
        </p:txBody>
      </p:sp>
      <p:grpSp>
        <p:nvGrpSpPr>
          <p:cNvPr id="13" name="Group 12"/>
          <p:cNvGrpSpPr/>
          <p:nvPr/>
        </p:nvGrpSpPr>
        <p:grpSpPr>
          <a:xfrm>
            <a:off x="186246" y="1750252"/>
            <a:ext cx="6196275" cy="4801314"/>
            <a:chOff x="1370913" y="1982117"/>
            <a:chExt cx="5460376" cy="4801493"/>
          </a:xfrm>
        </p:grpSpPr>
        <p:sp>
          <p:nvSpPr>
            <p:cNvPr id="14" name="TextBox 13">
              <a:extLst>
                <a:ext uri="{FF2B5EF4-FFF2-40B4-BE49-F238E27FC236}">
                  <a16:creationId xmlns:a16="http://schemas.microsoft.com/office/drawing/2014/main" id="{3D726484-7455-4B4B-A537-EF2E99AD3477}"/>
                </a:ext>
              </a:extLst>
            </p:cNvPr>
            <p:cNvSpPr txBox="1"/>
            <p:nvPr/>
          </p:nvSpPr>
          <p:spPr>
            <a:xfrm>
              <a:off x="1370913" y="1982117"/>
              <a:ext cx="4454570" cy="480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ea typeface="+mn-lt"/>
                  <a:cs typeface="+mn-lt"/>
                </a:rPr>
                <a:t>Direct Costs</a:t>
              </a:r>
              <a:endParaRPr lang="en-US" sz="2400" dirty="0">
                <a:cs typeface="Calibri"/>
              </a:endParaRPr>
            </a:p>
            <a:p>
              <a:r>
                <a:rPr lang="en-US" sz="2400" dirty="0">
                  <a:ea typeface="+mn-lt"/>
                  <a:cs typeface="+mn-lt"/>
                </a:rPr>
                <a:t>Tuition </a:t>
              </a:r>
              <a:r>
                <a:rPr lang="en-US" dirty="0">
                  <a:ea typeface="+mn-lt"/>
                  <a:cs typeface="+mn-lt"/>
                </a:rPr>
                <a:t>(Based on WI Resident)</a:t>
              </a:r>
              <a:r>
                <a:rPr lang="en-US" sz="2400" dirty="0">
                  <a:cs typeface="Calibri"/>
                </a:rPr>
                <a:t>:</a:t>
              </a:r>
            </a:p>
            <a:p>
              <a:r>
                <a:rPr lang="en-US" sz="2400" dirty="0">
                  <a:cs typeface="Calibri"/>
                </a:rPr>
                <a:t>Residence Hall:</a:t>
              </a:r>
            </a:p>
            <a:p>
              <a:r>
                <a:rPr lang="en-US" sz="2400" dirty="0">
                  <a:cs typeface="Calibri"/>
                </a:rPr>
                <a:t>Meal Plan:</a:t>
              </a:r>
            </a:p>
            <a:p>
              <a:r>
                <a:rPr lang="en-US" sz="2400" b="1" dirty="0">
                  <a:cs typeface="Calibri"/>
                </a:rPr>
                <a:t>Total Direct Cost:</a:t>
              </a:r>
            </a:p>
            <a:p>
              <a:pPr>
                <a:lnSpc>
                  <a:spcPct val="150000"/>
                </a:lnSpc>
              </a:pPr>
              <a:r>
                <a:rPr lang="en-US" sz="2400" b="1" dirty="0">
                  <a:cs typeface="Calibri"/>
                </a:rPr>
                <a:t>Financial Aid</a:t>
              </a:r>
            </a:p>
            <a:p>
              <a:r>
                <a:rPr lang="en-US" sz="2400" dirty="0">
                  <a:cs typeface="Calibri"/>
                </a:rPr>
                <a:t>Fed. Direct Unsubsidized Loan:</a:t>
              </a:r>
            </a:p>
            <a:p>
              <a:r>
                <a:rPr lang="en-US" sz="2400" b="1" dirty="0">
                  <a:cs typeface="Calibri"/>
                </a:rPr>
                <a:t>Balance Due</a:t>
              </a:r>
            </a:p>
            <a:p>
              <a:endParaRPr lang="en-US" sz="2400" dirty="0">
                <a:cs typeface="Calibri"/>
              </a:endParaRPr>
            </a:p>
            <a:p>
              <a:endParaRPr lang="en-US" sz="2000" dirty="0">
                <a:cs typeface="Calibri"/>
              </a:endParaRPr>
            </a:p>
            <a:p>
              <a:pPr marL="285750" indent="-285750">
                <a:buFont typeface="Arial"/>
                <a:buChar char="•"/>
              </a:pPr>
              <a:endParaRPr lang="en-US" sz="2800" dirty="0">
                <a:cs typeface="Calibri"/>
              </a:endParaRPr>
            </a:p>
            <a:p>
              <a:endParaRPr lang="en-US" dirty="0">
                <a:cs typeface="Calibri"/>
              </a:endParaRPr>
            </a:p>
          </p:txBody>
        </p:sp>
        <p:sp>
          <p:nvSpPr>
            <p:cNvPr id="15" name="TextBox 14">
              <a:extLst>
                <a:ext uri="{FF2B5EF4-FFF2-40B4-BE49-F238E27FC236}">
                  <a16:creationId xmlns:a16="http://schemas.microsoft.com/office/drawing/2014/main" id="{39567CB7-2A20-4BC1-9EED-70304470483D}"/>
                </a:ext>
              </a:extLst>
            </p:cNvPr>
            <p:cNvSpPr txBox="1"/>
            <p:nvPr/>
          </p:nvSpPr>
          <p:spPr>
            <a:xfrm>
              <a:off x="4789719" y="1982117"/>
              <a:ext cx="2041570" cy="480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en-US" sz="2400" u="sng" dirty="0">
                  <a:solidFill>
                    <a:schemeClr val="bg1"/>
                  </a:solidFill>
                  <a:cs typeface="Calibri"/>
                </a:rPr>
                <a:t>Direct Costs</a:t>
              </a:r>
              <a:endParaRPr lang="en-US" sz="2400" dirty="0">
                <a:solidFill>
                  <a:schemeClr val="bg1"/>
                </a:solidFill>
                <a:cs typeface="Calibri"/>
              </a:endParaRPr>
            </a:p>
            <a:p>
              <a:pPr algn="r"/>
              <a:r>
                <a:rPr lang="en-US" sz="2400" dirty="0">
                  <a:cs typeface="Calibri"/>
                </a:rPr>
                <a:t>$4,805</a:t>
              </a:r>
            </a:p>
            <a:p>
              <a:pPr algn="r"/>
              <a:r>
                <a:rPr lang="en-US" sz="2400" dirty="0">
                  <a:cs typeface="Calibri"/>
                </a:rPr>
                <a:t> +$3,353</a:t>
              </a:r>
            </a:p>
            <a:p>
              <a:pPr algn="r"/>
              <a:r>
                <a:rPr lang="en-US" sz="2400" u="sng" dirty="0">
                  <a:cs typeface="Calibri"/>
                </a:rPr>
                <a:t>$2,095</a:t>
              </a:r>
            </a:p>
            <a:p>
              <a:pPr algn="r"/>
              <a:r>
                <a:rPr lang="en-US" sz="2400" b="1" dirty="0">
                  <a:cs typeface="Calibri"/>
                </a:rPr>
                <a:t>$10,253</a:t>
              </a:r>
            </a:p>
            <a:p>
              <a:pPr algn="r">
                <a:lnSpc>
                  <a:spcPct val="150000"/>
                </a:lnSpc>
              </a:pPr>
              <a:r>
                <a:rPr lang="en-US" sz="2400" dirty="0">
                  <a:solidFill>
                    <a:srgbClr val="FF0000"/>
                  </a:solidFill>
                  <a:cs typeface="Calibri"/>
                </a:rPr>
                <a:t>(less)</a:t>
              </a:r>
            </a:p>
            <a:p>
              <a:pPr algn="r"/>
              <a:r>
                <a:rPr lang="en-US" sz="2400" u="sng" dirty="0">
                  <a:cs typeface="Calibri"/>
                </a:rPr>
                <a:t>$2,722</a:t>
              </a:r>
            </a:p>
            <a:p>
              <a:pPr algn="r"/>
              <a:r>
                <a:rPr lang="en-US" sz="2400" b="1" dirty="0">
                  <a:cs typeface="Calibri"/>
                </a:rPr>
                <a:t>$7,531</a:t>
              </a:r>
              <a:endParaRPr lang="en-US" sz="2400" dirty="0">
                <a:cs typeface="Calibri"/>
              </a:endParaRPr>
            </a:p>
            <a:p>
              <a:pPr algn="r"/>
              <a:endParaRPr lang="en-US" sz="2400" dirty="0">
                <a:cs typeface="Calibri"/>
              </a:endParaRPr>
            </a:p>
            <a:p>
              <a:endParaRPr lang="en-US" sz="2000" dirty="0">
                <a:cs typeface="Calibri"/>
              </a:endParaRPr>
            </a:p>
            <a:p>
              <a:pPr marL="285750" indent="-285750">
                <a:buFont typeface="Arial"/>
                <a:buChar char="•"/>
              </a:pPr>
              <a:endParaRPr lang="en-US" sz="2800" dirty="0">
                <a:cs typeface="Calibri"/>
              </a:endParaRPr>
            </a:p>
            <a:p>
              <a:endParaRPr lang="en-US" dirty="0">
                <a:cs typeface="Calibri"/>
              </a:endParaRPr>
            </a:p>
          </p:txBody>
        </p:sp>
        <p:cxnSp>
          <p:nvCxnSpPr>
            <p:cNvPr id="16" name="Straight Connector 15"/>
            <p:cNvCxnSpPr>
              <a:cxnSpLocks/>
            </p:cNvCxnSpPr>
            <p:nvPr/>
          </p:nvCxnSpPr>
          <p:spPr>
            <a:xfrm>
              <a:off x="1370913" y="4923184"/>
              <a:ext cx="5460376" cy="0"/>
            </a:xfrm>
            <a:prstGeom prst="line">
              <a:avLst/>
            </a:prstGeom>
          </p:spPr>
          <p:style>
            <a:lnRef idx="2">
              <a:schemeClr val="dk1"/>
            </a:lnRef>
            <a:fillRef idx="0">
              <a:schemeClr val="dk1"/>
            </a:fillRef>
            <a:effectRef idx="1">
              <a:schemeClr val="dk1"/>
            </a:effectRef>
            <a:fontRef idx="minor">
              <a:schemeClr val="tx1"/>
            </a:fontRef>
          </p:style>
        </p:cxnSp>
      </p:grpSp>
      <p:sp>
        <p:nvSpPr>
          <p:cNvPr id="17" name="TextBox 16">
            <a:extLst>
              <a:ext uri="{FF2B5EF4-FFF2-40B4-BE49-F238E27FC236}">
                <a16:creationId xmlns:a16="http://schemas.microsoft.com/office/drawing/2014/main" id="{C09F6881-C836-4824-BE1A-5CEFC70AA16F}"/>
              </a:ext>
            </a:extLst>
          </p:cNvPr>
          <p:cNvSpPr txBox="1"/>
          <p:nvPr/>
        </p:nvSpPr>
        <p:spPr>
          <a:xfrm>
            <a:off x="1224994" y="5470357"/>
            <a:ext cx="109670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Calculate your estimated balance at </a:t>
            </a:r>
            <a:r>
              <a:rPr lang="en-US" sz="2800" u="sng" dirty="0"/>
              <a:t>uwm.edu/</a:t>
            </a:r>
            <a:r>
              <a:rPr lang="en-US" sz="2800" u="sng" dirty="0" err="1"/>
              <a:t>costestimator</a:t>
            </a:r>
            <a:r>
              <a:rPr lang="en-US" sz="2400" dirty="0"/>
              <a:t> </a:t>
            </a:r>
            <a:endParaRPr lang="en-US" sz="2400" dirty="0">
              <a:cs typeface="Calibri"/>
            </a:endParaRPr>
          </a:p>
        </p:txBody>
      </p:sp>
      <p:cxnSp>
        <p:nvCxnSpPr>
          <p:cNvPr id="18" name="Straight Connector 17"/>
          <p:cNvCxnSpPr>
            <a:cxnSpLocks/>
          </p:cNvCxnSpPr>
          <p:nvPr/>
        </p:nvCxnSpPr>
        <p:spPr>
          <a:xfrm>
            <a:off x="186246" y="3429000"/>
            <a:ext cx="6196276" cy="0"/>
          </a:xfrm>
          <a:prstGeom prst="line">
            <a:avLst/>
          </a:prstGeom>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D78B2668-E3B1-98A8-B573-E1103ED8B5A2}"/>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Understanding Costs</a:t>
            </a:r>
          </a:p>
        </p:txBody>
      </p:sp>
      <p:sp>
        <p:nvSpPr>
          <p:cNvPr id="12" name="Content Placeholder 2">
            <a:extLst>
              <a:ext uri="{FF2B5EF4-FFF2-40B4-BE49-F238E27FC236}">
                <a16:creationId xmlns:a16="http://schemas.microsoft.com/office/drawing/2014/main" id="{CF897931-38E9-B35A-6764-21441D3A0B55}"/>
              </a:ext>
            </a:extLst>
          </p:cNvPr>
          <p:cNvSpPr>
            <a:spLocks noGrp="1"/>
          </p:cNvSpPr>
          <p:nvPr>
            <p:ph idx="1"/>
          </p:nvPr>
        </p:nvSpPr>
        <p:spPr>
          <a:xfrm>
            <a:off x="7019366" y="864423"/>
            <a:ext cx="4854388" cy="450095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buNone/>
            </a:pPr>
            <a:r>
              <a:rPr lang="en-US" sz="3600" b="1" u="sng" dirty="0"/>
              <a:t>Tuition Costs </a:t>
            </a:r>
            <a:r>
              <a:rPr lang="en-US" sz="1800" b="1" u="sng" dirty="0"/>
              <a:t>(per semester)</a:t>
            </a:r>
          </a:p>
          <a:p>
            <a:r>
              <a:rPr lang="en-US" dirty="0"/>
              <a:t>WI Resident: $4,805</a:t>
            </a:r>
          </a:p>
          <a:p>
            <a:r>
              <a:rPr lang="en-US" dirty="0"/>
              <a:t>MN Reciprocity: $6,969</a:t>
            </a:r>
          </a:p>
          <a:p>
            <a:r>
              <a:rPr lang="en-US" dirty="0"/>
              <a:t>IL Resident: $6,828</a:t>
            </a:r>
          </a:p>
          <a:p>
            <a:r>
              <a:rPr lang="en-US" dirty="0"/>
              <a:t>MSEP: $6,828</a:t>
            </a:r>
          </a:p>
          <a:p>
            <a:r>
              <a:rPr lang="en-US" dirty="0"/>
              <a:t>Out of State: $10,737</a:t>
            </a:r>
          </a:p>
          <a:p>
            <a:pPr marL="0" indent="0">
              <a:buNone/>
            </a:pPr>
            <a:endParaRPr lang="en-US" sz="900" dirty="0"/>
          </a:p>
          <a:p>
            <a:pPr>
              <a:buFont typeface="Wingdings" panose="05000000000000000000" pitchFamily="2" charset="2"/>
              <a:buChar char="Ø"/>
            </a:pPr>
            <a:r>
              <a:rPr lang="en-US" sz="2100" dirty="0"/>
              <a:t>Based on 12-18 credits (full time)</a:t>
            </a:r>
          </a:p>
          <a:p>
            <a:pPr>
              <a:buFont typeface="Wingdings" panose="05000000000000000000" pitchFamily="2" charset="2"/>
              <a:buChar char="Ø"/>
            </a:pPr>
            <a:r>
              <a:rPr lang="en-US" sz="2100" dirty="0"/>
              <a:t>More information on Tuition and Fees: </a:t>
            </a:r>
            <a:r>
              <a:rPr lang="en-US" sz="2100" dirty="0">
                <a:hlinkClick r:id="rId3"/>
              </a:rPr>
              <a:t>https://uwm.edu/cost-aid/</a:t>
            </a:r>
            <a:r>
              <a:rPr lang="en-US" sz="2100" dirty="0"/>
              <a:t> </a:t>
            </a:r>
          </a:p>
          <a:p>
            <a:pPr marL="457200" lvl="1" indent="0">
              <a:buNone/>
            </a:pPr>
            <a:endParaRPr lang="en-US" dirty="0"/>
          </a:p>
        </p:txBody>
      </p:sp>
    </p:spTree>
    <p:extLst>
      <p:ext uri="{BB962C8B-B14F-4D97-AF65-F5344CB8AC3E}">
        <p14:creationId xmlns:p14="http://schemas.microsoft.com/office/powerpoint/2010/main" val="22721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5DAF-0FA4-4647-89FC-DE61F4DC7AA6}"/>
              </a:ext>
            </a:extLst>
          </p:cNvPr>
          <p:cNvSpPr>
            <a:spLocks noGrp="1"/>
          </p:cNvSpPr>
          <p:nvPr>
            <p:ph type="title"/>
          </p:nvPr>
        </p:nvSpPr>
        <p:spPr>
          <a:xfrm>
            <a:off x="838200" y="695187"/>
            <a:ext cx="10515600" cy="1325563"/>
          </a:xfrm>
        </p:spPr>
        <p:txBody>
          <a:bodyPr/>
          <a:lstStyle/>
          <a:p>
            <a:r>
              <a:rPr lang="en-US" dirty="0"/>
              <a:t>Cost of College: Questions to Ask </a:t>
            </a:r>
          </a:p>
        </p:txBody>
      </p:sp>
      <p:sp>
        <p:nvSpPr>
          <p:cNvPr id="3" name="Content Placeholder 2">
            <a:extLst>
              <a:ext uri="{FF2B5EF4-FFF2-40B4-BE49-F238E27FC236}">
                <a16:creationId xmlns:a16="http://schemas.microsoft.com/office/drawing/2014/main" id="{1F77F0EB-F522-4328-BAFF-36C542FD8E77}"/>
              </a:ext>
            </a:extLst>
          </p:cNvPr>
          <p:cNvSpPr>
            <a:spLocks noGrp="1"/>
          </p:cNvSpPr>
          <p:nvPr>
            <p:ph idx="1"/>
          </p:nvPr>
        </p:nvSpPr>
        <p:spPr>
          <a:xfrm>
            <a:off x="838200" y="2069131"/>
            <a:ext cx="10515600" cy="4022387"/>
          </a:xfrm>
        </p:spPr>
        <p:txBody>
          <a:bodyPr>
            <a:normAutofit/>
          </a:bodyPr>
          <a:lstStyle/>
          <a:p>
            <a:pPr>
              <a:buFont typeface="Courier New" panose="02070309020205020404" pitchFamily="49" charset="0"/>
              <a:buChar char="o"/>
            </a:pPr>
            <a:r>
              <a:rPr lang="en-US" dirty="0"/>
              <a:t>Review and assess your Financial Aid offer</a:t>
            </a:r>
          </a:p>
          <a:p>
            <a:pPr marL="749808" lvl="1" indent="-457200">
              <a:buFont typeface="Wingdings" panose="05000000000000000000" pitchFamily="2" charset="2"/>
              <a:buChar char="§"/>
            </a:pPr>
            <a:r>
              <a:rPr lang="en-US" dirty="0"/>
              <a:t>What is your total out of pocket cost, with and without loans</a:t>
            </a:r>
          </a:p>
          <a:p>
            <a:pPr marL="1207008" lvl="2" indent="-457200">
              <a:buFont typeface="Wingdings" panose="05000000000000000000" pitchFamily="2" charset="2"/>
              <a:buChar char="§"/>
            </a:pPr>
            <a:r>
              <a:rPr lang="en-US" sz="2400" dirty="0"/>
              <a:t>Have you factored in housing/dorm costs, and meal plan?</a:t>
            </a:r>
          </a:p>
          <a:p>
            <a:pPr marL="749808" lvl="1" indent="-457200">
              <a:buFont typeface="Wingdings" panose="05000000000000000000" pitchFamily="2" charset="2"/>
              <a:buChar char="§"/>
            </a:pPr>
            <a:r>
              <a:rPr lang="en-US" dirty="0"/>
              <a:t>What is your funding plan beyond Federal, State, and Institutional sources?</a:t>
            </a:r>
          </a:p>
          <a:p>
            <a:pPr marL="749808" lvl="1" indent="-457200">
              <a:buFont typeface="Wingdings" panose="05000000000000000000" pitchFamily="2" charset="2"/>
              <a:buChar char="§"/>
            </a:pPr>
            <a:r>
              <a:rPr lang="en-US" dirty="0"/>
              <a:t>Have family conversations about expectations for costs</a:t>
            </a:r>
          </a:p>
          <a:p>
            <a:pPr>
              <a:buFont typeface="Courier New" panose="02070309020205020404" pitchFamily="49" charset="0"/>
              <a:buChar char="o"/>
            </a:pPr>
            <a:r>
              <a:rPr lang="en-US" dirty="0"/>
              <a:t>Be prepared for other expenses that are not part of the bill:</a:t>
            </a:r>
          </a:p>
          <a:p>
            <a:pPr marL="749808" lvl="1" indent="-457200">
              <a:buFont typeface="Wingdings" panose="05000000000000000000" pitchFamily="2" charset="2"/>
              <a:buChar char="§"/>
            </a:pPr>
            <a:r>
              <a:rPr lang="en-US" dirty="0"/>
              <a:t>Course materials/books</a:t>
            </a:r>
          </a:p>
          <a:p>
            <a:pPr marL="749808" lvl="1" indent="-457200">
              <a:buFont typeface="Wingdings" panose="05000000000000000000" pitchFamily="2" charset="2"/>
              <a:buChar char="§"/>
            </a:pPr>
            <a:r>
              <a:rPr lang="en-US" dirty="0"/>
              <a:t>Transportation costs</a:t>
            </a:r>
          </a:p>
        </p:txBody>
      </p:sp>
      <p:sp>
        <p:nvSpPr>
          <p:cNvPr id="5" name="Rectangle 4">
            <a:extLst>
              <a:ext uri="{FF2B5EF4-FFF2-40B4-BE49-F238E27FC236}">
                <a16:creationId xmlns:a16="http://schemas.microsoft.com/office/drawing/2014/main" id="{76ADCA37-E1C9-6E66-C307-5860D048CB06}"/>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Understanding Costs</a:t>
            </a:r>
          </a:p>
        </p:txBody>
      </p:sp>
    </p:spTree>
    <p:extLst>
      <p:ext uri="{BB962C8B-B14F-4D97-AF65-F5344CB8AC3E}">
        <p14:creationId xmlns:p14="http://schemas.microsoft.com/office/powerpoint/2010/main" val="67033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DE8C25-7B96-4851-A8EB-64567EB5DDB5}"/>
              </a:ext>
            </a:extLst>
          </p:cNvPr>
          <p:cNvSpPr>
            <a:spLocks noGrp="1"/>
          </p:cNvSpPr>
          <p:nvPr>
            <p:ph idx="1"/>
          </p:nvPr>
        </p:nvSpPr>
        <p:spPr>
          <a:xfrm>
            <a:off x="8025653" y="1128956"/>
            <a:ext cx="3747247" cy="4600087"/>
          </a:xfrm>
        </p:spPr>
        <p:txBody>
          <a:bodyPr>
            <a:normAutofit/>
          </a:bodyPr>
          <a:lstStyle/>
          <a:p>
            <a:r>
              <a:rPr lang="en-US" sz="2400" dirty="0"/>
              <a:t>Received as an attachment to the email notice </a:t>
            </a:r>
          </a:p>
          <a:p>
            <a:r>
              <a:rPr lang="en-US" sz="2400" dirty="0"/>
              <a:t>Opens as a PDF </a:t>
            </a:r>
          </a:p>
          <a:p>
            <a:r>
              <a:rPr lang="en-US" sz="2400" dirty="0"/>
              <a:t>Provides additional details and information regarding your financial aid offer. </a:t>
            </a:r>
          </a:p>
          <a:p>
            <a:r>
              <a:rPr lang="en-US" sz="2400" dirty="0"/>
              <a:t>Must log into PAWS to accept/decline</a:t>
            </a:r>
          </a:p>
        </p:txBody>
      </p:sp>
      <p:pic>
        <p:nvPicPr>
          <p:cNvPr id="6" name="Picture 5" descr="Table&#10;&#10;Description automatically generated">
            <a:extLst>
              <a:ext uri="{FF2B5EF4-FFF2-40B4-BE49-F238E27FC236}">
                <a16:creationId xmlns:a16="http://schemas.microsoft.com/office/drawing/2014/main" id="{6BCDC7FC-8747-4A01-B5A7-F52F22FBDF13}"/>
              </a:ext>
            </a:extLst>
          </p:cNvPr>
          <p:cNvPicPr>
            <a:picLocks noChangeAspect="1"/>
          </p:cNvPicPr>
          <p:nvPr/>
        </p:nvPicPr>
        <p:blipFill>
          <a:blip r:embed="rId3"/>
          <a:stretch>
            <a:fillRect/>
          </a:stretch>
        </p:blipFill>
        <p:spPr>
          <a:xfrm>
            <a:off x="307708" y="1120545"/>
            <a:ext cx="7484570" cy="5286569"/>
          </a:xfrm>
          <a:prstGeom prst="rect">
            <a:avLst/>
          </a:prstGeom>
        </p:spPr>
      </p:pic>
      <p:sp>
        <p:nvSpPr>
          <p:cNvPr id="5" name="Rectangle 4">
            <a:extLst>
              <a:ext uri="{FF2B5EF4-FFF2-40B4-BE49-F238E27FC236}">
                <a16:creationId xmlns:a16="http://schemas.microsoft.com/office/drawing/2014/main" id="{FD8CAA0A-9F2B-0A24-1E61-D4A36D7E6D0B}"/>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Putting It All Together: The Aid Offer Letter</a:t>
            </a:r>
          </a:p>
        </p:txBody>
      </p:sp>
    </p:spTree>
    <p:extLst>
      <p:ext uri="{BB962C8B-B14F-4D97-AF65-F5344CB8AC3E}">
        <p14:creationId xmlns:p14="http://schemas.microsoft.com/office/powerpoint/2010/main" val="299579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492268B2-3748-42F7-9C1D-D98F1E007229}"/>
              </a:ext>
            </a:extLst>
          </p:cNvPr>
          <p:cNvPicPr>
            <a:picLocks noChangeAspect="1"/>
          </p:cNvPicPr>
          <p:nvPr/>
        </p:nvPicPr>
        <p:blipFill>
          <a:blip r:embed="rId3"/>
          <a:stretch>
            <a:fillRect/>
          </a:stretch>
        </p:blipFill>
        <p:spPr>
          <a:xfrm>
            <a:off x="838200" y="1204620"/>
            <a:ext cx="7126319" cy="5045784"/>
          </a:xfrm>
          <a:prstGeom prst="rect">
            <a:avLst/>
          </a:prstGeom>
        </p:spPr>
      </p:pic>
      <p:sp>
        <p:nvSpPr>
          <p:cNvPr id="10" name="Rectangle 9">
            <a:extLst>
              <a:ext uri="{FF2B5EF4-FFF2-40B4-BE49-F238E27FC236}">
                <a16:creationId xmlns:a16="http://schemas.microsoft.com/office/drawing/2014/main" id="{574B273B-603C-9485-AF05-F12BF4C9B396}"/>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Putting It All Together: The Aid Offer Letter</a:t>
            </a:r>
          </a:p>
        </p:txBody>
      </p:sp>
    </p:spTree>
    <p:extLst>
      <p:ext uri="{BB962C8B-B14F-4D97-AF65-F5344CB8AC3E}">
        <p14:creationId xmlns:p14="http://schemas.microsoft.com/office/powerpoint/2010/main" val="325703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187"/>
            <a:ext cx="10515600" cy="1325563"/>
          </a:xfrm>
        </p:spPr>
        <p:txBody>
          <a:bodyPr/>
          <a:lstStyle/>
          <a:p>
            <a:r>
              <a:rPr lang="en-US" dirty="0"/>
              <a:t>Keeping Track of Your Balance </a:t>
            </a:r>
          </a:p>
        </p:txBody>
      </p:sp>
      <p:sp>
        <p:nvSpPr>
          <p:cNvPr id="3" name="Content Placeholder 2"/>
          <p:cNvSpPr>
            <a:spLocks noGrp="1"/>
          </p:cNvSpPr>
          <p:nvPr>
            <p:ph idx="1"/>
          </p:nvPr>
        </p:nvSpPr>
        <p:spPr>
          <a:xfrm>
            <a:off x="838200" y="1809657"/>
            <a:ext cx="10515600" cy="4296568"/>
          </a:xfrm>
        </p:spPr>
        <p:txBody>
          <a:bodyPr>
            <a:normAutofit lnSpcReduction="10000"/>
          </a:bodyPr>
          <a:lstStyle/>
          <a:p>
            <a:r>
              <a:rPr lang="en-US" altLang="en-US" sz="2400" dirty="0">
                <a:ea typeface="+mn-lt"/>
                <a:cs typeface="+mn-lt"/>
              </a:rPr>
              <a:t>Monitor your PAWS account to see your charges, aid activity, and important due dates</a:t>
            </a:r>
            <a:r>
              <a:rPr lang="en-US" altLang="en-US" sz="2400" dirty="0" smtClean="0">
                <a:ea typeface="+mn-lt"/>
                <a:cs typeface="+mn-lt"/>
              </a:rPr>
              <a:t>.</a:t>
            </a:r>
          </a:p>
          <a:p>
            <a:r>
              <a:rPr lang="en-US" altLang="en-US" sz="2400" dirty="0" smtClean="0">
                <a:ea typeface="+mn-lt"/>
                <a:cs typeface="+mn-lt"/>
              </a:rPr>
              <a:t>Due date is first day of the semester. </a:t>
            </a:r>
            <a:endParaRPr lang="en-US" altLang="en-US" sz="2400" dirty="0">
              <a:ea typeface="+mn-lt"/>
              <a:cs typeface="+mn-lt"/>
            </a:endParaRPr>
          </a:p>
          <a:p>
            <a:r>
              <a:rPr lang="en-US" altLang="en-US" sz="2400" b="1" dirty="0" smtClean="0">
                <a:highlight>
                  <a:srgbClr val="FFFF00"/>
                </a:highlight>
                <a:ea typeface="+mn-lt"/>
                <a:cs typeface="+mn-lt"/>
              </a:rPr>
              <a:t>Coming </a:t>
            </a:r>
            <a:r>
              <a:rPr lang="en-US" altLang="en-US" sz="2400" b="1" dirty="0">
                <a:highlight>
                  <a:srgbClr val="FFFF00"/>
                </a:highlight>
                <a:ea typeface="+mn-lt"/>
                <a:cs typeface="+mn-lt"/>
              </a:rPr>
              <a:t>soon…new Installment Plan options thru Nelnet! </a:t>
            </a:r>
            <a:r>
              <a:rPr lang="en-US" altLang="en-US" sz="2400" b="1" dirty="0" smtClean="0">
                <a:highlight>
                  <a:srgbClr val="FFFF00"/>
                </a:highlight>
                <a:ea typeface="+mn-lt"/>
                <a:cs typeface="+mn-lt"/>
              </a:rPr>
              <a:t>Continue </a:t>
            </a:r>
            <a:r>
              <a:rPr lang="en-US" altLang="en-US" sz="2400" b="1" dirty="0">
                <a:highlight>
                  <a:srgbClr val="FFFF00"/>
                </a:highlight>
                <a:ea typeface="+mn-lt"/>
                <a:cs typeface="+mn-lt"/>
              </a:rPr>
              <a:t>to check UWM email and website for updates</a:t>
            </a:r>
            <a:r>
              <a:rPr lang="en-US" altLang="en-US" sz="2400" b="1" dirty="0" smtClean="0">
                <a:highlight>
                  <a:srgbClr val="FFFF00"/>
                </a:highlight>
                <a:ea typeface="+mn-lt"/>
                <a:cs typeface="+mn-lt"/>
              </a:rPr>
              <a:t>! </a:t>
            </a:r>
          </a:p>
          <a:p>
            <a:r>
              <a:rPr lang="en-US" altLang="en-US" sz="2400" b="1" dirty="0" smtClean="0">
                <a:highlight>
                  <a:srgbClr val="FFFF00"/>
                </a:highlight>
                <a:ea typeface="+mn-lt"/>
                <a:cs typeface="+mn-lt"/>
              </a:rPr>
              <a:t>Students who can’t pay in full, will need to opt in. The enrollment fee is $25. </a:t>
            </a:r>
          </a:p>
          <a:p>
            <a:r>
              <a:rPr lang="en-US" altLang="en-US" sz="2400" b="1" dirty="0" smtClean="0">
                <a:highlight>
                  <a:srgbClr val="FFFF00"/>
                </a:highlight>
                <a:ea typeface="+mn-lt"/>
                <a:cs typeface="+mn-lt"/>
              </a:rPr>
              <a:t>2-4 installments will be offered, with last payment due December 5.</a:t>
            </a:r>
            <a:endParaRPr lang="en-US" altLang="en-US" sz="2400" b="1" dirty="0">
              <a:highlight>
                <a:srgbClr val="FFFF00"/>
              </a:highlight>
              <a:ea typeface="+mn-lt"/>
              <a:cs typeface="+mn-lt"/>
            </a:endParaRPr>
          </a:p>
          <a:p>
            <a:r>
              <a:rPr lang="en-US" altLang="en-US" sz="2400" smtClean="0">
                <a:ea typeface="+mn-lt"/>
                <a:cs typeface="+mn-lt"/>
              </a:rPr>
              <a:t>If </a:t>
            </a:r>
            <a:r>
              <a:rPr lang="en-US" altLang="en-US" sz="2400" dirty="0">
                <a:ea typeface="+mn-lt"/>
                <a:cs typeface="+mn-lt"/>
              </a:rPr>
              <a:t>you do not pay by the due dates, your balance will become “past due”. Finance charges will be assessed on the balance and a hold will prevent registration for the next semester. Housing may also take action. </a:t>
            </a:r>
          </a:p>
          <a:p>
            <a:endParaRPr lang="en-US" altLang="en-US" sz="2400" dirty="0">
              <a:ea typeface="+mn-lt"/>
              <a:cs typeface="+mn-lt"/>
            </a:endParaRPr>
          </a:p>
          <a:p>
            <a:endParaRPr lang="en-US" dirty="0"/>
          </a:p>
        </p:txBody>
      </p:sp>
      <p:sp>
        <p:nvSpPr>
          <p:cNvPr id="4" name="Rectangle 3">
            <a:extLst>
              <a:ext uri="{FF2B5EF4-FFF2-40B4-BE49-F238E27FC236}">
                <a16:creationId xmlns:a16="http://schemas.microsoft.com/office/drawing/2014/main" id="{264AE9AA-1F45-4490-9592-C86023E9C04B}"/>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Putting It All Together: Billing</a:t>
            </a:r>
          </a:p>
        </p:txBody>
      </p:sp>
    </p:spTree>
    <p:extLst>
      <p:ext uri="{BB962C8B-B14F-4D97-AF65-F5344CB8AC3E}">
        <p14:creationId xmlns:p14="http://schemas.microsoft.com/office/powerpoint/2010/main" val="120215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187"/>
            <a:ext cx="10515600" cy="1325563"/>
          </a:xfrm>
        </p:spPr>
        <p:txBody>
          <a:bodyPr/>
          <a:lstStyle/>
          <a:p>
            <a:r>
              <a:rPr lang="en-US" dirty="0"/>
              <a:t>Privacy Laws: FERPA</a:t>
            </a:r>
          </a:p>
        </p:txBody>
      </p:sp>
      <p:sp>
        <p:nvSpPr>
          <p:cNvPr id="3" name="Content Placeholder 2"/>
          <p:cNvSpPr>
            <a:spLocks noGrp="1"/>
          </p:cNvSpPr>
          <p:nvPr>
            <p:ph idx="1"/>
          </p:nvPr>
        </p:nvSpPr>
        <p:spPr>
          <a:xfrm>
            <a:off x="838200" y="2020750"/>
            <a:ext cx="10515600" cy="4296568"/>
          </a:xfrm>
        </p:spPr>
        <p:txBody>
          <a:bodyPr/>
          <a:lstStyle/>
          <a:p>
            <a:pPr marL="457200" indent="-457200"/>
            <a:r>
              <a:rPr lang="en-US" dirty="0"/>
              <a:t>FERPA (</a:t>
            </a:r>
            <a:r>
              <a:rPr lang="en-US" sz="2000" dirty="0"/>
              <a:t>Family Educational Rights and Privacy Act of 1974</a:t>
            </a:r>
            <a:r>
              <a:rPr lang="en-US" dirty="0"/>
              <a:t>): rights to student records </a:t>
            </a:r>
            <a:endParaRPr lang="en-US" dirty="0">
              <a:cs typeface="Calibri"/>
            </a:endParaRPr>
          </a:p>
          <a:p>
            <a:pPr marL="457200" indent="-457200"/>
            <a:r>
              <a:rPr lang="en-US" dirty="0"/>
              <a:t>States that only individuals who have a specific reason to view student records within the university may view those records</a:t>
            </a:r>
            <a:endParaRPr lang="en-US" dirty="0">
              <a:cs typeface="Calibri"/>
            </a:endParaRPr>
          </a:p>
          <a:p>
            <a:pPr marL="457200" indent="-457200"/>
            <a:r>
              <a:rPr lang="en-US" dirty="0">
                <a:cs typeface="Calibri"/>
              </a:rPr>
              <a:t>Student's </a:t>
            </a:r>
            <a:r>
              <a:rPr lang="en-US" u="sng" dirty="0">
                <a:cs typeface="Calibri"/>
              </a:rPr>
              <a:t>parent, spouse, or partner, etc. cannot access student records without consent</a:t>
            </a:r>
            <a:r>
              <a:rPr lang="en-US" dirty="0">
                <a:cs typeface="Calibri"/>
              </a:rPr>
              <a:t>! </a:t>
            </a:r>
          </a:p>
          <a:p>
            <a:pPr marL="457200" indent="-457200"/>
            <a:r>
              <a:rPr lang="en-US" b="1" dirty="0">
                <a:cs typeface="Calibri"/>
              </a:rPr>
              <a:t>Visit: </a:t>
            </a:r>
            <a:r>
              <a:rPr lang="en-US" u="sng" dirty="0">
                <a:hlinkClick r:id="rId3"/>
              </a:rPr>
              <a:t>https://uwm.edu/onestop/your-student-record/sharing-and-protecting-your-information</a:t>
            </a:r>
            <a:endParaRPr lang="en-US" dirty="0"/>
          </a:p>
        </p:txBody>
      </p:sp>
      <p:sp>
        <p:nvSpPr>
          <p:cNvPr id="4" name="Rectangle 3">
            <a:extLst>
              <a:ext uri="{FF2B5EF4-FFF2-40B4-BE49-F238E27FC236}">
                <a16:creationId xmlns:a16="http://schemas.microsoft.com/office/drawing/2014/main" id="{79833985-46DD-D596-4BB5-DCDD2EDDD563}"/>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Putting It All Together: Billing</a:t>
            </a:r>
          </a:p>
        </p:txBody>
      </p:sp>
    </p:spTree>
    <p:extLst>
      <p:ext uri="{BB962C8B-B14F-4D97-AF65-F5344CB8AC3E}">
        <p14:creationId xmlns:p14="http://schemas.microsoft.com/office/powerpoint/2010/main" val="1918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71040C-4D70-55F8-A562-9871095DE12E}"/>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Disbursement</a:t>
            </a:r>
          </a:p>
        </p:txBody>
      </p:sp>
      <p:sp>
        <p:nvSpPr>
          <p:cNvPr id="5" name="TextBox 4">
            <a:extLst>
              <a:ext uri="{FF2B5EF4-FFF2-40B4-BE49-F238E27FC236}">
                <a16:creationId xmlns:a16="http://schemas.microsoft.com/office/drawing/2014/main" id="{F6EA4C07-6C56-46AF-21C6-DF558D69A18D}"/>
              </a:ext>
            </a:extLst>
          </p:cNvPr>
          <p:cNvSpPr txBox="1"/>
          <p:nvPr/>
        </p:nvSpPr>
        <p:spPr>
          <a:xfrm>
            <a:off x="287350" y="939388"/>
            <a:ext cx="11707426" cy="4770537"/>
          </a:xfrm>
          <a:prstGeom prst="rect">
            <a:avLst/>
          </a:prstGeom>
          <a:noFill/>
        </p:spPr>
        <p:txBody>
          <a:bodyPr wrap="square" rtlCol="0">
            <a:spAutoFit/>
          </a:bodyPr>
          <a:lstStyle/>
          <a:p>
            <a:r>
              <a:rPr lang="en-US" sz="4800" dirty="0">
                <a:latin typeface="Freestyle Script" panose="030804020302050B0404" pitchFamily="66" charset="0"/>
              </a:rPr>
              <a:t>Check these boxes so aid can disburse!</a:t>
            </a:r>
          </a:p>
          <a:p>
            <a:endParaRPr lang="en-US" sz="800" dirty="0"/>
          </a:p>
          <a:p>
            <a:pPr marL="457200" indent="-457200">
              <a:buFont typeface="Wingdings" panose="05000000000000000000" pitchFamily="2" charset="2"/>
              <a:buChar char="q"/>
            </a:pPr>
            <a:r>
              <a:rPr lang="en-US" sz="2800" dirty="0"/>
              <a:t>Direct loan borrowers: MPN &amp; ELC</a:t>
            </a:r>
          </a:p>
          <a:p>
            <a:pPr marL="742950" lvl="1" indent="-285750">
              <a:buFont typeface="Wingdings" panose="05000000000000000000" pitchFamily="2" charset="2"/>
              <a:buChar char="q"/>
            </a:pPr>
            <a:r>
              <a:rPr lang="en-US" b="1" u="sng" dirty="0"/>
              <a:t>Master Promissory Note </a:t>
            </a:r>
          </a:p>
          <a:p>
            <a:pPr lvl="2"/>
            <a:r>
              <a:rPr lang="en-US" dirty="0"/>
              <a:t>Your agreement to repay any federal student loans you accept </a:t>
            </a:r>
          </a:p>
          <a:p>
            <a:pPr lvl="2"/>
            <a:r>
              <a:rPr lang="en-US" dirty="0"/>
              <a:t>Completed once and valid for 10 years</a:t>
            </a:r>
          </a:p>
          <a:p>
            <a:pPr marL="742950" lvl="1" indent="-285750">
              <a:buFont typeface="Wingdings" panose="05000000000000000000" pitchFamily="2" charset="2"/>
              <a:buChar char="q"/>
            </a:pPr>
            <a:r>
              <a:rPr lang="en-US" b="1" u="sng" dirty="0"/>
              <a:t>Entrance Counseling </a:t>
            </a:r>
          </a:p>
          <a:p>
            <a:pPr lvl="2"/>
            <a:r>
              <a:rPr lang="en-US" dirty="0"/>
              <a:t>Reviews your rights and responsibilities as a federal student loan borrower</a:t>
            </a:r>
          </a:p>
          <a:p>
            <a:pPr lvl="2"/>
            <a:r>
              <a:rPr lang="en-US" dirty="0"/>
              <a:t>Completed once and valid for 10 years</a:t>
            </a:r>
            <a:endParaRPr lang="en-US" sz="2800" dirty="0"/>
          </a:p>
          <a:p>
            <a:pPr marL="457200" indent="-457200">
              <a:buFont typeface="Wingdings" panose="05000000000000000000" pitchFamily="2" charset="2"/>
              <a:buChar char="q"/>
            </a:pPr>
            <a:r>
              <a:rPr lang="en-US" sz="2800" dirty="0"/>
              <a:t>Notify us if you will be enrolled less than full-time (12+ credits)</a:t>
            </a:r>
          </a:p>
          <a:p>
            <a:pPr marL="457200" indent="-457200">
              <a:buFont typeface="Wingdings" panose="05000000000000000000" pitchFamily="2" charset="2"/>
              <a:buChar char="q"/>
            </a:pPr>
            <a:r>
              <a:rPr lang="en-US" sz="2800" dirty="0"/>
              <a:t>Accept aid by August 1</a:t>
            </a:r>
            <a:r>
              <a:rPr lang="en-US" sz="2800" baseline="30000" dirty="0"/>
              <a:t>st</a:t>
            </a:r>
            <a:r>
              <a:rPr lang="en-US" sz="2800" dirty="0"/>
              <a:t> for it to disburse before charges are due</a:t>
            </a:r>
          </a:p>
          <a:p>
            <a:r>
              <a:rPr lang="en-US" sz="2800" dirty="0"/>
              <a:t>	Last day to accept aid: Dec. 1</a:t>
            </a:r>
            <a:r>
              <a:rPr lang="en-US" sz="2800" baseline="30000" dirty="0"/>
              <a:t>st</a:t>
            </a:r>
            <a:endParaRPr lang="en-US" sz="2800" dirty="0"/>
          </a:p>
          <a:p>
            <a:r>
              <a:rPr lang="en-US" sz="2800" dirty="0"/>
              <a:t>	Spring registration begins early Nov.</a:t>
            </a:r>
          </a:p>
        </p:txBody>
      </p:sp>
    </p:spTree>
    <p:extLst>
      <p:ext uri="{BB962C8B-B14F-4D97-AF65-F5344CB8AC3E}">
        <p14:creationId xmlns:p14="http://schemas.microsoft.com/office/powerpoint/2010/main" val="22486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8946EA7-35E1-F024-F0FC-E8059186F966}"/>
              </a:ext>
            </a:extLst>
          </p:cNvPr>
          <p:cNvSpPr/>
          <p:nvPr/>
        </p:nvSpPr>
        <p:spPr>
          <a:xfrm>
            <a:off x="116542" y="100852"/>
            <a:ext cx="5311588" cy="26490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Assist students and their families seek out, obtain, and make the best use of all financial resources available to bridge the gap between financial aid resources, student and family </a:t>
            </a:r>
            <a:r>
              <a:rPr lang="en-US" b="1" dirty="0" smtClean="0">
                <a:solidFill>
                  <a:schemeClr val="tx1">
                    <a:lumMod val="95000"/>
                    <a:lumOff val="5000"/>
                  </a:schemeClr>
                </a:solidFill>
              </a:rPr>
              <a:t>contributions, </a:t>
            </a:r>
            <a:r>
              <a:rPr lang="en-US" b="1" dirty="0">
                <a:solidFill>
                  <a:schemeClr val="tx1">
                    <a:lumMod val="95000"/>
                    <a:lumOff val="5000"/>
                  </a:schemeClr>
                </a:solidFill>
              </a:rPr>
              <a:t>and the cost of attending UWM </a:t>
            </a:r>
          </a:p>
        </p:txBody>
      </p:sp>
      <p:sp>
        <p:nvSpPr>
          <p:cNvPr id="11" name="Oval 10">
            <a:extLst>
              <a:ext uri="{FF2B5EF4-FFF2-40B4-BE49-F238E27FC236}">
                <a16:creationId xmlns:a16="http://schemas.microsoft.com/office/drawing/2014/main" id="{8A536196-5FD5-0531-3D54-B5DAC6EC0270}"/>
              </a:ext>
            </a:extLst>
          </p:cNvPr>
          <p:cNvSpPr/>
          <p:nvPr/>
        </p:nvSpPr>
        <p:spPr>
          <a:xfrm>
            <a:off x="1453965" y="3547781"/>
            <a:ext cx="2943224" cy="232634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rPr>
              <a:t>Assist students in reviewing additional aid options </a:t>
            </a:r>
          </a:p>
          <a:p>
            <a:pPr algn="ctr"/>
            <a:endParaRPr lang="en-US" dirty="0"/>
          </a:p>
        </p:txBody>
      </p:sp>
      <p:sp>
        <p:nvSpPr>
          <p:cNvPr id="12" name="Oval 11">
            <a:extLst>
              <a:ext uri="{FF2B5EF4-FFF2-40B4-BE49-F238E27FC236}">
                <a16:creationId xmlns:a16="http://schemas.microsoft.com/office/drawing/2014/main" id="{D0876620-4395-3FC4-56DA-5926429F11AF}"/>
              </a:ext>
            </a:extLst>
          </p:cNvPr>
          <p:cNvSpPr/>
          <p:nvPr/>
        </p:nvSpPr>
        <p:spPr>
          <a:xfrm>
            <a:off x="7556682" y="2924735"/>
            <a:ext cx="4419601" cy="29695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rPr>
              <a:t>Assist students with the completion of their FASFA, verification or other required documents, discuss special circumstances and the impact on their aid eligibility </a:t>
            </a:r>
          </a:p>
        </p:txBody>
      </p:sp>
      <p:sp>
        <p:nvSpPr>
          <p:cNvPr id="13" name="Oval 12">
            <a:extLst>
              <a:ext uri="{FF2B5EF4-FFF2-40B4-BE49-F238E27FC236}">
                <a16:creationId xmlns:a16="http://schemas.microsoft.com/office/drawing/2014/main" id="{BB5DF837-494F-6903-16B6-F5F135E4EED5}"/>
              </a:ext>
            </a:extLst>
          </p:cNvPr>
          <p:cNvSpPr/>
          <p:nvPr/>
        </p:nvSpPr>
        <p:spPr>
          <a:xfrm>
            <a:off x="6763872" y="248771"/>
            <a:ext cx="2958353" cy="24854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Assist students with understanding their financial aid eligibility and educational costs</a:t>
            </a:r>
          </a:p>
          <a:p>
            <a:pPr algn="ctr"/>
            <a:endParaRPr lang="en-US" dirty="0"/>
          </a:p>
        </p:txBody>
      </p:sp>
      <p:sp>
        <p:nvSpPr>
          <p:cNvPr id="14" name="Oval 13">
            <a:extLst>
              <a:ext uri="{FF2B5EF4-FFF2-40B4-BE49-F238E27FC236}">
                <a16:creationId xmlns:a16="http://schemas.microsoft.com/office/drawing/2014/main" id="{708B2F01-AB4D-9AAC-2DB0-9339757F0FBE}"/>
              </a:ext>
            </a:extLst>
          </p:cNvPr>
          <p:cNvSpPr/>
          <p:nvPr/>
        </p:nvSpPr>
        <p:spPr>
          <a:xfrm>
            <a:off x="3819802" y="1842247"/>
            <a:ext cx="4304179" cy="2969558"/>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WHO WE ARE</a:t>
            </a:r>
          </a:p>
        </p:txBody>
      </p:sp>
    </p:spTree>
    <p:extLst>
      <p:ext uri="{BB962C8B-B14F-4D97-AF65-F5344CB8AC3E}">
        <p14:creationId xmlns:p14="http://schemas.microsoft.com/office/powerpoint/2010/main" val="92722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BFAC1-1E7A-CBC1-212B-500C4B991A7E}"/>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Disbursement</a:t>
            </a:r>
          </a:p>
        </p:txBody>
      </p:sp>
      <p:sp>
        <p:nvSpPr>
          <p:cNvPr id="6" name="TextBox 5">
            <a:extLst>
              <a:ext uri="{FF2B5EF4-FFF2-40B4-BE49-F238E27FC236}">
                <a16:creationId xmlns:a16="http://schemas.microsoft.com/office/drawing/2014/main" id="{88753688-EA78-C1D7-BF90-5DA3494DA57C}"/>
              </a:ext>
            </a:extLst>
          </p:cNvPr>
          <p:cNvSpPr txBox="1"/>
          <p:nvPr/>
        </p:nvSpPr>
        <p:spPr>
          <a:xfrm>
            <a:off x="556532" y="1926771"/>
            <a:ext cx="11210925" cy="3416320"/>
          </a:xfrm>
          <a:prstGeom prst="rect">
            <a:avLst/>
          </a:prstGeom>
          <a:noFill/>
        </p:spPr>
        <p:txBody>
          <a:bodyPr wrap="square" rtlCol="0">
            <a:spAutoFit/>
          </a:bodyPr>
          <a:lstStyle/>
          <a:p>
            <a:pPr algn="l" rtl="0" fontAlgn="base"/>
            <a:r>
              <a:rPr lang="en-US" sz="5400" dirty="0">
                <a:solidFill>
                  <a:srgbClr val="000000"/>
                </a:solidFill>
                <a:latin typeface="Freestyle Script" panose="030804020302050B0404" pitchFamily="66" charset="0"/>
              </a:rPr>
              <a:t>Check these boxes so aid can disburse!</a:t>
            </a:r>
            <a:endParaRPr lang="en-US" sz="5400" b="0" i="0" u="none" strike="noStrike" dirty="0">
              <a:solidFill>
                <a:srgbClr val="000000"/>
              </a:solidFill>
              <a:effectLst/>
              <a:latin typeface="Freestyle Script" panose="030804020302050B0404" pitchFamily="66" charset="0"/>
            </a:endParaRPr>
          </a:p>
          <a:p>
            <a:pPr algn="l" rtl="0" fontAlgn="base"/>
            <a:endParaRPr lang="en-US" dirty="0">
              <a:solidFill>
                <a:srgbClr val="000000"/>
              </a:solidFill>
              <a:latin typeface="Calibri" panose="020F0502020204030204" pitchFamily="34" charset="0"/>
            </a:endParaRPr>
          </a:p>
          <a:p>
            <a:pPr marL="571500" indent="-571500" algn="l" rtl="0" fontAlgn="base">
              <a:buFont typeface="Wingdings" panose="05000000000000000000" pitchFamily="2" charset="2"/>
              <a:buChar char="q"/>
            </a:pPr>
            <a:r>
              <a:rPr lang="en-US" sz="3600" b="0" i="0" u="none" strike="noStrike" dirty="0">
                <a:solidFill>
                  <a:srgbClr val="000000"/>
                </a:solidFill>
                <a:effectLst/>
                <a:latin typeface="Calibri" panose="020F0502020204030204" pitchFamily="34" charset="0"/>
              </a:rPr>
              <a:t>Cancel any offered aid</a:t>
            </a:r>
            <a:r>
              <a:rPr lang="en-US" sz="3600" b="0" i="0" dirty="0">
                <a:solidFill>
                  <a:srgbClr val="000000"/>
                </a:solidFill>
                <a:effectLst/>
                <a:latin typeface="Calibri" panose="020F0502020204030204" pitchFamily="34" charset="0"/>
              </a:rPr>
              <a:t> at other schools</a:t>
            </a:r>
          </a:p>
          <a:p>
            <a:pPr marL="571500" indent="-571500" algn="l" rtl="0" fontAlgn="base">
              <a:buFont typeface="Wingdings" panose="05000000000000000000" pitchFamily="2" charset="2"/>
              <a:buChar char="q"/>
            </a:pPr>
            <a:r>
              <a:rPr lang="en-US" sz="3600" b="0" i="0" u="none" strike="noStrike" dirty="0">
                <a:solidFill>
                  <a:srgbClr val="000000"/>
                </a:solidFill>
                <a:effectLst/>
                <a:latin typeface="Calibri" panose="020F0502020204030204" pitchFamily="34" charset="0"/>
              </a:rPr>
              <a:t>Add UWM School Code </a:t>
            </a:r>
            <a:r>
              <a:rPr lang="en-US" sz="3600" u="none" strike="noStrike" dirty="0">
                <a:solidFill>
                  <a:srgbClr val="000000"/>
                </a:solidFill>
                <a:latin typeface="Calibri" panose="020F0502020204030204" pitchFamily="34" charset="0"/>
              </a:rPr>
              <a:t>to FAFSA</a:t>
            </a:r>
            <a:endParaRPr lang="en-US" sz="3600" b="0" i="0" dirty="0">
              <a:solidFill>
                <a:srgbClr val="000000"/>
              </a:solidFill>
              <a:effectLst/>
              <a:latin typeface="Calibri" panose="020F0502020204030204" pitchFamily="34" charset="0"/>
            </a:endParaRPr>
          </a:p>
          <a:p>
            <a:pPr marL="571500" indent="-571500" algn="l" rtl="0" fontAlgn="base">
              <a:buFont typeface="Wingdings" panose="05000000000000000000" pitchFamily="2" charset="2"/>
              <a:buChar char="q"/>
            </a:pPr>
            <a:r>
              <a:rPr lang="en-US" sz="3600" b="0" i="0" u="none" strike="noStrike" dirty="0">
                <a:solidFill>
                  <a:srgbClr val="000000"/>
                </a:solidFill>
                <a:effectLst/>
                <a:latin typeface="Calibri" panose="020F0502020204030204" pitchFamily="34" charset="0"/>
              </a:rPr>
              <a:t>Check previously used aid</a:t>
            </a:r>
            <a:r>
              <a:rPr lang="en-US" sz="3600" dirty="0">
                <a:solidFill>
                  <a:srgbClr val="000000"/>
                </a:solidFill>
                <a:latin typeface="Calibri" panose="020F0502020204030204" pitchFamily="34" charset="0"/>
              </a:rPr>
              <a:t> &amp; s</a:t>
            </a:r>
            <a:r>
              <a:rPr lang="en-US" sz="3600" b="0" i="0" u="none" strike="noStrike" dirty="0">
                <a:solidFill>
                  <a:srgbClr val="000000"/>
                </a:solidFill>
                <a:effectLst/>
                <a:latin typeface="Calibri" panose="020F0502020204030204" pitchFamily="34" charset="0"/>
              </a:rPr>
              <a:t>tatus of loans</a:t>
            </a:r>
          </a:p>
          <a:p>
            <a:pPr algn="l" rtl="0" fontAlgn="base"/>
            <a:r>
              <a:rPr lang="en-US" sz="3600" dirty="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Studentaid.gov and/or loan servicer</a:t>
            </a:r>
            <a:r>
              <a:rPr lang="en-US" sz="3200" b="0" i="0" u="none" strike="noStrike" dirty="0">
                <a:solidFill>
                  <a:srgbClr val="000000"/>
                </a:solidFill>
                <a:effectLst/>
                <a:latin typeface="Calibri" panose="020F0502020204030204" pitchFamily="34" charset="0"/>
              </a:rPr>
              <a:t> </a:t>
            </a:r>
            <a:r>
              <a:rPr lang="en-US" sz="3200" b="0" i="0" dirty="0">
                <a:solidFill>
                  <a:srgbClr val="000000"/>
                </a:solidFill>
                <a:effectLst/>
                <a:latin typeface="Calibri" panose="020F0502020204030204" pitchFamily="34" charset="0"/>
              </a:rPr>
              <a:t> </a:t>
            </a:r>
          </a:p>
        </p:txBody>
      </p:sp>
      <p:sp>
        <p:nvSpPr>
          <p:cNvPr id="7" name="TextBox 6">
            <a:extLst>
              <a:ext uri="{FF2B5EF4-FFF2-40B4-BE49-F238E27FC236}">
                <a16:creationId xmlns:a16="http://schemas.microsoft.com/office/drawing/2014/main" id="{DFF12F25-2D42-026C-82BB-0D6B439E9CED}"/>
              </a:ext>
            </a:extLst>
          </p:cNvPr>
          <p:cNvSpPr txBox="1"/>
          <p:nvPr/>
        </p:nvSpPr>
        <p:spPr>
          <a:xfrm>
            <a:off x="556532" y="926258"/>
            <a:ext cx="9681882" cy="769441"/>
          </a:xfrm>
          <a:prstGeom prst="rect">
            <a:avLst/>
          </a:prstGeom>
          <a:noFill/>
        </p:spPr>
        <p:txBody>
          <a:bodyPr wrap="square" rtlCol="0">
            <a:spAutoFit/>
          </a:bodyPr>
          <a:lstStyle/>
          <a:p>
            <a:r>
              <a:rPr lang="en-US" sz="4400" b="1" dirty="0"/>
              <a:t>Instructions for Transfer Students</a:t>
            </a:r>
          </a:p>
        </p:txBody>
      </p:sp>
    </p:spTree>
    <p:extLst>
      <p:ext uri="{BB962C8B-B14F-4D97-AF65-F5344CB8AC3E}">
        <p14:creationId xmlns:p14="http://schemas.microsoft.com/office/powerpoint/2010/main" val="114301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187"/>
            <a:ext cx="10515600" cy="1325563"/>
          </a:xfrm>
        </p:spPr>
        <p:txBody>
          <a:bodyPr/>
          <a:lstStyle/>
          <a:p>
            <a:r>
              <a:rPr lang="en-US" dirty="0">
                <a:cs typeface="Calibri"/>
              </a:rPr>
              <a:t>Satisfactory Academic Progress (SAP)</a:t>
            </a:r>
            <a:endParaRPr lang="en-US" dirty="0"/>
          </a:p>
        </p:txBody>
      </p:sp>
      <p:sp>
        <p:nvSpPr>
          <p:cNvPr id="3" name="Content Placeholder 2"/>
          <p:cNvSpPr>
            <a:spLocks noGrp="1"/>
          </p:cNvSpPr>
          <p:nvPr>
            <p:ph idx="1"/>
          </p:nvPr>
        </p:nvSpPr>
        <p:spPr>
          <a:xfrm>
            <a:off x="551329" y="1929952"/>
            <a:ext cx="11089341" cy="4232861"/>
          </a:xfrm>
        </p:spPr>
        <p:txBody>
          <a:bodyPr>
            <a:normAutofit lnSpcReduction="10000"/>
          </a:bodyPr>
          <a:lstStyle/>
          <a:p>
            <a:pPr marL="0" indent="0">
              <a:buNone/>
            </a:pPr>
            <a:r>
              <a:rPr lang="en-US" sz="2400" u="sng" dirty="0">
                <a:ea typeface="+mn-lt"/>
                <a:cs typeface="+mn-lt"/>
              </a:rPr>
              <a:t>The following two components are evaluated at the end of each semester:</a:t>
            </a:r>
            <a:endParaRPr lang="en-US" sz="2400" u="sng" dirty="0">
              <a:cs typeface="Calibri"/>
            </a:endParaRPr>
          </a:p>
          <a:p>
            <a:pPr marL="514350" indent="-514350">
              <a:buAutoNum type="arabicPeriod"/>
            </a:pPr>
            <a:r>
              <a:rPr lang="en-US" sz="2400" b="1" dirty="0">
                <a:ea typeface="+mn-lt"/>
                <a:cs typeface="+mn-lt"/>
              </a:rPr>
              <a:t>PACE</a:t>
            </a:r>
            <a:r>
              <a:rPr lang="en-US" sz="2400" dirty="0">
                <a:ea typeface="+mn-lt"/>
                <a:cs typeface="+mn-lt"/>
              </a:rPr>
              <a:t> - You must successfully </a:t>
            </a:r>
            <a:r>
              <a:rPr lang="en-US" sz="2400" b="1" dirty="0">
                <a:ea typeface="+mn-lt"/>
                <a:cs typeface="+mn-lt"/>
              </a:rPr>
              <a:t>complete</a:t>
            </a:r>
            <a:r>
              <a:rPr lang="en-US" sz="2400" dirty="0">
                <a:ea typeface="+mn-lt"/>
                <a:cs typeface="+mn-lt"/>
              </a:rPr>
              <a:t> a cumulative of 2/3 (66.67%) of the credits which you </a:t>
            </a:r>
            <a:r>
              <a:rPr lang="en-US" sz="2400" b="1" dirty="0">
                <a:ea typeface="+mn-lt"/>
                <a:cs typeface="+mn-lt"/>
              </a:rPr>
              <a:t>attempt</a:t>
            </a:r>
            <a:r>
              <a:rPr lang="en-US" sz="2400" dirty="0">
                <a:ea typeface="+mn-lt"/>
                <a:cs typeface="+mn-lt"/>
              </a:rPr>
              <a:t>.</a:t>
            </a:r>
            <a:endParaRPr lang="en-US" sz="2400" dirty="0">
              <a:cs typeface="Calibri"/>
            </a:endParaRPr>
          </a:p>
          <a:p>
            <a:pPr marL="971550" lvl="1" indent="-514350">
              <a:buFont typeface="Arial"/>
              <a:buChar char="•"/>
            </a:pPr>
            <a:r>
              <a:rPr lang="en-US" b="1" dirty="0">
                <a:ea typeface="+mn-lt"/>
                <a:cs typeface="+mn-lt"/>
              </a:rPr>
              <a:t>Attempted</a:t>
            </a:r>
            <a:r>
              <a:rPr lang="en-US" dirty="0">
                <a:ea typeface="+mn-lt"/>
                <a:cs typeface="+mn-lt"/>
              </a:rPr>
              <a:t> credits include classes you are enrolled in as of the 10</a:t>
            </a:r>
            <a:r>
              <a:rPr lang="en-US" baseline="30000" dirty="0">
                <a:ea typeface="+mn-lt"/>
                <a:cs typeface="+mn-lt"/>
              </a:rPr>
              <a:t>th</a:t>
            </a:r>
            <a:r>
              <a:rPr lang="en-US" dirty="0">
                <a:ea typeface="+mn-lt"/>
                <a:cs typeface="+mn-lt"/>
              </a:rPr>
              <a:t> day of the semester.  It includes any failed credits and may include dropped or withdrawn credits.</a:t>
            </a:r>
            <a:endParaRPr lang="en-US" dirty="0">
              <a:cs typeface="Calibri"/>
            </a:endParaRPr>
          </a:p>
          <a:p>
            <a:pPr marL="914400" lvl="1" indent="-457200">
              <a:buFont typeface="Arial"/>
              <a:buChar char="•"/>
            </a:pPr>
            <a:r>
              <a:rPr lang="en-US" b="1" dirty="0">
                <a:ea typeface="+mn-lt"/>
                <a:cs typeface="+mn-lt"/>
              </a:rPr>
              <a:t>Completed</a:t>
            </a:r>
            <a:r>
              <a:rPr lang="en-US" dirty="0">
                <a:ea typeface="+mn-lt"/>
                <a:cs typeface="+mn-lt"/>
              </a:rPr>
              <a:t> credits includes all classes with a passing grade (D or above)</a:t>
            </a:r>
            <a:endParaRPr lang="en-US" dirty="0">
              <a:cs typeface="Calibri"/>
            </a:endParaRPr>
          </a:p>
          <a:p>
            <a:pPr marL="514350" indent="-514350">
              <a:buAutoNum type="arabicPeriod"/>
            </a:pPr>
            <a:r>
              <a:rPr lang="en-US" sz="2400" b="1" dirty="0">
                <a:ea typeface="+mn-lt"/>
                <a:cs typeface="+mn-lt"/>
              </a:rPr>
              <a:t>TIMEFRAME </a:t>
            </a:r>
            <a:r>
              <a:rPr lang="en-US" sz="2400" dirty="0">
                <a:ea typeface="+mn-lt"/>
                <a:cs typeface="+mn-lt"/>
              </a:rPr>
              <a:t>– You may not enroll for more than 150% of the number of credits needed to complete your degree. Typically, this is 180 credits for bachelor degrees, 90 credits for associates degrees.</a:t>
            </a:r>
            <a:endParaRPr lang="en-US" sz="2400" dirty="0">
              <a:cs typeface="Calibri"/>
            </a:endParaRPr>
          </a:p>
          <a:p>
            <a:pPr marL="914400" lvl="1" indent="-457200">
              <a:buFont typeface="Arial"/>
              <a:buChar char="•"/>
            </a:pPr>
            <a:r>
              <a:rPr lang="en-US" dirty="0">
                <a:ea typeface="+mn-lt"/>
                <a:cs typeface="+mn-lt"/>
              </a:rPr>
              <a:t>All credits are counted toward your timeframe, even those for which you did not receive financial aid. </a:t>
            </a:r>
            <a:endParaRPr lang="en-US" dirty="0">
              <a:cs typeface="Calibri"/>
            </a:endParaRPr>
          </a:p>
          <a:p>
            <a:endParaRPr lang="en-US" dirty="0"/>
          </a:p>
        </p:txBody>
      </p:sp>
      <p:sp>
        <p:nvSpPr>
          <p:cNvPr id="4" name="Rectangle 3">
            <a:extLst>
              <a:ext uri="{FF2B5EF4-FFF2-40B4-BE49-F238E27FC236}">
                <a16:creationId xmlns:a16="http://schemas.microsoft.com/office/drawing/2014/main" id="{D1353F7F-357B-3D9F-BB24-07DCA2A29D57}"/>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Understanding Aid Limits</a:t>
            </a:r>
          </a:p>
        </p:txBody>
      </p:sp>
    </p:spTree>
    <p:extLst>
      <p:ext uri="{BB962C8B-B14F-4D97-AF65-F5344CB8AC3E}">
        <p14:creationId xmlns:p14="http://schemas.microsoft.com/office/powerpoint/2010/main" val="343390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95187"/>
            <a:ext cx="5257800" cy="1325563"/>
          </a:xfrm>
        </p:spPr>
        <p:txBody>
          <a:bodyPr/>
          <a:lstStyle/>
          <a:p>
            <a:r>
              <a:rPr lang="en-US" dirty="0"/>
              <a:t>Lifetime Federal Pell Grant Limits </a:t>
            </a:r>
          </a:p>
        </p:txBody>
      </p:sp>
      <p:sp>
        <p:nvSpPr>
          <p:cNvPr id="3" name="Content Placeholder 2"/>
          <p:cNvSpPr>
            <a:spLocks noGrp="1"/>
          </p:cNvSpPr>
          <p:nvPr>
            <p:ph idx="1"/>
          </p:nvPr>
        </p:nvSpPr>
        <p:spPr>
          <a:xfrm>
            <a:off x="286873" y="2165617"/>
            <a:ext cx="5797922" cy="3808814"/>
          </a:xfrm>
        </p:spPr>
        <p:txBody>
          <a:bodyPr>
            <a:normAutofit fontScale="92500" lnSpcReduction="20000"/>
          </a:bodyPr>
          <a:lstStyle/>
          <a:p>
            <a:r>
              <a:rPr lang="en-US" b="1" dirty="0">
                <a:highlight>
                  <a:srgbClr val="FFFF00"/>
                </a:highlight>
              </a:rPr>
              <a:t>12 full-time semesters (6 years)</a:t>
            </a:r>
          </a:p>
          <a:p>
            <a:r>
              <a:rPr lang="en-US" dirty="0"/>
              <a:t>Maximum lifetime eligibility = 600%</a:t>
            </a:r>
          </a:p>
          <a:p>
            <a:r>
              <a:rPr lang="en-US" dirty="0"/>
              <a:t>One full-time semester = 50%</a:t>
            </a:r>
          </a:p>
          <a:p>
            <a:r>
              <a:rPr lang="en-US" dirty="0"/>
              <a:t>If attending part time, a percentage of Lifetime Eligibility Used (LEU) is calculated</a:t>
            </a:r>
          </a:p>
          <a:p>
            <a:pPr lvl="1"/>
            <a:r>
              <a:rPr lang="en-US" dirty="0"/>
              <a:t>Example: ½ time enrollment = 25% of Pell LEU</a:t>
            </a:r>
          </a:p>
          <a:p>
            <a:r>
              <a:rPr lang="en-US" dirty="0"/>
              <a:t>Pell received in </a:t>
            </a:r>
            <a:r>
              <a:rPr lang="en-US" dirty="0" err="1"/>
              <a:t>Winterim</a:t>
            </a:r>
            <a:r>
              <a:rPr lang="en-US" dirty="0"/>
              <a:t> and Summer terms count toward aggregate limits</a:t>
            </a:r>
          </a:p>
        </p:txBody>
      </p:sp>
      <p:sp>
        <p:nvSpPr>
          <p:cNvPr id="5" name="Rectangle 4">
            <a:extLst>
              <a:ext uri="{FF2B5EF4-FFF2-40B4-BE49-F238E27FC236}">
                <a16:creationId xmlns:a16="http://schemas.microsoft.com/office/drawing/2014/main" id="{3AA75D50-C61E-49D7-51E3-9CDCD5BAEA13}"/>
              </a:ext>
            </a:extLst>
          </p:cNvPr>
          <p:cNvSpPr/>
          <p:nvPr/>
        </p:nvSpPr>
        <p:spPr>
          <a:xfrm>
            <a:off x="0" y="-12699"/>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Understanding Aid Limits</a:t>
            </a:r>
          </a:p>
        </p:txBody>
      </p:sp>
      <p:graphicFrame>
        <p:nvGraphicFramePr>
          <p:cNvPr id="6" name="Table 5">
            <a:extLst>
              <a:ext uri="{FF2B5EF4-FFF2-40B4-BE49-F238E27FC236}">
                <a16:creationId xmlns:a16="http://schemas.microsoft.com/office/drawing/2014/main" id="{6C4B3621-9567-D5C0-050C-F85E7832ED2C}"/>
              </a:ext>
            </a:extLst>
          </p:cNvPr>
          <p:cNvGraphicFramePr>
            <a:graphicFrameLocks noGrp="1"/>
          </p:cNvGraphicFramePr>
          <p:nvPr>
            <p:extLst>
              <p:ext uri="{D42A27DB-BD31-4B8C-83A1-F6EECF244321}">
                <p14:modId xmlns:p14="http://schemas.microsoft.com/office/powerpoint/2010/main" val="3105152370"/>
              </p:ext>
            </p:extLst>
          </p:nvPr>
        </p:nvGraphicFramePr>
        <p:xfrm>
          <a:off x="6405282" y="2319124"/>
          <a:ext cx="5499845" cy="3325206"/>
        </p:xfrm>
        <a:graphic>
          <a:graphicData uri="http://schemas.openxmlformats.org/drawingml/2006/table">
            <a:tbl>
              <a:tblPr firstRow="1" firstCol="1" bandRow="1">
                <a:tableStyleId>{793D81CF-94F2-401A-BA57-92F5A7B2D0C5}</a:tableStyleId>
              </a:tblPr>
              <a:tblGrid>
                <a:gridCol w="1993753">
                  <a:extLst>
                    <a:ext uri="{9D8B030D-6E8A-4147-A177-3AD203B41FA5}">
                      <a16:colId xmlns:a16="http://schemas.microsoft.com/office/drawing/2014/main" val="3468706035"/>
                    </a:ext>
                  </a:extLst>
                </a:gridCol>
                <a:gridCol w="1114383">
                  <a:extLst>
                    <a:ext uri="{9D8B030D-6E8A-4147-A177-3AD203B41FA5}">
                      <a16:colId xmlns:a16="http://schemas.microsoft.com/office/drawing/2014/main" val="563675375"/>
                    </a:ext>
                  </a:extLst>
                </a:gridCol>
                <a:gridCol w="1220949">
                  <a:extLst>
                    <a:ext uri="{9D8B030D-6E8A-4147-A177-3AD203B41FA5}">
                      <a16:colId xmlns:a16="http://schemas.microsoft.com/office/drawing/2014/main" val="3674306131"/>
                    </a:ext>
                  </a:extLst>
                </a:gridCol>
                <a:gridCol w="1170760">
                  <a:extLst>
                    <a:ext uri="{9D8B030D-6E8A-4147-A177-3AD203B41FA5}">
                      <a16:colId xmlns:a16="http://schemas.microsoft.com/office/drawing/2014/main" val="913511998"/>
                    </a:ext>
                  </a:extLst>
                </a:gridCol>
              </a:tblGrid>
              <a:tr h="771043">
                <a:tc>
                  <a:txBody>
                    <a:bodyPr/>
                    <a:lstStyle/>
                    <a:p>
                      <a:pPr marL="0" algn="ctr" rtl="0" eaLnBrk="1" latinLnBrk="0" hangingPunct="1">
                        <a:spcBef>
                          <a:spcPts val="0"/>
                        </a:spcBef>
                        <a:spcAft>
                          <a:spcPts val="0"/>
                        </a:spcAft>
                      </a:pPr>
                      <a:r>
                        <a:rPr lang="en-US" sz="2400" kern="1200" dirty="0">
                          <a:effectLst/>
                        </a:rPr>
                        <a:t>Dependency Status</a:t>
                      </a:r>
                      <a:endParaRPr lang="en-US" sz="2400" dirty="0">
                        <a:effectLst/>
                      </a:endParaRPr>
                    </a:p>
                  </a:txBody>
                  <a:tcPr marL="0" marR="0" marT="0" marB="0" anchor="ctr"/>
                </a:tc>
                <a:tc>
                  <a:txBody>
                    <a:bodyPr/>
                    <a:lstStyle/>
                    <a:p>
                      <a:pPr marL="0" algn="ctr" rtl="0" eaLnBrk="1" latinLnBrk="0" hangingPunct="1">
                        <a:spcBef>
                          <a:spcPts val="0"/>
                        </a:spcBef>
                        <a:spcAft>
                          <a:spcPts val="0"/>
                        </a:spcAft>
                      </a:pPr>
                      <a:r>
                        <a:rPr lang="en-US" sz="1400" kern="1200" dirty="0">
                          <a:effectLst/>
                        </a:rPr>
                        <a:t>Subsidized Lifetime</a:t>
                      </a:r>
                      <a:r>
                        <a:rPr lang="en-US" sz="1400" kern="1200" baseline="0" dirty="0">
                          <a:effectLst/>
                        </a:rPr>
                        <a:t> Maximum Eligibility</a:t>
                      </a:r>
                      <a:endParaRPr lang="en-US" sz="1400" dirty="0">
                        <a:effectLst/>
                      </a:endParaRPr>
                    </a:p>
                  </a:txBody>
                  <a:tcPr marL="0" marR="0" marT="0" marB="0" anchor="ctr"/>
                </a:tc>
                <a:tc>
                  <a:txBody>
                    <a:bodyPr/>
                    <a:lstStyle/>
                    <a:p>
                      <a:pPr marL="0" algn="ctr" rtl="0" eaLnBrk="1" latinLnBrk="0" hangingPunct="1">
                        <a:spcBef>
                          <a:spcPts val="0"/>
                        </a:spcBef>
                        <a:spcAft>
                          <a:spcPts val="0"/>
                        </a:spcAft>
                      </a:pPr>
                      <a:r>
                        <a:rPr lang="en-US" sz="1400" kern="1200" dirty="0">
                          <a:effectLst/>
                        </a:rPr>
                        <a:t>Unsubsidized</a:t>
                      </a:r>
                      <a:r>
                        <a:rPr lang="en-US" sz="1400" kern="1200" baseline="0" dirty="0">
                          <a:effectLst/>
                        </a:rPr>
                        <a:t> Lifetime Minimum Eligibility</a:t>
                      </a:r>
                      <a:endParaRPr lang="en-US" sz="1400">
                        <a:effectLst/>
                      </a:endParaRPr>
                    </a:p>
                  </a:txBody>
                  <a:tcPr marL="0" marR="0" marT="0" marB="0" anchor="ctr"/>
                </a:tc>
                <a:tc>
                  <a:txBody>
                    <a:bodyPr/>
                    <a:lstStyle/>
                    <a:p>
                      <a:pPr marL="0" algn="ctr" rtl="0" eaLnBrk="1" latinLnBrk="0" hangingPunct="1">
                        <a:spcBef>
                          <a:spcPts val="0"/>
                        </a:spcBef>
                        <a:spcAft>
                          <a:spcPts val="0"/>
                        </a:spcAft>
                      </a:pPr>
                      <a:r>
                        <a:rPr lang="en-US" sz="1400" kern="1200" dirty="0">
                          <a:effectLst/>
                        </a:rPr>
                        <a:t>Combined Lifetime</a:t>
                      </a:r>
                      <a:r>
                        <a:rPr lang="en-US" sz="1400" kern="1200" baseline="0" dirty="0">
                          <a:effectLst/>
                        </a:rPr>
                        <a:t> Maximum Eligibility</a:t>
                      </a:r>
                      <a:endParaRPr lang="en-US" sz="1400" dirty="0">
                        <a:effectLst/>
                      </a:endParaRPr>
                    </a:p>
                  </a:txBody>
                  <a:tcPr marL="0" marR="0" marT="0" marB="0" anchor="ctr"/>
                </a:tc>
                <a:extLst>
                  <a:ext uri="{0D108BD9-81ED-4DB2-BD59-A6C34878D82A}">
                    <a16:rowId xmlns:a16="http://schemas.microsoft.com/office/drawing/2014/main" val="2778455875"/>
                  </a:ext>
                </a:extLst>
              </a:tr>
              <a:tr h="1235883">
                <a:tc>
                  <a:txBody>
                    <a:bodyPr/>
                    <a:lstStyle/>
                    <a:p>
                      <a:pPr marL="0" algn="ctr" rtl="0" eaLnBrk="1" latinLnBrk="0" hangingPunct="1">
                        <a:lnSpc>
                          <a:spcPct val="150000"/>
                        </a:lnSpc>
                        <a:spcBef>
                          <a:spcPts val="0"/>
                        </a:spcBef>
                        <a:spcAft>
                          <a:spcPts val="0"/>
                        </a:spcAft>
                      </a:pPr>
                      <a:r>
                        <a:rPr lang="en-US" sz="1800" b="1" kern="1200" dirty="0">
                          <a:effectLst/>
                        </a:rPr>
                        <a:t>Dependent</a:t>
                      </a:r>
                      <a:endParaRPr lang="en-US" sz="1800" b="1" dirty="0">
                        <a:effectLst/>
                      </a:endParaRPr>
                    </a:p>
                  </a:txBody>
                  <a:tcPr marL="0" marR="0" marT="0" marB="0" anchor="ctr"/>
                </a:tc>
                <a:tc>
                  <a:txBody>
                    <a:bodyPr/>
                    <a:lstStyle/>
                    <a:p>
                      <a:pPr marL="0" algn="ctr" rtl="0" eaLnBrk="1" latinLnBrk="0" hangingPunct="1">
                        <a:spcBef>
                          <a:spcPts val="0"/>
                        </a:spcBef>
                        <a:spcAft>
                          <a:spcPts val="0"/>
                        </a:spcAft>
                      </a:pPr>
                      <a:endParaRPr lang="en-US" sz="2000" dirty="0">
                        <a:effectLst/>
                      </a:endParaRPr>
                    </a:p>
                    <a:p>
                      <a:pPr marL="0" algn="ctr" rtl="0" eaLnBrk="1" latinLnBrk="0" hangingPunct="1">
                        <a:spcBef>
                          <a:spcPts val="0"/>
                        </a:spcBef>
                        <a:spcAft>
                          <a:spcPts val="0"/>
                        </a:spcAft>
                      </a:pPr>
                      <a:r>
                        <a:rPr lang="en-US" sz="2000" kern="1200" dirty="0">
                          <a:effectLst/>
                        </a:rPr>
                        <a:t>$23,000</a:t>
                      </a:r>
                      <a:endParaRPr lang="en-US" sz="2000" dirty="0">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sz="2000" dirty="0">
                        <a:effectLst/>
                      </a:endParaRPr>
                    </a:p>
                    <a:p>
                      <a:pPr marL="0" marR="0" indent="0" algn="ctr" rtl="0" eaLnBrk="1" fontAlgn="auto" latinLnBrk="0" hangingPunct="1">
                        <a:spcBef>
                          <a:spcPts val="0"/>
                        </a:spcBef>
                        <a:spcAft>
                          <a:spcPts val="0"/>
                        </a:spcAft>
                      </a:pPr>
                      <a:r>
                        <a:rPr lang="en-US" sz="2000" kern="1200" spc="0" baseline="0" dirty="0">
                          <a:ln>
                            <a:noFill/>
                          </a:ln>
                          <a:effectLst/>
                        </a:rPr>
                        <a:t>$8,000</a:t>
                      </a:r>
                      <a:endParaRPr lang="en-US" sz="2000" dirty="0">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sz="2000">
                        <a:effectLst/>
                      </a:endParaRPr>
                    </a:p>
                    <a:p>
                      <a:pPr marL="0" marR="0" indent="0" algn="ctr" rtl="0" eaLnBrk="1" fontAlgn="auto" latinLnBrk="0" hangingPunct="1">
                        <a:spcBef>
                          <a:spcPts val="0"/>
                        </a:spcBef>
                        <a:spcAft>
                          <a:spcPts val="0"/>
                        </a:spcAft>
                      </a:pPr>
                      <a:r>
                        <a:rPr lang="en-US" sz="2000" kern="1200" spc="0" baseline="0" dirty="0">
                          <a:ln>
                            <a:noFill/>
                          </a:ln>
                          <a:effectLst/>
                        </a:rPr>
                        <a:t>$31,000</a:t>
                      </a:r>
                      <a:endParaRPr lang="en-US" sz="2000" dirty="0">
                        <a:effectLst/>
                      </a:endParaRPr>
                    </a:p>
                  </a:txBody>
                  <a:tcPr marL="0" marR="0" marT="0" marB="0" anchor="ctr"/>
                </a:tc>
                <a:extLst>
                  <a:ext uri="{0D108BD9-81ED-4DB2-BD59-A6C34878D82A}">
                    <a16:rowId xmlns:a16="http://schemas.microsoft.com/office/drawing/2014/main" val="1239225487"/>
                  </a:ext>
                </a:extLst>
              </a:tr>
              <a:tr h="1235883">
                <a:tc>
                  <a:txBody>
                    <a:bodyPr/>
                    <a:lstStyle/>
                    <a:p>
                      <a:pPr marL="0" algn="ctr" rtl="0" eaLnBrk="1" latinLnBrk="0" hangingPunct="1">
                        <a:lnSpc>
                          <a:spcPct val="150000"/>
                        </a:lnSpc>
                        <a:spcBef>
                          <a:spcPts val="0"/>
                        </a:spcBef>
                        <a:spcAft>
                          <a:spcPts val="0"/>
                        </a:spcAft>
                      </a:pPr>
                      <a:r>
                        <a:rPr lang="en-US" sz="1800" b="1" kern="1200" baseline="0" dirty="0">
                          <a:effectLst/>
                        </a:rPr>
                        <a:t>Independent</a:t>
                      </a:r>
                      <a:endParaRPr lang="en-US" sz="1800" b="1" dirty="0">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sz="2000" dirty="0">
                        <a:effectLst/>
                      </a:endParaRPr>
                    </a:p>
                    <a:p>
                      <a:pPr marL="0" marR="0" indent="0" algn="ctr" rtl="0" eaLnBrk="1" fontAlgn="auto" latinLnBrk="0" hangingPunct="1">
                        <a:spcBef>
                          <a:spcPts val="0"/>
                        </a:spcBef>
                        <a:spcAft>
                          <a:spcPts val="0"/>
                        </a:spcAft>
                      </a:pPr>
                      <a:r>
                        <a:rPr lang="en-US" sz="2000" kern="1200" spc="0" baseline="0" dirty="0">
                          <a:ln>
                            <a:noFill/>
                          </a:ln>
                          <a:effectLst/>
                        </a:rPr>
                        <a:t>$23,000</a:t>
                      </a:r>
                      <a:endParaRPr lang="en-US" sz="2000" dirty="0">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sz="2000" dirty="0">
                        <a:effectLst/>
                      </a:endParaRPr>
                    </a:p>
                    <a:p>
                      <a:pPr marL="0" marR="0" indent="0" algn="ctr" rtl="0" eaLnBrk="1" fontAlgn="auto" latinLnBrk="0" hangingPunct="1">
                        <a:spcBef>
                          <a:spcPts val="0"/>
                        </a:spcBef>
                        <a:spcAft>
                          <a:spcPts val="0"/>
                        </a:spcAft>
                      </a:pPr>
                      <a:r>
                        <a:rPr lang="en-US" sz="2000" kern="1200" spc="0" baseline="0" dirty="0">
                          <a:ln>
                            <a:noFill/>
                          </a:ln>
                          <a:effectLst/>
                        </a:rPr>
                        <a:t>$34,500</a:t>
                      </a:r>
                      <a:endParaRPr lang="en-US" sz="2000" dirty="0">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sz="2000" dirty="0">
                        <a:effectLst/>
                      </a:endParaRPr>
                    </a:p>
                    <a:p>
                      <a:pPr marL="0" marR="0" indent="0" algn="ctr" rtl="0" eaLnBrk="1" fontAlgn="auto" latinLnBrk="0" hangingPunct="1">
                        <a:spcBef>
                          <a:spcPts val="0"/>
                        </a:spcBef>
                        <a:spcAft>
                          <a:spcPts val="0"/>
                        </a:spcAft>
                      </a:pPr>
                      <a:r>
                        <a:rPr lang="en-US" sz="2000" kern="1200" spc="0" baseline="0" dirty="0">
                          <a:ln>
                            <a:noFill/>
                          </a:ln>
                          <a:effectLst/>
                        </a:rPr>
                        <a:t>$57,500</a:t>
                      </a:r>
                      <a:endParaRPr lang="en-US" sz="2000" dirty="0">
                        <a:effectLst/>
                      </a:endParaRPr>
                    </a:p>
                  </a:txBody>
                  <a:tcPr marL="0" marR="0" marT="0" marB="0" anchor="ctr"/>
                </a:tc>
                <a:extLst>
                  <a:ext uri="{0D108BD9-81ED-4DB2-BD59-A6C34878D82A}">
                    <a16:rowId xmlns:a16="http://schemas.microsoft.com/office/drawing/2014/main" val="3241303652"/>
                  </a:ext>
                </a:extLst>
              </a:tr>
            </a:tbl>
          </a:graphicData>
        </a:graphic>
      </p:graphicFrame>
      <p:sp>
        <p:nvSpPr>
          <p:cNvPr id="7" name="TextBox 6">
            <a:extLst>
              <a:ext uri="{FF2B5EF4-FFF2-40B4-BE49-F238E27FC236}">
                <a16:creationId xmlns:a16="http://schemas.microsoft.com/office/drawing/2014/main" id="{A712D27F-109F-08E4-57BC-4C30E9F59EBF}"/>
              </a:ext>
            </a:extLst>
          </p:cNvPr>
          <p:cNvSpPr txBox="1"/>
          <p:nvPr/>
        </p:nvSpPr>
        <p:spPr>
          <a:xfrm>
            <a:off x="6378390" y="634693"/>
            <a:ext cx="6232710" cy="1446550"/>
          </a:xfrm>
          <a:prstGeom prst="rect">
            <a:avLst/>
          </a:prstGeom>
          <a:noFill/>
        </p:spPr>
        <p:txBody>
          <a:bodyPr wrap="square">
            <a:spAutoFit/>
          </a:bodyPr>
          <a:lstStyle/>
          <a:p>
            <a:r>
              <a:rPr kumimoji="0" lang="en-US" sz="4400" b="1" i="0" u="none" strike="noStrike" kern="1200" cap="none" spc="0" normalizeH="0" baseline="0" noProof="0" dirty="0">
                <a:ln>
                  <a:noFill/>
                </a:ln>
                <a:solidFill>
                  <a:srgbClr val="000000"/>
                </a:solidFill>
                <a:effectLst/>
                <a:uLnTx/>
                <a:uFillTx/>
                <a:latin typeface="Arial" panose="020B0604020202020204"/>
                <a:ea typeface="+mj-ea"/>
                <a:cs typeface="+mj-cs"/>
              </a:rPr>
              <a:t>Lifetime (Aggregate) Federal Loan Limits</a:t>
            </a:r>
            <a:endParaRPr lang="en-US" dirty="0"/>
          </a:p>
        </p:txBody>
      </p:sp>
      <p:cxnSp>
        <p:nvCxnSpPr>
          <p:cNvPr id="9" name="Straight Connector 8">
            <a:extLst>
              <a:ext uri="{FF2B5EF4-FFF2-40B4-BE49-F238E27FC236}">
                <a16:creationId xmlns:a16="http://schemas.microsoft.com/office/drawing/2014/main" id="{A5F98FDD-35A3-0BE6-66F7-52516E0AE26B}"/>
              </a:ext>
            </a:extLst>
          </p:cNvPr>
          <p:cNvCxnSpPr>
            <a:cxnSpLocks/>
          </p:cNvCxnSpPr>
          <p:nvPr/>
        </p:nvCxnSpPr>
        <p:spPr>
          <a:xfrm flipV="1">
            <a:off x="6096000" y="860427"/>
            <a:ext cx="0" cy="490817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3484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ADEE41-778F-F06E-8CA1-AD07832C8E53}"/>
              </a:ext>
            </a:extLst>
          </p:cNvPr>
          <p:cNvSpPr>
            <a:spLocks noGrp="1"/>
          </p:cNvSpPr>
          <p:nvPr>
            <p:ph type="title"/>
          </p:nvPr>
        </p:nvSpPr>
        <p:spPr>
          <a:xfrm>
            <a:off x="2373406" y="217650"/>
            <a:ext cx="7445188" cy="992676"/>
          </a:xfrm>
        </p:spPr>
        <p:txBody>
          <a:bodyPr>
            <a:normAutofit fontScale="90000"/>
          </a:bodyPr>
          <a:lstStyle/>
          <a:p>
            <a:r>
              <a:rPr lang="en-US" dirty="0"/>
              <a:t>Connecting with Financial Aid</a:t>
            </a:r>
          </a:p>
        </p:txBody>
      </p:sp>
      <p:sp>
        <p:nvSpPr>
          <p:cNvPr id="5" name="TextBox 4">
            <a:extLst>
              <a:ext uri="{FF2B5EF4-FFF2-40B4-BE49-F238E27FC236}">
                <a16:creationId xmlns:a16="http://schemas.microsoft.com/office/drawing/2014/main" id="{706D1098-9B04-44FB-D8F4-8CE025F92556}"/>
              </a:ext>
            </a:extLst>
          </p:cNvPr>
          <p:cNvSpPr txBox="1"/>
          <p:nvPr/>
        </p:nvSpPr>
        <p:spPr>
          <a:xfrm>
            <a:off x="7512425" y="1323078"/>
            <a:ext cx="4436174"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In Person Availability</a:t>
            </a:r>
            <a:r>
              <a:rPr lang="en-US" dirty="0"/>
              <a:t>:</a:t>
            </a:r>
          </a:p>
          <a:p>
            <a:r>
              <a:rPr lang="en-US" i="1" dirty="0"/>
              <a:t>Coming soon… </a:t>
            </a:r>
          </a:p>
          <a:p>
            <a:r>
              <a:rPr lang="en-US" b="1" dirty="0"/>
              <a:t>Student Financial </a:t>
            </a:r>
            <a:r>
              <a:rPr lang="en-US" b="1" dirty="0" smtClean="0"/>
              <a:t>Service </a:t>
            </a:r>
            <a:r>
              <a:rPr lang="en-US" b="1" dirty="0"/>
              <a:t>Center</a:t>
            </a:r>
            <a:r>
              <a:rPr lang="en-US" dirty="0"/>
              <a:t>!  New place on campus for all questions related to student finances!</a:t>
            </a:r>
          </a:p>
          <a:p>
            <a:endParaRPr lang="en-US" dirty="0"/>
          </a:p>
          <a:p>
            <a:r>
              <a:rPr lang="en-US" dirty="0"/>
              <a:t>During renovations, we will have limited in-person availability.  In the month of June, our desk hours are:</a:t>
            </a:r>
          </a:p>
          <a:p>
            <a:r>
              <a:rPr lang="en-US" b="1" dirty="0"/>
              <a:t>Tues., Wed., Thurs., 9am – 3pm</a:t>
            </a:r>
          </a:p>
        </p:txBody>
      </p:sp>
      <p:sp>
        <p:nvSpPr>
          <p:cNvPr id="7" name="TextBox 6">
            <a:extLst>
              <a:ext uri="{FF2B5EF4-FFF2-40B4-BE49-F238E27FC236}">
                <a16:creationId xmlns:a16="http://schemas.microsoft.com/office/drawing/2014/main" id="{775BD24A-95EA-70EB-A2FD-51D9565D548A}"/>
              </a:ext>
            </a:extLst>
          </p:cNvPr>
          <p:cNvSpPr txBox="1"/>
          <p:nvPr/>
        </p:nvSpPr>
        <p:spPr>
          <a:xfrm>
            <a:off x="243168" y="1323078"/>
            <a:ext cx="7022492"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800" b="1" u="sng" dirty="0"/>
              <a:t>Communication:</a:t>
            </a:r>
            <a:r>
              <a:rPr lang="en-US" sz="2800" b="1" dirty="0"/>
              <a:t>  </a:t>
            </a:r>
          </a:p>
          <a:p>
            <a:r>
              <a:rPr lang="en-US" sz="2000" dirty="0">
                <a:cs typeface="Calibri"/>
              </a:rPr>
              <a:t>Phone: (414) 229-4541	           Mon. – Thurs.: 9am – 4:30pm</a:t>
            </a:r>
          </a:p>
          <a:p>
            <a:pPr marL="0" indent="0">
              <a:buNone/>
            </a:pPr>
            <a:r>
              <a:rPr lang="en-US" sz="2000" dirty="0">
                <a:cs typeface="Calibri"/>
              </a:rPr>
              <a:t>			           Fri.: 9am – 3pm</a:t>
            </a:r>
          </a:p>
          <a:p>
            <a:r>
              <a:rPr lang="en-US" sz="2000" dirty="0">
                <a:cs typeface="Calibri"/>
              </a:rPr>
              <a:t>Email:	finaid@uwm.edu</a:t>
            </a:r>
          </a:p>
          <a:p>
            <a:pPr marL="0" indent="0">
              <a:buNone/>
            </a:pPr>
            <a:r>
              <a:rPr lang="en-US" sz="2000" dirty="0">
                <a:cs typeface="Calibri"/>
              </a:rPr>
              <a:t>	schlrshp@uwm.edu (scholarship specific)</a:t>
            </a:r>
          </a:p>
          <a:p>
            <a:r>
              <a:rPr lang="en-US" sz="2000" dirty="0">
                <a:cs typeface="Calibri"/>
              </a:rPr>
              <a:t>Fax: (414) 229-5699</a:t>
            </a:r>
          </a:p>
        </p:txBody>
      </p:sp>
      <p:sp>
        <p:nvSpPr>
          <p:cNvPr id="9" name="TextBox 8">
            <a:extLst>
              <a:ext uri="{FF2B5EF4-FFF2-40B4-BE49-F238E27FC236}">
                <a16:creationId xmlns:a16="http://schemas.microsoft.com/office/drawing/2014/main" id="{F6C5D6F5-414E-F9EF-5589-BD7ACD23284E}"/>
              </a:ext>
            </a:extLst>
          </p:cNvPr>
          <p:cNvSpPr txBox="1"/>
          <p:nvPr/>
        </p:nvSpPr>
        <p:spPr>
          <a:xfrm>
            <a:off x="243168" y="3790320"/>
            <a:ext cx="7022492"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t>Documents:</a:t>
            </a:r>
            <a:r>
              <a:rPr lang="en-US" sz="2800" b="1" dirty="0"/>
              <a:t> 	</a:t>
            </a:r>
            <a:r>
              <a:rPr kumimoji="0" lang="en-US" sz="2000" b="0" i="1" u="none" strike="noStrike" kern="1200" cap="none" spc="0" normalizeH="0" baseline="0" noProof="0" dirty="0">
                <a:ln>
                  <a:noFill/>
                </a:ln>
                <a:solidFill>
                  <a:srgbClr val="000000"/>
                </a:solidFill>
                <a:effectLst/>
                <a:uLnTx/>
                <a:uFillTx/>
                <a:latin typeface="Arial" panose="020B0604020202020204"/>
                <a:ea typeface="+mn-ea"/>
                <a:cs typeface="Calibri"/>
              </a:rPr>
              <a:t>Fax and email are best</a:t>
            </a:r>
            <a:endParaRPr lang="en-US" sz="2800" b="1" i="1" dirty="0"/>
          </a:p>
          <a:p>
            <a:r>
              <a:rPr lang="en-US" sz="2000" dirty="0">
                <a:cs typeface="Calibri"/>
              </a:rPr>
              <a:t>In person: </a:t>
            </a:r>
            <a:r>
              <a:rPr lang="en-US" sz="2000" dirty="0"/>
              <a:t>Tues., Wed., Thurs., 9am – 3pm in June</a:t>
            </a:r>
          </a:p>
        </p:txBody>
      </p:sp>
      <p:sp>
        <p:nvSpPr>
          <p:cNvPr id="13" name="TextBox 12">
            <a:extLst>
              <a:ext uri="{FF2B5EF4-FFF2-40B4-BE49-F238E27FC236}">
                <a16:creationId xmlns:a16="http://schemas.microsoft.com/office/drawing/2014/main" id="{C412337D-CFB5-D39C-7FB0-5C0C4546FA3B}"/>
              </a:ext>
            </a:extLst>
          </p:cNvPr>
          <p:cNvSpPr txBox="1"/>
          <p:nvPr/>
        </p:nvSpPr>
        <p:spPr>
          <a:xfrm>
            <a:off x="243168" y="5026457"/>
            <a:ext cx="7022492"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t>Appointments:</a:t>
            </a:r>
            <a:r>
              <a:rPr lang="en-US" sz="2000" b="1" dirty="0"/>
              <a:t> 	</a:t>
            </a:r>
            <a:r>
              <a:rPr kumimoji="0" lang="en-US" sz="2000" b="0" i="1" u="none" strike="noStrike" kern="1200" cap="none" spc="0" normalizeH="0" baseline="0" noProof="0" dirty="0">
                <a:ln>
                  <a:noFill/>
                </a:ln>
                <a:solidFill>
                  <a:srgbClr val="000000"/>
                </a:solidFill>
                <a:effectLst/>
                <a:uLnTx/>
                <a:uFillTx/>
                <a:latin typeface="Arial" panose="020B0604020202020204"/>
                <a:ea typeface="+mn-ea"/>
                <a:cs typeface="+mn-cs"/>
              </a:rPr>
              <a:t>Via</a:t>
            </a:r>
            <a:r>
              <a:rPr kumimoji="0" lang="en-US" sz="2000" b="1" i="1"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000" b="0" i="1" u="none" strike="noStrike" kern="1200" cap="none" spc="0" normalizeH="0" baseline="0" noProof="0" dirty="0">
                <a:ln>
                  <a:noFill/>
                </a:ln>
                <a:solidFill>
                  <a:srgbClr val="000000"/>
                </a:solidFill>
                <a:effectLst/>
                <a:uLnTx/>
                <a:uFillTx/>
                <a:latin typeface="Arial" panose="020B0604020202020204"/>
                <a:ea typeface="+mn-ea"/>
                <a:cs typeface="+mn-cs"/>
              </a:rPr>
              <a:t>Phone or Microsoft Teams</a:t>
            </a:r>
            <a:endParaRPr kumimoji="0" lang="en-US" sz="2000" b="0" i="1" u="none" strike="noStrike" kern="1200" cap="none" spc="0" normalizeH="0" baseline="0" noProof="0" dirty="0">
              <a:ln>
                <a:noFill/>
              </a:ln>
              <a:solidFill>
                <a:srgbClr val="000000"/>
              </a:solidFill>
              <a:effectLst/>
              <a:uLnTx/>
              <a:uFillTx/>
              <a:latin typeface="Arial" panose="020B0604020202020204"/>
              <a:ea typeface="+mn-ea"/>
              <a:cs typeface="Calibri"/>
            </a:endParaRPr>
          </a:p>
          <a:p>
            <a:pPr algn="l"/>
            <a:r>
              <a:rPr lang="en-US" sz="2000" dirty="0"/>
              <a:t>Schedule online: </a:t>
            </a:r>
            <a:r>
              <a:rPr lang="en-US" sz="2000" b="0" i="0" u="sng" dirty="0">
                <a:effectLst/>
              </a:rPr>
              <a:t>uwm.edu/</a:t>
            </a:r>
            <a:r>
              <a:rPr lang="en-US" sz="2000" b="0" i="0" u="sng" dirty="0" err="1">
                <a:effectLst/>
              </a:rPr>
              <a:t>meetfinaid</a:t>
            </a:r>
            <a:endParaRPr lang="en-US" sz="2000" dirty="0"/>
          </a:p>
        </p:txBody>
      </p:sp>
      <p:sp>
        <p:nvSpPr>
          <p:cNvPr id="15" name="TextBox 14">
            <a:extLst>
              <a:ext uri="{FF2B5EF4-FFF2-40B4-BE49-F238E27FC236}">
                <a16:creationId xmlns:a16="http://schemas.microsoft.com/office/drawing/2014/main" id="{58A91EB1-29F7-5D8D-8C6B-1B1C940B9EC1}"/>
              </a:ext>
            </a:extLst>
          </p:cNvPr>
          <p:cNvSpPr txBox="1"/>
          <p:nvPr/>
        </p:nvSpPr>
        <p:spPr>
          <a:xfrm>
            <a:off x="7512425" y="4410904"/>
            <a:ext cx="4436174"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u="sng" dirty="0"/>
              <a:t>Online:</a:t>
            </a:r>
          </a:p>
          <a:p>
            <a:r>
              <a:rPr lang="en-US" sz="2000" dirty="0"/>
              <a:t>Website: financialaid.uwm.edu</a:t>
            </a:r>
          </a:p>
          <a:p>
            <a:r>
              <a:rPr lang="en-US" sz="2000" dirty="0"/>
              <a:t>Facebook: facebook.com/</a:t>
            </a:r>
            <a:r>
              <a:rPr lang="en-US" sz="2000" dirty="0" err="1"/>
              <a:t>uwmfinaid</a:t>
            </a:r>
            <a:endParaRPr lang="en-US" sz="2000" dirty="0"/>
          </a:p>
          <a:p>
            <a:r>
              <a:rPr lang="en-US" sz="2000" dirty="0"/>
              <a:t>Twitter: @uwmfinaid</a:t>
            </a:r>
          </a:p>
        </p:txBody>
      </p:sp>
    </p:spTree>
    <p:extLst>
      <p:ext uri="{BB962C8B-B14F-4D97-AF65-F5344CB8AC3E}">
        <p14:creationId xmlns:p14="http://schemas.microsoft.com/office/powerpoint/2010/main" val="87629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4C7C-481C-88FC-497C-FD0CBCE8806B}"/>
              </a:ext>
            </a:extLst>
          </p:cNvPr>
          <p:cNvSpPr>
            <a:spLocks noGrp="1"/>
          </p:cNvSpPr>
          <p:nvPr>
            <p:ph type="title"/>
          </p:nvPr>
        </p:nvSpPr>
        <p:spPr/>
        <p:txBody>
          <a:bodyPr/>
          <a:lstStyle/>
          <a:p>
            <a:r>
              <a:rPr lang="en-US" i="1" dirty="0"/>
              <a:t>Today’s Goals</a:t>
            </a:r>
          </a:p>
        </p:txBody>
      </p:sp>
      <p:sp>
        <p:nvSpPr>
          <p:cNvPr id="4" name="Content Placeholder 3">
            <a:extLst>
              <a:ext uri="{FF2B5EF4-FFF2-40B4-BE49-F238E27FC236}">
                <a16:creationId xmlns:a16="http://schemas.microsoft.com/office/drawing/2014/main" id="{B8D7B1FC-87AA-7F1B-1293-0B5879A1C063}"/>
              </a:ext>
            </a:extLst>
          </p:cNvPr>
          <p:cNvSpPr>
            <a:spLocks noGrp="1"/>
          </p:cNvSpPr>
          <p:nvPr>
            <p:ph idx="1"/>
          </p:nvPr>
        </p:nvSpPr>
        <p:spPr>
          <a:xfrm>
            <a:off x="838200" y="1554163"/>
            <a:ext cx="9946341" cy="4241519"/>
          </a:xfrm>
        </p:spPr>
        <p:txBody>
          <a:bodyPr/>
          <a:lstStyle/>
          <a:p>
            <a:r>
              <a:rPr lang="en-US" dirty="0"/>
              <a:t>The FAFSA &amp; Verification</a:t>
            </a:r>
          </a:p>
          <a:p>
            <a:r>
              <a:rPr lang="en-US" dirty="0"/>
              <a:t>Different Aid Types</a:t>
            </a:r>
          </a:p>
          <a:p>
            <a:r>
              <a:rPr lang="en-US" dirty="0"/>
              <a:t>Direct vs. Indirect Costs</a:t>
            </a:r>
          </a:p>
          <a:p>
            <a:r>
              <a:rPr lang="en-US" dirty="0"/>
              <a:t>Billing</a:t>
            </a:r>
          </a:p>
          <a:p>
            <a:r>
              <a:rPr lang="en-US" dirty="0"/>
              <a:t>Disbursement</a:t>
            </a:r>
          </a:p>
          <a:p>
            <a:r>
              <a:rPr lang="en-US" dirty="0"/>
              <a:t>Aid Limits &amp; SAP</a:t>
            </a:r>
          </a:p>
          <a:p>
            <a:pPr marL="0" indent="0">
              <a:buNone/>
            </a:pPr>
            <a:endParaRPr lang="en-US" dirty="0"/>
          </a:p>
        </p:txBody>
      </p:sp>
      <p:pic>
        <p:nvPicPr>
          <p:cNvPr id="8" name="Graphic 7" descr="Chat with solid fill">
            <a:extLst>
              <a:ext uri="{FF2B5EF4-FFF2-40B4-BE49-F238E27FC236}">
                <a16:creationId xmlns:a16="http://schemas.microsoft.com/office/drawing/2014/main" id="{CDB0AA31-90CE-42AE-50BA-37F6BF03E1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85647" y="770731"/>
            <a:ext cx="5168153" cy="5168153"/>
          </a:xfrm>
          <a:prstGeom prst="rect">
            <a:avLst/>
          </a:prstGeom>
        </p:spPr>
      </p:pic>
    </p:spTree>
    <p:extLst>
      <p:ext uri="{BB962C8B-B14F-4D97-AF65-F5344CB8AC3E}">
        <p14:creationId xmlns:p14="http://schemas.microsoft.com/office/powerpoint/2010/main" val="3883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D4D0-2304-40F8-8DE5-262BA73F306F}"/>
              </a:ext>
            </a:extLst>
          </p:cNvPr>
          <p:cNvSpPr>
            <a:spLocks noGrp="1"/>
          </p:cNvSpPr>
          <p:nvPr>
            <p:ph type="title"/>
          </p:nvPr>
        </p:nvSpPr>
        <p:spPr>
          <a:xfrm>
            <a:off x="838200" y="630368"/>
            <a:ext cx="10515600" cy="1325563"/>
          </a:xfrm>
        </p:spPr>
        <p:txBody>
          <a:bodyPr/>
          <a:lstStyle/>
          <a:p>
            <a:r>
              <a:rPr lang="en-US" dirty="0"/>
              <a:t>Dates &amp; Deadlines:</a:t>
            </a:r>
          </a:p>
        </p:txBody>
      </p:sp>
      <p:sp>
        <p:nvSpPr>
          <p:cNvPr id="16" name="TextBox 15">
            <a:extLst>
              <a:ext uri="{FF2B5EF4-FFF2-40B4-BE49-F238E27FC236}">
                <a16:creationId xmlns:a16="http://schemas.microsoft.com/office/drawing/2014/main" id="{885D2AF2-DDE8-45F3-9966-ECDD96894BE2}"/>
              </a:ext>
            </a:extLst>
          </p:cNvPr>
          <p:cNvSpPr txBox="1"/>
          <p:nvPr/>
        </p:nvSpPr>
        <p:spPr>
          <a:xfrm>
            <a:off x="838200" y="1672666"/>
            <a:ext cx="100559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If you wish to receive your Financial Aid Offer by the First day of Classes, please follow these deadlines based on the semester you will be starting at UWM.</a:t>
            </a:r>
          </a:p>
        </p:txBody>
      </p:sp>
      <p:graphicFrame>
        <p:nvGraphicFramePr>
          <p:cNvPr id="5" name="Table 4">
            <a:extLst>
              <a:ext uri="{FF2B5EF4-FFF2-40B4-BE49-F238E27FC236}">
                <a16:creationId xmlns:a16="http://schemas.microsoft.com/office/drawing/2014/main" id="{2F044049-8FA4-491F-BC02-D61B45F4D92A}"/>
              </a:ext>
            </a:extLst>
          </p:cNvPr>
          <p:cNvGraphicFramePr>
            <a:graphicFrameLocks noGrp="1"/>
          </p:cNvGraphicFramePr>
          <p:nvPr>
            <p:extLst>
              <p:ext uri="{D42A27DB-BD31-4B8C-83A1-F6EECF244321}">
                <p14:modId xmlns:p14="http://schemas.microsoft.com/office/powerpoint/2010/main" val="1460237851"/>
              </p:ext>
            </p:extLst>
          </p:nvPr>
        </p:nvGraphicFramePr>
        <p:xfrm>
          <a:off x="2052149" y="2697598"/>
          <a:ext cx="7628042" cy="2933055"/>
        </p:xfrm>
        <a:graphic>
          <a:graphicData uri="http://schemas.openxmlformats.org/drawingml/2006/table">
            <a:tbl>
              <a:tblPr firstRow="1" bandRow="1">
                <a:tableStyleId>{5C22544A-7EE6-4342-B048-85BDC9FD1C3A}</a:tableStyleId>
              </a:tblPr>
              <a:tblGrid>
                <a:gridCol w="2349290">
                  <a:extLst>
                    <a:ext uri="{9D8B030D-6E8A-4147-A177-3AD203B41FA5}">
                      <a16:colId xmlns:a16="http://schemas.microsoft.com/office/drawing/2014/main" val="3779005695"/>
                    </a:ext>
                  </a:extLst>
                </a:gridCol>
                <a:gridCol w="2590244">
                  <a:extLst>
                    <a:ext uri="{9D8B030D-6E8A-4147-A177-3AD203B41FA5}">
                      <a16:colId xmlns:a16="http://schemas.microsoft.com/office/drawing/2014/main" val="1331287372"/>
                    </a:ext>
                  </a:extLst>
                </a:gridCol>
                <a:gridCol w="2688508">
                  <a:extLst>
                    <a:ext uri="{9D8B030D-6E8A-4147-A177-3AD203B41FA5}">
                      <a16:colId xmlns:a16="http://schemas.microsoft.com/office/drawing/2014/main" val="569370044"/>
                    </a:ext>
                  </a:extLst>
                </a:gridCol>
              </a:tblGrid>
              <a:tr h="495633">
                <a:tc>
                  <a:txBody>
                    <a:bodyPr/>
                    <a:lstStyle/>
                    <a:p>
                      <a:r>
                        <a:rPr lang="en-US" sz="2000" u="sng" dirty="0">
                          <a:solidFill>
                            <a:schemeClr val="tx1"/>
                          </a:solidFill>
                        </a:rPr>
                        <a:t>Semester</a:t>
                      </a:r>
                    </a:p>
                  </a:txBody>
                  <a:tcPr>
                    <a:solidFill>
                      <a:schemeClr val="accent4">
                        <a:lumMod val="60000"/>
                        <a:lumOff val="40000"/>
                      </a:schemeClr>
                    </a:solidFill>
                  </a:tcPr>
                </a:tc>
                <a:tc>
                  <a:txBody>
                    <a:bodyPr/>
                    <a:lstStyle/>
                    <a:p>
                      <a:pPr lvl="0">
                        <a:buNone/>
                      </a:pPr>
                      <a:r>
                        <a:rPr lang="en-US" sz="2000" u="sng" dirty="0">
                          <a:solidFill>
                            <a:schemeClr val="tx1"/>
                          </a:solidFill>
                        </a:rPr>
                        <a:t>Summer 2022</a:t>
                      </a:r>
                      <a:endParaRPr lang="en-US" sz="2000" u="sng" dirty="0"/>
                    </a:p>
                  </a:txBody>
                  <a:tcPr>
                    <a:solidFill>
                      <a:schemeClr val="accent4">
                        <a:lumMod val="60000"/>
                        <a:lumOff val="40000"/>
                      </a:schemeClr>
                    </a:solidFill>
                  </a:tcPr>
                </a:tc>
                <a:tc>
                  <a:txBody>
                    <a:bodyPr/>
                    <a:lstStyle/>
                    <a:p>
                      <a:r>
                        <a:rPr lang="en-US" sz="2000" u="sng">
                          <a:solidFill>
                            <a:schemeClr val="tx1"/>
                          </a:solidFill>
                        </a:rPr>
                        <a:t>Fall 2022</a:t>
                      </a:r>
                      <a:endParaRPr lang="en-US" sz="2000" u="sng"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697483089"/>
                  </a:ext>
                </a:extLst>
              </a:tr>
              <a:tr h="517182">
                <a:tc>
                  <a:txBody>
                    <a:bodyPr/>
                    <a:lstStyle/>
                    <a:p>
                      <a:r>
                        <a:rPr lang="en-US" b="1"/>
                        <a:t>FAFSA Deadline: </a:t>
                      </a:r>
                    </a:p>
                  </a:txBody>
                  <a:tcPr>
                    <a:solidFill>
                      <a:schemeClr val="accent4">
                        <a:lumMod val="20000"/>
                        <a:lumOff val="80000"/>
                      </a:schemeClr>
                    </a:solidFill>
                  </a:tcPr>
                </a:tc>
                <a:tc>
                  <a:txBody>
                    <a:bodyPr/>
                    <a:lstStyle/>
                    <a:p>
                      <a:pPr lvl="0">
                        <a:buNone/>
                      </a:pPr>
                      <a:r>
                        <a:rPr lang="en-US" b="1" dirty="0"/>
                        <a:t>April 1, 2022</a:t>
                      </a:r>
                    </a:p>
                  </a:txBody>
                  <a:tcPr>
                    <a:solidFill>
                      <a:schemeClr val="accent4">
                        <a:lumMod val="20000"/>
                        <a:lumOff val="80000"/>
                      </a:schemeClr>
                    </a:solidFill>
                  </a:tcPr>
                </a:tc>
                <a:tc>
                  <a:txBody>
                    <a:bodyPr/>
                    <a:lstStyle/>
                    <a:p>
                      <a:r>
                        <a:rPr lang="en-US" b="1" dirty="0"/>
                        <a:t>June 1, 2022</a:t>
                      </a:r>
                    </a:p>
                  </a:txBody>
                  <a:tcPr>
                    <a:solidFill>
                      <a:schemeClr val="accent4">
                        <a:lumMod val="20000"/>
                        <a:lumOff val="80000"/>
                      </a:schemeClr>
                    </a:solidFill>
                  </a:tcPr>
                </a:tc>
                <a:extLst>
                  <a:ext uri="{0D108BD9-81ED-4DB2-BD59-A6C34878D82A}">
                    <a16:rowId xmlns:a16="http://schemas.microsoft.com/office/drawing/2014/main" val="4096250815"/>
                  </a:ext>
                </a:extLst>
              </a:tr>
              <a:tr h="555316">
                <a:tc>
                  <a:txBody>
                    <a:bodyPr/>
                    <a:lstStyle/>
                    <a:p>
                      <a:r>
                        <a:rPr lang="en-US" b="1"/>
                        <a:t>Document Deadline: </a:t>
                      </a:r>
                    </a:p>
                  </a:txBody>
                  <a:tcPr>
                    <a:solidFill>
                      <a:schemeClr val="accent4">
                        <a:lumMod val="40000"/>
                        <a:lumOff val="60000"/>
                      </a:schemeClr>
                    </a:solidFill>
                  </a:tcPr>
                </a:tc>
                <a:tc>
                  <a:txBody>
                    <a:bodyPr/>
                    <a:lstStyle/>
                    <a:p>
                      <a:pPr lvl="0">
                        <a:buNone/>
                      </a:pPr>
                      <a:r>
                        <a:rPr lang="en-US" b="1" dirty="0"/>
                        <a:t>May 1, 2022</a:t>
                      </a:r>
                    </a:p>
                  </a:txBody>
                  <a:tcPr>
                    <a:solidFill>
                      <a:schemeClr val="accent4">
                        <a:lumMod val="40000"/>
                        <a:lumOff val="60000"/>
                      </a:schemeClr>
                    </a:solidFill>
                  </a:tcPr>
                </a:tc>
                <a:tc>
                  <a:txBody>
                    <a:bodyPr/>
                    <a:lstStyle/>
                    <a:p>
                      <a:r>
                        <a:rPr lang="en-US" b="1" dirty="0"/>
                        <a:t>July 1, 2022</a:t>
                      </a:r>
                    </a:p>
                  </a:txBody>
                  <a:tcPr>
                    <a:solidFill>
                      <a:schemeClr val="accent4">
                        <a:lumMod val="40000"/>
                        <a:lumOff val="60000"/>
                      </a:schemeClr>
                    </a:solidFill>
                  </a:tcPr>
                </a:tc>
                <a:extLst>
                  <a:ext uri="{0D108BD9-81ED-4DB2-BD59-A6C34878D82A}">
                    <a16:rowId xmlns:a16="http://schemas.microsoft.com/office/drawing/2014/main" val="968210915"/>
                  </a:ext>
                </a:extLst>
              </a:tr>
              <a:tr h="517182">
                <a:tc>
                  <a:txBody>
                    <a:bodyPr/>
                    <a:lstStyle/>
                    <a:p>
                      <a:pPr lvl="0">
                        <a:buNone/>
                      </a:pPr>
                      <a:r>
                        <a:rPr lang="en-US" b="1"/>
                        <a:t>Finalize Funding Plan: </a:t>
                      </a:r>
                    </a:p>
                  </a:txBody>
                  <a:tcPr>
                    <a:solidFill>
                      <a:schemeClr val="accent4">
                        <a:lumMod val="20000"/>
                        <a:lumOff val="80000"/>
                      </a:schemeClr>
                    </a:solidFill>
                  </a:tcPr>
                </a:tc>
                <a:tc>
                  <a:txBody>
                    <a:bodyPr/>
                    <a:lstStyle/>
                    <a:p>
                      <a:pPr lvl="0">
                        <a:buNone/>
                      </a:pPr>
                      <a:r>
                        <a:rPr lang="en-US" b="1" dirty="0"/>
                        <a:t>May 20, 2022</a:t>
                      </a:r>
                    </a:p>
                  </a:txBody>
                  <a:tcPr>
                    <a:solidFill>
                      <a:schemeClr val="accent4">
                        <a:lumMod val="20000"/>
                        <a:lumOff val="80000"/>
                      </a:schemeClr>
                    </a:solidFill>
                  </a:tcPr>
                </a:tc>
                <a:tc>
                  <a:txBody>
                    <a:bodyPr/>
                    <a:lstStyle/>
                    <a:p>
                      <a:pPr lvl="0">
                        <a:buNone/>
                      </a:pPr>
                      <a:r>
                        <a:rPr lang="en-US" b="1" dirty="0"/>
                        <a:t>August 15, 2022</a:t>
                      </a:r>
                    </a:p>
                  </a:txBody>
                  <a:tcPr>
                    <a:solidFill>
                      <a:schemeClr val="accent4">
                        <a:lumMod val="20000"/>
                        <a:lumOff val="80000"/>
                      </a:schemeClr>
                    </a:solidFill>
                  </a:tcPr>
                </a:tc>
                <a:extLst>
                  <a:ext uri="{0D108BD9-81ED-4DB2-BD59-A6C34878D82A}">
                    <a16:rowId xmlns:a16="http://schemas.microsoft.com/office/drawing/2014/main" val="3898816751"/>
                  </a:ext>
                </a:extLst>
              </a:tr>
              <a:tr h="517182">
                <a:tc>
                  <a:txBody>
                    <a:bodyPr/>
                    <a:lstStyle/>
                    <a:p>
                      <a:pPr lvl="0">
                        <a:buNone/>
                      </a:pPr>
                      <a:r>
                        <a:rPr lang="en-US" b="1"/>
                        <a:t>Tuition and Fees Due: </a:t>
                      </a:r>
                    </a:p>
                  </a:txBody>
                  <a:tcPr>
                    <a:solidFill>
                      <a:schemeClr val="accent4">
                        <a:lumMod val="40000"/>
                        <a:lumOff val="60000"/>
                      </a:schemeClr>
                    </a:solidFill>
                  </a:tcPr>
                </a:tc>
                <a:tc>
                  <a:txBody>
                    <a:bodyPr/>
                    <a:lstStyle/>
                    <a:p>
                      <a:pPr lvl="0">
                        <a:buNone/>
                      </a:pPr>
                      <a:r>
                        <a:rPr lang="en-US" b="1" dirty="0"/>
                        <a:t>*Friday before 1st class begins </a:t>
                      </a:r>
                    </a:p>
                  </a:txBody>
                  <a:tcPr>
                    <a:solidFill>
                      <a:schemeClr val="accent4">
                        <a:lumMod val="40000"/>
                        <a:lumOff val="60000"/>
                      </a:schemeClr>
                    </a:solidFill>
                  </a:tcPr>
                </a:tc>
                <a:tc>
                  <a:txBody>
                    <a:bodyPr/>
                    <a:lstStyle/>
                    <a:p>
                      <a:pPr lvl="0">
                        <a:buNone/>
                      </a:pPr>
                      <a:r>
                        <a:rPr lang="en-US" b="1" dirty="0"/>
                        <a:t>September 6, 2022</a:t>
                      </a:r>
                    </a:p>
                  </a:txBody>
                  <a:tcPr>
                    <a:solidFill>
                      <a:schemeClr val="accent4">
                        <a:lumMod val="40000"/>
                        <a:lumOff val="60000"/>
                      </a:schemeClr>
                    </a:solidFill>
                  </a:tcPr>
                </a:tc>
                <a:extLst>
                  <a:ext uri="{0D108BD9-81ED-4DB2-BD59-A6C34878D82A}">
                    <a16:rowId xmlns:a16="http://schemas.microsoft.com/office/drawing/2014/main" val="2005096386"/>
                  </a:ext>
                </a:extLst>
              </a:tr>
            </a:tbl>
          </a:graphicData>
        </a:graphic>
      </p:graphicFrame>
      <p:sp>
        <p:nvSpPr>
          <p:cNvPr id="4" name="Rectangle 3">
            <a:extLst>
              <a:ext uri="{FF2B5EF4-FFF2-40B4-BE49-F238E27FC236}">
                <a16:creationId xmlns:a16="http://schemas.microsoft.com/office/drawing/2014/main" id="{C1902606-CE53-43EE-1286-665BE991A580}"/>
              </a:ext>
            </a:extLst>
          </p:cNvPr>
          <p:cNvSpPr/>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The FAFSA</a:t>
            </a:r>
          </a:p>
        </p:txBody>
      </p:sp>
    </p:spTree>
    <p:extLst>
      <p:ext uri="{BB962C8B-B14F-4D97-AF65-F5344CB8AC3E}">
        <p14:creationId xmlns:p14="http://schemas.microsoft.com/office/powerpoint/2010/main" val="376400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7B279-5F25-4026-BC07-B7C5D11F2E7C}"/>
              </a:ext>
            </a:extLst>
          </p:cNvPr>
          <p:cNvSpPr>
            <a:spLocks noGrp="1"/>
          </p:cNvSpPr>
          <p:nvPr>
            <p:ph idx="1"/>
          </p:nvPr>
        </p:nvSpPr>
        <p:spPr>
          <a:xfrm>
            <a:off x="428064" y="963381"/>
            <a:ext cx="11335871" cy="5329843"/>
          </a:xfrm>
        </p:spPr>
        <p:txBody>
          <a:bodyPr>
            <a:normAutofit fontScale="85000" lnSpcReduction="20000"/>
          </a:bodyPr>
          <a:lstStyle/>
          <a:p>
            <a:pPr marL="0" indent="0">
              <a:buNone/>
            </a:pPr>
            <a:r>
              <a:rPr lang="en-US" sz="3500" dirty="0"/>
              <a:t>Complete your FAFSA (if not already completed) </a:t>
            </a:r>
          </a:p>
          <a:p>
            <a:pPr marL="0" indent="0">
              <a:buNone/>
            </a:pPr>
            <a:endParaRPr lang="en-US" sz="3500" dirty="0"/>
          </a:p>
          <a:p>
            <a:pPr lvl="1">
              <a:buFont typeface="Wingdings" panose="05000000000000000000" pitchFamily="2" charset="2"/>
              <a:buChar char="ü"/>
            </a:pPr>
            <a:r>
              <a:rPr lang="en-US" sz="2800" dirty="0"/>
              <a:t>If you are starting classes in: </a:t>
            </a:r>
          </a:p>
          <a:p>
            <a:pPr lvl="2"/>
            <a:r>
              <a:rPr lang="en-US" sz="2200" dirty="0"/>
              <a:t>Summer 2022</a:t>
            </a:r>
          </a:p>
          <a:p>
            <a:pPr lvl="3"/>
            <a:r>
              <a:rPr lang="en-US" sz="2200" dirty="0"/>
              <a:t>Both 2021-2022 and 2022-2023 FAFSAs are needed </a:t>
            </a:r>
          </a:p>
          <a:p>
            <a:pPr lvl="2"/>
            <a:r>
              <a:rPr lang="en-US" sz="2200" dirty="0">
                <a:highlight>
                  <a:srgbClr val="FFFF00"/>
                </a:highlight>
              </a:rPr>
              <a:t>Fall 2022 </a:t>
            </a:r>
          </a:p>
          <a:p>
            <a:pPr lvl="3"/>
            <a:r>
              <a:rPr lang="en-US" sz="2200" dirty="0">
                <a:highlight>
                  <a:srgbClr val="FFFF00"/>
                </a:highlight>
              </a:rPr>
              <a:t>Complete 2022-2023 FAFSA </a:t>
            </a:r>
          </a:p>
          <a:p>
            <a:pPr lvl="1">
              <a:buFont typeface="Wingdings" panose="05000000000000000000" pitchFamily="2" charset="2"/>
              <a:buChar char="ü"/>
            </a:pPr>
            <a:r>
              <a:rPr lang="en-US" sz="2800" dirty="0"/>
              <a:t>Available as of October 1, 2021</a:t>
            </a:r>
          </a:p>
          <a:p>
            <a:pPr lvl="1">
              <a:buFont typeface="Wingdings" panose="05000000000000000000" pitchFamily="2" charset="2"/>
              <a:buChar char="ü"/>
            </a:pPr>
            <a:r>
              <a:rPr lang="en-US" sz="2800" dirty="0"/>
              <a:t>Referencing 2020 tax year information </a:t>
            </a:r>
          </a:p>
          <a:p>
            <a:pPr lvl="1">
              <a:buFont typeface="Wingdings" panose="05000000000000000000" pitchFamily="2" charset="2"/>
              <a:buChar char="ü"/>
            </a:pPr>
            <a:r>
              <a:rPr lang="en-US" sz="2800" dirty="0"/>
              <a:t>File every academic year </a:t>
            </a:r>
            <a:r>
              <a:rPr lang="en-US" sz="2800" dirty="0" smtClean="0"/>
              <a:t> </a:t>
            </a:r>
            <a:endParaRPr lang="en-US" sz="2800" dirty="0"/>
          </a:p>
          <a:p>
            <a:pPr lvl="1">
              <a:buFont typeface="Wingdings" panose="05000000000000000000" pitchFamily="2" charset="2"/>
              <a:buChar char="ü"/>
            </a:pPr>
            <a:r>
              <a:rPr lang="en-US" sz="2800" dirty="0"/>
              <a:t>There is a FAFSA App!  </a:t>
            </a:r>
            <a:r>
              <a:rPr lang="en-US" sz="2800" dirty="0" err="1"/>
              <a:t>myStudentAid</a:t>
            </a:r>
            <a:endParaRPr lang="en-US" sz="2800" dirty="0"/>
          </a:p>
          <a:p>
            <a:pPr marL="0" indent="0" algn="ctr">
              <a:buNone/>
            </a:pPr>
            <a:endParaRPr lang="en-US" sz="2700" b="1" dirty="0"/>
          </a:p>
          <a:p>
            <a:pPr marL="0" indent="0" algn="ctr">
              <a:buNone/>
            </a:pPr>
            <a:r>
              <a:rPr lang="en-US" b="1" dirty="0"/>
              <a:t>Go to: </a:t>
            </a:r>
            <a:r>
              <a:rPr lang="en-US" b="1" dirty="0">
                <a:hlinkClick r:id="rId3"/>
              </a:rPr>
              <a:t>https://fafsa.gov</a:t>
            </a:r>
            <a:r>
              <a:rPr lang="en-US" b="1" dirty="0"/>
              <a:t> </a:t>
            </a:r>
          </a:p>
          <a:p>
            <a:pPr marL="0" indent="0">
              <a:buNone/>
            </a:pPr>
            <a:endParaRPr lang="en-US" sz="900" b="1" dirty="0"/>
          </a:p>
          <a:p>
            <a:pPr marL="0" indent="0" algn="ctr">
              <a:buNone/>
            </a:pPr>
            <a:r>
              <a:rPr lang="en-US" b="1" u="sng" dirty="0"/>
              <a:t>Never pay to file a FAFSA!</a:t>
            </a:r>
          </a:p>
          <a:p>
            <a:pPr>
              <a:buFont typeface="Wingdings" panose="05000000000000000000" pitchFamily="2" charset="2"/>
              <a:buChar char="ü"/>
            </a:pPr>
            <a:endParaRPr lang="en-US" dirty="0"/>
          </a:p>
        </p:txBody>
      </p:sp>
      <p:sp>
        <p:nvSpPr>
          <p:cNvPr id="4" name="Rectangle 3">
            <a:extLst>
              <a:ext uri="{FF2B5EF4-FFF2-40B4-BE49-F238E27FC236}">
                <a16:creationId xmlns:a16="http://schemas.microsoft.com/office/drawing/2014/main" id="{507879E5-EFCD-47D4-986B-81937F051C05}"/>
              </a:ext>
            </a:extLst>
          </p:cNvPr>
          <p:cNvSpPr/>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The FAFSA</a:t>
            </a:r>
          </a:p>
        </p:txBody>
      </p:sp>
    </p:spTree>
    <p:extLst>
      <p:ext uri="{BB962C8B-B14F-4D97-AF65-F5344CB8AC3E}">
        <p14:creationId xmlns:p14="http://schemas.microsoft.com/office/powerpoint/2010/main" val="239721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7886"/>
            <a:ext cx="10515600" cy="1325563"/>
          </a:xfrm>
        </p:spPr>
        <p:txBody>
          <a:bodyPr/>
          <a:lstStyle/>
          <a:p>
            <a:r>
              <a:rPr lang="en-US" dirty="0"/>
              <a:t>Verification </a:t>
            </a:r>
          </a:p>
        </p:txBody>
      </p:sp>
      <p:sp>
        <p:nvSpPr>
          <p:cNvPr id="3" name="Content Placeholder 2"/>
          <p:cNvSpPr>
            <a:spLocks noGrp="1"/>
          </p:cNvSpPr>
          <p:nvPr>
            <p:ph idx="1"/>
          </p:nvPr>
        </p:nvSpPr>
        <p:spPr>
          <a:xfrm>
            <a:off x="838200" y="2033449"/>
            <a:ext cx="10515600" cy="4296568"/>
          </a:xfrm>
        </p:spPr>
        <p:txBody>
          <a:bodyPr/>
          <a:lstStyle/>
          <a:p>
            <a:pPr marL="0" indent="0">
              <a:buNone/>
            </a:pPr>
            <a:r>
              <a:rPr lang="en-US" sz="2400" dirty="0">
                <a:ea typeface="+mn-lt"/>
                <a:cs typeface="+mn-lt"/>
              </a:rPr>
              <a:t>Verification is a federal regulation that requires our office to collect documentation to confirm the accuracy of your FAFSA.</a:t>
            </a:r>
          </a:p>
          <a:p>
            <a:pPr marL="342900" indent="-342900">
              <a:lnSpc>
                <a:spcPct val="150000"/>
              </a:lnSpc>
              <a:buFont typeface="Arial"/>
              <a:buChar char="•"/>
            </a:pPr>
            <a:r>
              <a:rPr lang="en-US" sz="2400" dirty="0">
                <a:ea typeface="+mn-lt"/>
                <a:cs typeface="+mn-lt"/>
              </a:rPr>
              <a:t>About 22% of FAFSA filers are selected.</a:t>
            </a:r>
            <a:endParaRPr lang="en-US" sz="2400" dirty="0">
              <a:cs typeface="Calibri"/>
            </a:endParaRPr>
          </a:p>
          <a:p>
            <a:pPr marL="342900" indent="-342900">
              <a:lnSpc>
                <a:spcPct val="150000"/>
              </a:lnSpc>
              <a:buFont typeface="Arial"/>
              <a:buChar char="•"/>
            </a:pPr>
            <a:r>
              <a:rPr lang="en-US" sz="2400" dirty="0">
                <a:ea typeface="+mn-lt"/>
                <a:cs typeface="+mn-lt"/>
              </a:rPr>
              <a:t>If you are selected, you will be notified via email and PAWS.</a:t>
            </a:r>
            <a:endParaRPr lang="en-US" sz="2400" dirty="0">
              <a:cs typeface="Calibri"/>
            </a:endParaRPr>
          </a:p>
          <a:p>
            <a:pPr marL="800100" lvl="1" indent="-342900">
              <a:lnSpc>
                <a:spcPct val="150000"/>
              </a:lnSpc>
              <a:buFont typeface="Arial"/>
              <a:buChar char="•"/>
            </a:pPr>
            <a:r>
              <a:rPr lang="en-US" dirty="0">
                <a:ea typeface="+mn-lt"/>
                <a:cs typeface="+mn-lt"/>
              </a:rPr>
              <a:t>Pay attention to the requested documents under your To-Do List.</a:t>
            </a:r>
            <a:endParaRPr lang="en-US" dirty="0">
              <a:cs typeface="Calibri"/>
            </a:endParaRPr>
          </a:p>
          <a:p>
            <a:pPr marL="342900" indent="-342900">
              <a:lnSpc>
                <a:spcPct val="150000"/>
              </a:lnSpc>
              <a:buFont typeface="Arial"/>
              <a:buChar char="•"/>
            </a:pPr>
            <a:r>
              <a:rPr lang="en-US" sz="2400" dirty="0">
                <a:ea typeface="+mn-lt"/>
                <a:cs typeface="+mn-lt"/>
              </a:rPr>
              <a:t>Documents should be turned in ASAP.</a:t>
            </a:r>
            <a:endParaRPr lang="en-US" sz="2400" dirty="0">
              <a:cs typeface="Calibri"/>
            </a:endParaRPr>
          </a:p>
          <a:p>
            <a:pPr marL="342900" indent="-342900">
              <a:lnSpc>
                <a:spcPct val="150000"/>
              </a:lnSpc>
              <a:buFont typeface="Arial"/>
              <a:buChar char="•"/>
            </a:pPr>
            <a:r>
              <a:rPr lang="en-US" sz="2400" dirty="0">
                <a:ea typeface="+mn-lt"/>
                <a:cs typeface="+mn-lt"/>
              </a:rPr>
              <a:t>Another reason you should file your FAFSA early!</a:t>
            </a:r>
            <a:endParaRPr lang="en-US" sz="2400" dirty="0">
              <a:cs typeface="Calibri"/>
            </a:endParaRPr>
          </a:p>
          <a:p>
            <a:endParaRPr lang="en-US" dirty="0"/>
          </a:p>
        </p:txBody>
      </p:sp>
      <p:sp>
        <p:nvSpPr>
          <p:cNvPr id="4" name="Rectangle 3">
            <a:extLst>
              <a:ext uri="{FF2B5EF4-FFF2-40B4-BE49-F238E27FC236}">
                <a16:creationId xmlns:a16="http://schemas.microsoft.com/office/drawing/2014/main" id="{19CBB603-FEA6-8B1D-9A72-2D74D0E3DF86}"/>
              </a:ext>
            </a:extLst>
          </p:cNvPr>
          <p:cNvSpPr/>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The FAFSA</a:t>
            </a:r>
          </a:p>
        </p:txBody>
      </p:sp>
    </p:spTree>
    <p:extLst>
      <p:ext uri="{BB962C8B-B14F-4D97-AF65-F5344CB8AC3E}">
        <p14:creationId xmlns:p14="http://schemas.microsoft.com/office/powerpoint/2010/main" val="308156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7886"/>
            <a:ext cx="10515600" cy="1325563"/>
          </a:xfrm>
        </p:spPr>
        <p:txBody>
          <a:bodyPr/>
          <a:lstStyle/>
          <a:p>
            <a:r>
              <a:rPr lang="en-US" dirty="0"/>
              <a:t>Getting Through Verification </a:t>
            </a:r>
          </a:p>
        </p:txBody>
      </p:sp>
      <p:sp>
        <p:nvSpPr>
          <p:cNvPr id="3" name="Content Placeholder 2"/>
          <p:cNvSpPr>
            <a:spLocks noGrp="1"/>
          </p:cNvSpPr>
          <p:nvPr>
            <p:ph idx="1"/>
          </p:nvPr>
        </p:nvSpPr>
        <p:spPr>
          <a:xfrm>
            <a:off x="838200" y="1861735"/>
            <a:ext cx="10515600" cy="4567668"/>
          </a:xfrm>
        </p:spPr>
        <p:txBody>
          <a:bodyPr>
            <a:normAutofit fontScale="70000" lnSpcReduction="20000"/>
          </a:bodyPr>
          <a:lstStyle/>
          <a:p>
            <a:pPr marL="0" indent="0">
              <a:buNone/>
            </a:pPr>
            <a:r>
              <a:rPr lang="en-US" dirty="0">
                <a:ea typeface="+mn-lt"/>
                <a:cs typeface="+mn-lt"/>
              </a:rPr>
              <a:t>If selected the Department of Education may require students and parents to submit:</a:t>
            </a:r>
          </a:p>
          <a:p>
            <a:pPr marL="342900" indent="-342900">
              <a:lnSpc>
                <a:spcPct val="150000"/>
              </a:lnSpc>
              <a:buFont typeface="Arial"/>
              <a:buChar char="•"/>
            </a:pPr>
            <a:r>
              <a:rPr lang="en-US" dirty="0">
                <a:ea typeface="+mn-lt"/>
                <a:cs typeface="+mn-lt"/>
              </a:rPr>
              <a:t>Clarification of household size and number in college.</a:t>
            </a:r>
          </a:p>
          <a:p>
            <a:pPr marL="342900" indent="-342900">
              <a:lnSpc>
                <a:spcPct val="150000"/>
              </a:lnSpc>
              <a:buFont typeface="Arial"/>
              <a:buChar char="•"/>
            </a:pPr>
            <a:r>
              <a:rPr lang="en-US" b="1" dirty="0">
                <a:highlight>
                  <a:srgbClr val="FFFF00"/>
                </a:highlight>
                <a:ea typeface="+mn-lt"/>
                <a:cs typeface="+mn-lt"/>
              </a:rPr>
              <a:t>Clarification of conflicting marital and tax filing statuses.</a:t>
            </a:r>
          </a:p>
          <a:p>
            <a:pPr marL="342900" indent="-342900">
              <a:lnSpc>
                <a:spcPct val="150000"/>
              </a:lnSpc>
              <a:buFont typeface="Arial"/>
              <a:buChar char="•"/>
            </a:pPr>
            <a:r>
              <a:rPr lang="en-US" dirty="0">
                <a:ea typeface="+mn-lt"/>
                <a:cs typeface="+mn-lt"/>
              </a:rPr>
              <a:t>2020 </a:t>
            </a:r>
            <a:r>
              <a:rPr lang="en-US" b="1" dirty="0">
                <a:ea typeface="+mn-lt"/>
                <a:cs typeface="+mn-lt"/>
              </a:rPr>
              <a:t>signed</a:t>
            </a:r>
            <a:r>
              <a:rPr lang="en-US" dirty="0">
                <a:ea typeface="+mn-lt"/>
                <a:cs typeface="+mn-lt"/>
              </a:rPr>
              <a:t> federal tax returns including Schedules 1, 2, and 3.  Be sure to check for all requested Schedules.</a:t>
            </a:r>
            <a:endParaRPr lang="en-US" dirty="0">
              <a:cs typeface="Calibri"/>
            </a:endParaRPr>
          </a:p>
          <a:p>
            <a:pPr marL="342900" indent="-342900">
              <a:lnSpc>
                <a:spcPct val="150000"/>
              </a:lnSpc>
              <a:buFont typeface="Arial"/>
              <a:buChar char="•"/>
            </a:pPr>
            <a:r>
              <a:rPr lang="en-US" dirty="0">
                <a:ea typeface="+mn-lt"/>
                <a:cs typeface="+mn-lt"/>
              </a:rPr>
              <a:t>2020 W2's confirming wages.</a:t>
            </a:r>
          </a:p>
          <a:p>
            <a:pPr marL="342900" indent="-342900">
              <a:lnSpc>
                <a:spcPct val="150000"/>
              </a:lnSpc>
              <a:buFont typeface="Arial"/>
              <a:buChar char="•"/>
            </a:pPr>
            <a:r>
              <a:rPr lang="en-US" dirty="0">
                <a:ea typeface="+mn-lt"/>
                <a:cs typeface="+mn-lt"/>
              </a:rPr>
              <a:t>2020 Schedule C's or F's confirming business or farm income.</a:t>
            </a:r>
            <a:endParaRPr lang="en-US" dirty="0">
              <a:cs typeface="Calibri"/>
            </a:endParaRPr>
          </a:p>
          <a:p>
            <a:pPr marL="342900" indent="-342900">
              <a:lnSpc>
                <a:spcPct val="150000"/>
              </a:lnSpc>
              <a:buFont typeface="Arial"/>
              <a:buChar char="•"/>
            </a:pPr>
            <a:r>
              <a:rPr lang="en-US" dirty="0">
                <a:ea typeface="+mn-lt"/>
                <a:cs typeface="+mn-lt"/>
              </a:rPr>
              <a:t>Documentation clarifying any other conflicting information that may be listed on the FAFSA or tax forms submitted.</a:t>
            </a:r>
          </a:p>
        </p:txBody>
      </p:sp>
      <p:sp>
        <p:nvSpPr>
          <p:cNvPr id="4" name="Rectangle 3">
            <a:extLst>
              <a:ext uri="{FF2B5EF4-FFF2-40B4-BE49-F238E27FC236}">
                <a16:creationId xmlns:a16="http://schemas.microsoft.com/office/drawing/2014/main" id="{6C3FCC26-645C-A8BD-475E-85AADF30D356}"/>
              </a:ext>
            </a:extLst>
          </p:cNvPr>
          <p:cNvSpPr/>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The FAFSA</a:t>
            </a:r>
          </a:p>
        </p:txBody>
      </p:sp>
    </p:spTree>
    <p:extLst>
      <p:ext uri="{BB962C8B-B14F-4D97-AF65-F5344CB8AC3E}">
        <p14:creationId xmlns:p14="http://schemas.microsoft.com/office/powerpoint/2010/main" val="298345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13E4-E2FA-48EC-B30E-ECDBE07B9CD0}"/>
              </a:ext>
            </a:extLst>
          </p:cNvPr>
          <p:cNvSpPr>
            <a:spLocks noGrp="1"/>
          </p:cNvSpPr>
          <p:nvPr>
            <p:ph type="title"/>
          </p:nvPr>
        </p:nvSpPr>
        <p:spPr>
          <a:xfrm>
            <a:off x="838200" y="707886"/>
            <a:ext cx="10515600" cy="1325563"/>
          </a:xfrm>
        </p:spPr>
        <p:txBody>
          <a:bodyPr/>
          <a:lstStyle/>
          <a:p>
            <a:pPr algn="ctr"/>
            <a:r>
              <a:rPr lang="en-US" b="0" dirty="0">
                <a:ea typeface="+mj-lt"/>
                <a:cs typeface="+mj-lt"/>
              </a:rPr>
              <a:t>What if something has changed?</a:t>
            </a:r>
            <a:endParaRPr lang="en-US" dirty="0">
              <a:cs typeface="Arial" panose="020B0604020202020204"/>
            </a:endParaRPr>
          </a:p>
        </p:txBody>
      </p:sp>
      <p:graphicFrame>
        <p:nvGraphicFramePr>
          <p:cNvPr id="8" name="Content Placeholder 1">
            <a:extLst>
              <a:ext uri="{FF2B5EF4-FFF2-40B4-BE49-F238E27FC236}">
                <a16:creationId xmlns:a16="http://schemas.microsoft.com/office/drawing/2014/main" id="{77E994C8-30D6-4C67-8D59-B6D89DB0D59D}"/>
              </a:ext>
            </a:extLst>
          </p:cNvPr>
          <p:cNvGraphicFramePr>
            <a:graphicFrameLocks/>
          </p:cNvGraphicFramePr>
          <p:nvPr>
            <p:extLst>
              <p:ext uri="{D42A27DB-BD31-4B8C-83A1-F6EECF244321}">
                <p14:modId xmlns:p14="http://schemas.microsoft.com/office/powerpoint/2010/main" val="2617652857"/>
              </p:ext>
            </p:extLst>
          </p:nvPr>
        </p:nvGraphicFramePr>
        <p:xfrm>
          <a:off x="2621598" y="1788458"/>
          <a:ext cx="6948804" cy="398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C356DEBC-C7A3-9E51-A708-C9967838F92C}"/>
              </a:ext>
            </a:extLst>
          </p:cNvPr>
          <p:cNvSpPr/>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The FAFSA</a:t>
            </a:r>
          </a:p>
        </p:txBody>
      </p:sp>
    </p:spTree>
    <p:extLst>
      <p:ext uri="{BB962C8B-B14F-4D97-AF65-F5344CB8AC3E}">
        <p14:creationId xmlns:p14="http://schemas.microsoft.com/office/powerpoint/2010/main" val="209122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9" y="707886"/>
            <a:ext cx="10515600" cy="1325563"/>
          </a:xfrm>
        </p:spPr>
        <p:txBody>
          <a:bodyPr/>
          <a:lstStyle/>
          <a:p>
            <a:r>
              <a:rPr lang="en-US" dirty="0"/>
              <a:t>Types of Aid </a:t>
            </a:r>
          </a:p>
        </p:txBody>
      </p:sp>
      <p:sp>
        <p:nvSpPr>
          <p:cNvPr id="3" name="Content Placeholder 2"/>
          <p:cNvSpPr>
            <a:spLocks noGrp="1"/>
          </p:cNvSpPr>
          <p:nvPr>
            <p:ph idx="1"/>
          </p:nvPr>
        </p:nvSpPr>
        <p:spPr>
          <a:xfrm>
            <a:off x="340659" y="1750207"/>
            <a:ext cx="5643282" cy="4145280"/>
          </a:xfrm>
        </p:spPr>
        <p:txBody>
          <a:bodyPr>
            <a:normAutofit fontScale="92500" lnSpcReduction="10000"/>
          </a:bodyPr>
          <a:lstStyle/>
          <a:p>
            <a:r>
              <a:rPr lang="en-US" sz="2400" b="1" dirty="0">
                <a:highlight>
                  <a:srgbClr val="FFFF00"/>
                </a:highlight>
              </a:rPr>
              <a:t>GRANTS</a:t>
            </a:r>
            <a:r>
              <a:rPr lang="en-US" sz="2400" dirty="0"/>
              <a:t>: Qualify for based on FAFSA and Financial Need</a:t>
            </a:r>
          </a:p>
          <a:p>
            <a:pPr lvl="1"/>
            <a:r>
              <a:rPr lang="en-US" dirty="0"/>
              <a:t>Federal Pell Grant</a:t>
            </a:r>
          </a:p>
          <a:p>
            <a:pPr lvl="1"/>
            <a:r>
              <a:rPr lang="en-US" dirty="0"/>
              <a:t>Federal Supplemental Education Opportunity Grant</a:t>
            </a:r>
          </a:p>
          <a:p>
            <a:pPr lvl="1"/>
            <a:r>
              <a:rPr lang="en-US" dirty="0"/>
              <a:t>Wisconsin Grant</a:t>
            </a:r>
          </a:p>
          <a:p>
            <a:pPr lvl="1"/>
            <a:r>
              <a:rPr lang="en-US" dirty="0"/>
              <a:t>Tuition Assistance Grant</a:t>
            </a:r>
          </a:p>
          <a:p>
            <a:r>
              <a:rPr lang="en-US" sz="2400" b="1" dirty="0">
                <a:highlight>
                  <a:srgbClr val="FFFF00"/>
                </a:highlight>
              </a:rPr>
              <a:t>SCHOLARSHIPS</a:t>
            </a:r>
          </a:p>
          <a:p>
            <a:r>
              <a:rPr lang="en-US" sz="2400" b="1" dirty="0">
                <a:highlight>
                  <a:srgbClr val="FFFF00"/>
                </a:highlight>
              </a:rPr>
              <a:t>FEDERAL WORK STUDY</a:t>
            </a:r>
            <a:r>
              <a:rPr lang="en-US" sz="2400" dirty="0"/>
              <a:t> (Need Based)</a:t>
            </a:r>
          </a:p>
          <a:p>
            <a:r>
              <a:rPr lang="en-US" sz="2400" b="1" dirty="0">
                <a:highlight>
                  <a:srgbClr val="FFFF00"/>
                </a:highlight>
              </a:rPr>
              <a:t>LOANS</a:t>
            </a:r>
            <a:r>
              <a:rPr lang="en-US" sz="2400" dirty="0"/>
              <a:t>: </a:t>
            </a:r>
          </a:p>
          <a:p>
            <a:pPr lvl="1"/>
            <a:r>
              <a:rPr lang="en-US" dirty="0"/>
              <a:t>Subsidized (Need based) and Unsubsidized</a:t>
            </a:r>
          </a:p>
          <a:p>
            <a:endParaRPr lang="en-US" dirty="0"/>
          </a:p>
          <a:p>
            <a:endParaRPr lang="en-US" dirty="0"/>
          </a:p>
        </p:txBody>
      </p:sp>
      <p:sp>
        <p:nvSpPr>
          <p:cNvPr id="4" name="Rectangle 3">
            <a:extLst>
              <a:ext uri="{FF2B5EF4-FFF2-40B4-BE49-F238E27FC236}">
                <a16:creationId xmlns:a16="http://schemas.microsoft.com/office/drawing/2014/main" id="{D88443F8-7B41-B286-9B9A-CEE2C8D0960E}"/>
              </a:ext>
            </a:extLst>
          </p:cNvPr>
          <p:cNvSpPr/>
          <p:nvPr/>
        </p:nvSpPr>
        <p:spPr>
          <a:xfrm>
            <a:off x="0" y="0"/>
            <a:ext cx="1219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Understanding Aid Types</a:t>
            </a:r>
          </a:p>
        </p:txBody>
      </p:sp>
      <p:graphicFrame>
        <p:nvGraphicFramePr>
          <p:cNvPr id="5" name="Table 4">
            <a:extLst>
              <a:ext uri="{FF2B5EF4-FFF2-40B4-BE49-F238E27FC236}">
                <a16:creationId xmlns:a16="http://schemas.microsoft.com/office/drawing/2014/main" id="{BAE77E90-09DF-BCFB-88FF-0AF87E34954B}"/>
              </a:ext>
            </a:extLst>
          </p:cNvPr>
          <p:cNvGraphicFramePr>
            <a:graphicFrameLocks noGrp="1"/>
          </p:cNvGraphicFramePr>
          <p:nvPr>
            <p:extLst>
              <p:ext uri="{D42A27DB-BD31-4B8C-83A1-F6EECF244321}">
                <p14:modId xmlns:p14="http://schemas.microsoft.com/office/powerpoint/2010/main" val="1282214215"/>
              </p:ext>
            </p:extLst>
          </p:nvPr>
        </p:nvGraphicFramePr>
        <p:xfrm>
          <a:off x="6096000" y="1582989"/>
          <a:ext cx="5869641" cy="4145280"/>
        </p:xfrm>
        <a:graphic>
          <a:graphicData uri="http://schemas.openxmlformats.org/drawingml/2006/table">
            <a:tbl>
              <a:tblPr firstRow="1" bandRow="1">
                <a:tableStyleId>{793D81CF-94F2-401A-BA57-92F5A7B2D0C5}</a:tableStyleId>
              </a:tblPr>
              <a:tblGrid>
                <a:gridCol w="1997041">
                  <a:extLst>
                    <a:ext uri="{9D8B030D-6E8A-4147-A177-3AD203B41FA5}">
                      <a16:colId xmlns:a16="http://schemas.microsoft.com/office/drawing/2014/main" val="792331698"/>
                    </a:ext>
                  </a:extLst>
                </a:gridCol>
                <a:gridCol w="1257085">
                  <a:extLst>
                    <a:ext uri="{9D8B030D-6E8A-4147-A177-3AD203B41FA5}">
                      <a16:colId xmlns:a16="http://schemas.microsoft.com/office/drawing/2014/main" val="1647927376"/>
                    </a:ext>
                  </a:extLst>
                </a:gridCol>
                <a:gridCol w="1379424">
                  <a:extLst>
                    <a:ext uri="{9D8B030D-6E8A-4147-A177-3AD203B41FA5}">
                      <a16:colId xmlns:a16="http://schemas.microsoft.com/office/drawing/2014/main" val="2537496385"/>
                    </a:ext>
                  </a:extLst>
                </a:gridCol>
                <a:gridCol w="1236091">
                  <a:extLst>
                    <a:ext uri="{9D8B030D-6E8A-4147-A177-3AD203B41FA5}">
                      <a16:colId xmlns:a16="http://schemas.microsoft.com/office/drawing/2014/main" val="2762299911"/>
                    </a:ext>
                  </a:extLst>
                </a:gridCol>
              </a:tblGrid>
              <a:tr h="685459">
                <a:tc>
                  <a:txBody>
                    <a:bodyPr/>
                    <a:lstStyle/>
                    <a:p>
                      <a:pPr marL="0" algn="ctr" rtl="0" eaLnBrk="1" latinLnBrk="0" hangingPunct="1">
                        <a:spcBef>
                          <a:spcPts val="0"/>
                        </a:spcBef>
                        <a:spcAft>
                          <a:spcPts val="0"/>
                        </a:spcAft>
                      </a:pPr>
                      <a:r>
                        <a:rPr lang="en-US" sz="2400" kern="1200" dirty="0">
                          <a:effectLst/>
                        </a:rPr>
                        <a:t>Grade Level</a:t>
                      </a:r>
                      <a:endParaRPr lang="en-US" sz="2400" dirty="0">
                        <a:effectLst/>
                      </a:endParaRPr>
                    </a:p>
                  </a:txBody>
                  <a:tcPr marL="0" marR="0" marT="0" marB="0" anchor="ctr"/>
                </a:tc>
                <a:tc>
                  <a:txBody>
                    <a:bodyPr/>
                    <a:lstStyle/>
                    <a:p>
                      <a:pPr marL="0" algn="ctr" rtl="0" eaLnBrk="1" latinLnBrk="0" hangingPunct="1">
                        <a:spcBef>
                          <a:spcPts val="0"/>
                        </a:spcBef>
                        <a:spcAft>
                          <a:spcPts val="0"/>
                        </a:spcAft>
                      </a:pPr>
                      <a:r>
                        <a:rPr lang="en-US" sz="1400" kern="1200" dirty="0">
                          <a:effectLst/>
                        </a:rPr>
                        <a:t>Subsidized Annual Maximum Eligibility</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400" kern="1200" dirty="0">
                          <a:effectLst/>
                        </a:rPr>
                        <a:t>Unsubsidized Annual Minimum Eligibility</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400" kern="1200" dirty="0">
                          <a:effectLst/>
                        </a:rPr>
                        <a:t>Combined Annual Maximum Eligibility</a:t>
                      </a:r>
                      <a:endParaRPr lang="en-US" dirty="0">
                        <a:effectLst/>
                      </a:endParaRPr>
                    </a:p>
                  </a:txBody>
                  <a:tcPr marL="0" marR="0" marT="0" marB="0" anchor="ctr"/>
                </a:tc>
                <a:extLst>
                  <a:ext uri="{0D108BD9-81ED-4DB2-BD59-A6C34878D82A}">
                    <a16:rowId xmlns:a16="http://schemas.microsoft.com/office/drawing/2014/main" val="430521256"/>
                  </a:ext>
                </a:extLst>
              </a:tr>
              <a:tr h="251077">
                <a:tc>
                  <a:txBody>
                    <a:bodyPr/>
                    <a:lstStyle/>
                    <a:p>
                      <a:pPr marL="0" algn="ctr" rtl="0" eaLnBrk="1" latinLnBrk="0" hangingPunct="1">
                        <a:spcBef>
                          <a:spcPts val="0"/>
                        </a:spcBef>
                        <a:spcAft>
                          <a:spcPts val="0"/>
                        </a:spcAft>
                      </a:pPr>
                      <a:r>
                        <a:rPr lang="en-US" sz="1800" b="1" kern="1200" dirty="0">
                          <a:effectLst/>
                        </a:rPr>
                        <a:t>Freshman</a:t>
                      </a:r>
                      <a:r>
                        <a:rPr lang="en-US" sz="1800" b="1" kern="1200" baseline="0" dirty="0">
                          <a:effectLst/>
                        </a:rPr>
                        <a:t> (Dependent)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$3,500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$2,000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$5,500</a:t>
                      </a:r>
                      <a:endParaRPr lang="en-US" dirty="0">
                        <a:effectLst/>
                      </a:endParaRPr>
                    </a:p>
                  </a:txBody>
                  <a:tcPr marL="0" marR="0" marT="0" marB="0" anchor="ctr"/>
                </a:tc>
                <a:extLst>
                  <a:ext uri="{0D108BD9-81ED-4DB2-BD59-A6C34878D82A}">
                    <a16:rowId xmlns:a16="http://schemas.microsoft.com/office/drawing/2014/main" val="3828094120"/>
                  </a:ext>
                </a:extLst>
              </a:tr>
              <a:tr h="251077">
                <a:tc>
                  <a:txBody>
                    <a:bodyPr/>
                    <a:lstStyle/>
                    <a:p>
                      <a:pPr marL="0" algn="ctr" rtl="0" eaLnBrk="1" latinLnBrk="0" hangingPunct="1">
                        <a:spcBef>
                          <a:spcPts val="0"/>
                        </a:spcBef>
                        <a:spcAft>
                          <a:spcPts val="0"/>
                        </a:spcAft>
                      </a:pPr>
                      <a:r>
                        <a:rPr lang="en-US" sz="1800" b="1" kern="1200" dirty="0">
                          <a:effectLst/>
                        </a:rPr>
                        <a:t>Sophomore (Dependent)</a:t>
                      </a:r>
                      <a:endParaRPr lang="en-US" sz="1800" b="1"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$4,500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$2,000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$6,500</a:t>
                      </a:r>
                      <a:endParaRPr lang="en-US" dirty="0">
                        <a:effectLst/>
                      </a:endParaRPr>
                    </a:p>
                  </a:txBody>
                  <a:tcPr marL="0" marR="0" marT="0" marB="0" anchor="ctr"/>
                </a:tc>
                <a:extLst>
                  <a:ext uri="{0D108BD9-81ED-4DB2-BD59-A6C34878D82A}">
                    <a16:rowId xmlns:a16="http://schemas.microsoft.com/office/drawing/2014/main" val="172450422"/>
                  </a:ext>
                </a:extLst>
              </a:tr>
              <a:tr h="251077">
                <a:tc>
                  <a:txBody>
                    <a:bodyPr/>
                    <a:lstStyle/>
                    <a:p>
                      <a:pPr marL="0" algn="ctr" rtl="0" eaLnBrk="1" latinLnBrk="0" hangingPunct="1">
                        <a:spcBef>
                          <a:spcPts val="0"/>
                        </a:spcBef>
                        <a:spcAft>
                          <a:spcPts val="0"/>
                        </a:spcAft>
                      </a:pPr>
                      <a:r>
                        <a:rPr lang="en-US" sz="1800" b="1" kern="1200" dirty="0">
                          <a:effectLst/>
                        </a:rPr>
                        <a:t>Junior &amp; Senior</a:t>
                      </a:r>
                      <a:r>
                        <a:rPr lang="en-US" sz="1800" b="1" kern="1200" baseline="0" dirty="0">
                          <a:effectLst/>
                        </a:rPr>
                        <a:t> (Dependent)</a:t>
                      </a:r>
                      <a:endParaRPr lang="en-US" sz="1800" b="1"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$5,500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$2,000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$7,500</a:t>
                      </a:r>
                      <a:endParaRPr lang="en-US" dirty="0">
                        <a:effectLst/>
                      </a:endParaRPr>
                    </a:p>
                  </a:txBody>
                  <a:tcPr marL="0" marR="0" marT="0" marB="0" anchor="ctr"/>
                </a:tc>
                <a:extLst>
                  <a:ext uri="{0D108BD9-81ED-4DB2-BD59-A6C34878D82A}">
                    <a16:rowId xmlns:a16="http://schemas.microsoft.com/office/drawing/2014/main" val="2044084359"/>
                  </a:ext>
                </a:extLst>
              </a:tr>
              <a:tr h="251077">
                <a:tc>
                  <a:txBody>
                    <a:bodyPr/>
                    <a:lstStyle/>
                    <a:p>
                      <a:pPr marL="0" algn="ctr" rtl="0" eaLnBrk="1" latinLnBrk="0" hangingPunct="1">
                        <a:spcBef>
                          <a:spcPts val="0"/>
                        </a:spcBef>
                        <a:spcAft>
                          <a:spcPts val="0"/>
                        </a:spcAft>
                      </a:pPr>
                      <a:r>
                        <a:rPr lang="en-US" sz="1800" b="1" kern="1200" dirty="0">
                          <a:effectLst/>
                        </a:rPr>
                        <a:t>Freshman</a:t>
                      </a:r>
                      <a:r>
                        <a:rPr lang="en-US" sz="1800" b="1" kern="1200" baseline="0" dirty="0">
                          <a:effectLst/>
                        </a:rPr>
                        <a:t> (Independent)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$3,500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$6,000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$9,500</a:t>
                      </a:r>
                      <a:endParaRPr lang="en-US" dirty="0">
                        <a:effectLst/>
                      </a:endParaRPr>
                    </a:p>
                  </a:txBody>
                  <a:tcPr marL="0" marR="0" marT="0" marB="0" anchor="ctr"/>
                </a:tc>
                <a:extLst>
                  <a:ext uri="{0D108BD9-81ED-4DB2-BD59-A6C34878D82A}">
                    <a16:rowId xmlns:a16="http://schemas.microsoft.com/office/drawing/2014/main" val="2524970316"/>
                  </a:ext>
                </a:extLst>
              </a:tr>
              <a:tr h="251077">
                <a:tc>
                  <a:txBody>
                    <a:bodyPr/>
                    <a:lstStyle/>
                    <a:p>
                      <a:pPr marL="0" algn="ctr" rtl="0" eaLnBrk="1" latinLnBrk="0" hangingPunct="1">
                        <a:spcBef>
                          <a:spcPts val="0"/>
                        </a:spcBef>
                        <a:spcAft>
                          <a:spcPts val="0"/>
                        </a:spcAft>
                      </a:pPr>
                      <a:r>
                        <a:rPr lang="en-US" sz="1800" b="1" kern="1200" dirty="0">
                          <a:effectLst/>
                        </a:rPr>
                        <a:t>Sophomore</a:t>
                      </a:r>
                      <a:r>
                        <a:rPr lang="en-US" sz="1800" b="1" kern="1200" baseline="0" dirty="0">
                          <a:effectLst/>
                        </a:rPr>
                        <a:t> (Independent)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$4,500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$6,000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$10,500</a:t>
                      </a:r>
                      <a:endParaRPr lang="en-US" dirty="0">
                        <a:effectLst/>
                      </a:endParaRPr>
                    </a:p>
                  </a:txBody>
                  <a:tcPr marL="0" marR="0" marT="0" marB="0" anchor="ctr"/>
                </a:tc>
                <a:extLst>
                  <a:ext uri="{0D108BD9-81ED-4DB2-BD59-A6C34878D82A}">
                    <a16:rowId xmlns:a16="http://schemas.microsoft.com/office/drawing/2014/main" val="2375318250"/>
                  </a:ext>
                </a:extLst>
              </a:tr>
              <a:tr h="251077">
                <a:tc>
                  <a:txBody>
                    <a:bodyPr/>
                    <a:lstStyle/>
                    <a:p>
                      <a:pPr marL="0" algn="ctr" rtl="0" eaLnBrk="1" latinLnBrk="0" hangingPunct="1">
                        <a:spcBef>
                          <a:spcPts val="0"/>
                        </a:spcBef>
                        <a:spcAft>
                          <a:spcPts val="0"/>
                        </a:spcAft>
                      </a:pPr>
                      <a:r>
                        <a:rPr lang="en-US" sz="1800" b="1" kern="1200" dirty="0">
                          <a:effectLst/>
                        </a:rPr>
                        <a:t>Junior &amp; Senior</a:t>
                      </a:r>
                      <a:r>
                        <a:rPr lang="en-US" sz="1800" b="1" kern="1200" baseline="0" dirty="0">
                          <a:effectLst/>
                        </a:rPr>
                        <a:t> (Independent)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$5,500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$7,000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$12,500</a:t>
                      </a:r>
                      <a:endParaRPr lang="en-US" dirty="0">
                        <a:effectLst/>
                      </a:endParaRPr>
                    </a:p>
                  </a:txBody>
                  <a:tcPr marL="0" marR="0" marT="0" marB="0" anchor="ctr"/>
                </a:tc>
                <a:extLst>
                  <a:ext uri="{0D108BD9-81ED-4DB2-BD59-A6C34878D82A}">
                    <a16:rowId xmlns:a16="http://schemas.microsoft.com/office/drawing/2014/main" val="2405854339"/>
                  </a:ext>
                </a:extLst>
              </a:tr>
            </a:tbl>
          </a:graphicData>
        </a:graphic>
      </p:graphicFrame>
      <p:sp>
        <p:nvSpPr>
          <p:cNvPr id="6" name="Title 1">
            <a:extLst>
              <a:ext uri="{FF2B5EF4-FFF2-40B4-BE49-F238E27FC236}">
                <a16:creationId xmlns:a16="http://schemas.microsoft.com/office/drawing/2014/main" id="{00F008FB-FCF4-7DC6-414F-7F5975FC2D21}"/>
              </a:ext>
            </a:extLst>
          </p:cNvPr>
          <p:cNvSpPr txBox="1">
            <a:spLocks/>
          </p:cNvSpPr>
          <p:nvPr/>
        </p:nvSpPr>
        <p:spPr>
          <a:xfrm>
            <a:off x="6401920" y="875103"/>
            <a:ext cx="5257800" cy="70788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Annual Federal Loan Limits </a:t>
            </a:r>
          </a:p>
        </p:txBody>
      </p:sp>
    </p:spTree>
    <p:extLst>
      <p:ext uri="{BB962C8B-B14F-4D97-AF65-F5344CB8AC3E}">
        <p14:creationId xmlns:p14="http://schemas.microsoft.com/office/powerpoint/2010/main" val="38101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WM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eeabcac1-203e-45cc-adf5-735bcd908c79" xsi:nil="true"/>
    <Member_Groups xmlns="eeabcac1-203e-45cc-adf5-735bcd908c79">
      <UserInfo>
        <DisplayName/>
        <AccountId xsi:nil="true"/>
        <AccountType/>
      </UserInfo>
    </Member_Groups>
    <Self_Registration_Enabled xmlns="eeabcac1-203e-45cc-adf5-735bcd908c79" xsi:nil="true"/>
    <Has_Leaders_Only_SectionGroup xmlns="eeabcac1-203e-45cc-adf5-735bcd908c79" xsi:nil="true"/>
    <Math_Settings xmlns="eeabcac1-203e-45cc-adf5-735bcd908c79" xsi:nil="true"/>
    <Leaders xmlns="eeabcac1-203e-45cc-adf5-735bcd908c79">
      <UserInfo>
        <DisplayName/>
        <AccountId xsi:nil="true"/>
        <AccountType/>
      </UserInfo>
    </Leaders>
    <Invited_Members xmlns="eeabcac1-203e-45cc-adf5-735bcd908c79" xsi:nil="true"/>
    <FolderType xmlns="eeabcac1-203e-45cc-adf5-735bcd908c79" xsi:nil="true"/>
    <Owner xmlns="eeabcac1-203e-45cc-adf5-735bcd908c79">
      <UserInfo>
        <DisplayName/>
        <AccountId xsi:nil="true"/>
        <AccountType/>
      </UserInfo>
    </Owner>
    <LMS_Mappings xmlns="eeabcac1-203e-45cc-adf5-735bcd908c79" xsi:nil="true"/>
    <Invited_Leaders xmlns="eeabcac1-203e-45cc-adf5-735bcd908c79" xsi:nil="true"/>
    <IsNotebookLocked xmlns="eeabcac1-203e-45cc-adf5-735bcd908c79" xsi:nil="true"/>
    <Members xmlns="eeabcac1-203e-45cc-adf5-735bcd908c79">
      <UserInfo>
        <DisplayName/>
        <AccountId xsi:nil="true"/>
        <AccountType/>
      </UserInfo>
    </Members>
    <NotebookType xmlns="eeabcac1-203e-45cc-adf5-735bcd908c79" xsi:nil="true"/>
    <CultureName xmlns="eeabcac1-203e-45cc-adf5-735bcd908c79" xsi:nil="true"/>
    <AppVersion xmlns="eeabcac1-203e-45cc-adf5-735bcd908c79" xsi:nil="true"/>
    <DefaultSectionNames xmlns="eeabcac1-203e-45cc-adf5-735bcd908c79" xsi:nil="true"/>
    <Is_Collaboration_Space_Locked xmlns="eeabcac1-203e-45cc-adf5-735bcd908c79" xsi:nil="true"/>
    <Templates xmlns="eeabcac1-203e-45cc-adf5-735bcd908c79" xsi:nil="true"/>
    <Distribution_Groups xmlns="eeabcac1-203e-45cc-adf5-735bcd908c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B2C045C2E33742BB4211061F9F5658" ma:contentTypeVersion="22" ma:contentTypeDescription="Create a new document." ma:contentTypeScope="" ma:versionID="ba9391af64761f0c20fc563cb258e669">
  <xsd:schema xmlns:xsd="http://www.w3.org/2001/XMLSchema" xmlns:xs="http://www.w3.org/2001/XMLSchema" xmlns:p="http://schemas.microsoft.com/office/2006/metadata/properties" xmlns:ns2="eeabcac1-203e-45cc-adf5-735bcd908c79" targetNamespace="http://schemas.microsoft.com/office/2006/metadata/properties" ma:root="true" ma:fieldsID="50742bd672300369a7a842ae5b8ce4b5" ns2:_="">
    <xsd:import namespace="eeabcac1-203e-45cc-adf5-735bcd908c7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bcac1-203e-45cc-adf5-735bcd908c79"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7348B2-44B7-4F3E-8A27-8CAD5B5A05BB}">
  <ds:schemaRefs>
    <ds:schemaRef ds:uri="2671bb08-f15b-424b-a489-80e30ee51b09"/>
    <ds:schemaRef ds:uri="e4e91247-7d20-4dc7-915b-f91d4c50d8e5"/>
    <ds:schemaRef ds:uri="eeabcac1-203e-45cc-adf5-735bcd908c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59307A-5D47-4712-83D3-BFA3FDBAD7DD}">
  <ds:schemaRefs>
    <ds:schemaRef ds:uri="eeabcac1-203e-45cc-adf5-735bcd908c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B30589-B92D-43D5-B547-F941069B70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2533</TotalTime>
  <Words>2898</Words>
  <Application>Microsoft Office PowerPoint</Application>
  <PresentationFormat>Widescreen</PresentationFormat>
  <Paragraphs>346</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Freestyle Script</vt:lpstr>
      <vt:lpstr>Wingdings</vt:lpstr>
      <vt:lpstr>Office Theme</vt:lpstr>
      <vt:lpstr>Paying for your College Experience </vt:lpstr>
      <vt:lpstr>PowerPoint Presentation</vt:lpstr>
      <vt:lpstr>Today’s Goals</vt:lpstr>
      <vt:lpstr>Dates &amp; Deadlines:</vt:lpstr>
      <vt:lpstr>PowerPoint Presentation</vt:lpstr>
      <vt:lpstr>Verification </vt:lpstr>
      <vt:lpstr>Getting Through Verification </vt:lpstr>
      <vt:lpstr>What if something has changed?</vt:lpstr>
      <vt:lpstr>Types of Aid </vt:lpstr>
      <vt:lpstr>What You Need To Do: Scholarships</vt:lpstr>
      <vt:lpstr>Additional Aid Resources</vt:lpstr>
      <vt:lpstr>Estimated Cost of Attendance (COA) </vt:lpstr>
      <vt:lpstr>What Are Your Costs?</vt:lpstr>
      <vt:lpstr>Cost of College: Questions to Ask </vt:lpstr>
      <vt:lpstr>PowerPoint Presentation</vt:lpstr>
      <vt:lpstr>PowerPoint Presentation</vt:lpstr>
      <vt:lpstr>Keeping Track of Your Balance </vt:lpstr>
      <vt:lpstr>Privacy Laws: FERPA</vt:lpstr>
      <vt:lpstr>PowerPoint Presentation</vt:lpstr>
      <vt:lpstr>PowerPoint Presentation</vt:lpstr>
      <vt:lpstr>Satisfactory Academic Progress (SAP)</vt:lpstr>
      <vt:lpstr>Lifetime Federal Pell Grant Limits </vt:lpstr>
      <vt:lpstr>Connecting with Financial Aid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J Keller</dc:creator>
  <cp:lastModifiedBy>Sue Minzlaff</cp:lastModifiedBy>
  <cp:revision>71</cp:revision>
  <dcterms:created xsi:type="dcterms:W3CDTF">2019-08-21T15:34:01Z</dcterms:created>
  <dcterms:modified xsi:type="dcterms:W3CDTF">2022-06-01T20:14:29Z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0x01010081B2C045C2E33742BB4211061F9F5658</vt:lpwstr>
  </property>
</Properties>
</file>