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60" r:id="rId5"/>
    <p:sldId id="261" r:id="rId6"/>
    <p:sldId id="295" r:id="rId7"/>
    <p:sldId id="296" r:id="rId8"/>
    <p:sldId id="294" r:id="rId9"/>
    <p:sldId id="293" r:id="rId10"/>
    <p:sldId id="267" r:id="rId11"/>
    <p:sldId id="273" r:id="rId12"/>
    <p:sldId id="282" r:id="rId13"/>
    <p:sldId id="283" r:id="rId14"/>
    <p:sldId id="277" r:id="rId15"/>
    <p:sldId id="297" r:id="rId16"/>
    <p:sldId id="284" r:id="rId17"/>
  </p:sldIdLst>
  <p:sldSz cx="12192000" cy="6858000"/>
  <p:notesSz cx="6858000" cy="144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Ann Reindl" initials="CAR" lastIdx="1" clrIdx="0">
    <p:extLst>
      <p:ext uri="{19B8F6BF-5375-455C-9EA6-DF929625EA0E}">
        <p15:presenceInfo xmlns:p15="http://schemas.microsoft.com/office/powerpoint/2012/main" userId="S-1-5-21-1229272821-630328440-682003330-321007" providerId="AD"/>
      </p:ext>
    </p:extLst>
  </p:cmAuthor>
  <p:cmAuthor id="2" name="Cynthia Ann Reindl" initials="CR" lastIdx="1" clrIdx="1">
    <p:extLst>
      <p:ext uri="{19B8F6BF-5375-455C-9EA6-DF929625EA0E}">
        <p15:presenceInfo xmlns:p15="http://schemas.microsoft.com/office/powerpoint/2012/main" userId="S::careindl@uwm.edu::2ae8851c-8de6-4cf3-828f-7da4dd591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77" autoAdjust="0"/>
  </p:normalViewPr>
  <p:slideViewPr>
    <p:cSldViewPr snapToGrid="0">
      <p:cViewPr varScale="1">
        <p:scale>
          <a:sx n="67" d="100"/>
          <a:sy n="67"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9E9C2-D362-470D-8932-BF6ABF23A8A5}"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A71C1C92-FC6C-48E1-AFD0-8D0C3F882B57}">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dgm:spPr>
      <dgm:t>
        <a:bodyPr/>
        <a:lstStyle/>
        <a:p>
          <a:pPr rtl="0"/>
          <a:r>
            <a:rPr lang="en-US" b="1" dirty="0"/>
            <a:t>Changes in the Family’s Financial Situation </a:t>
          </a:r>
        </a:p>
      </dgm:t>
    </dgm:pt>
    <dgm:pt modelId="{95A28EA6-25D6-45A4-A9A5-8098EBC1340F}" type="parTrans" cxnId="{6BED0D3D-E279-4714-A207-8660EB733FA0}">
      <dgm:prSet/>
      <dgm:spPr/>
      <dgm:t>
        <a:bodyPr/>
        <a:lstStyle/>
        <a:p>
          <a:endParaRPr lang="en-US"/>
        </a:p>
      </dgm:t>
    </dgm:pt>
    <dgm:pt modelId="{305EDA00-24F3-4C39-8D47-C9D9EFB6B2A6}" type="sibTrans" cxnId="{6BED0D3D-E279-4714-A207-8660EB733FA0}">
      <dgm:prSet/>
      <dgm:spPr/>
      <dgm:t>
        <a:bodyPr/>
        <a:lstStyle/>
        <a:p>
          <a:endParaRPr lang="en-US"/>
        </a:p>
      </dgm:t>
    </dgm:pt>
    <dgm:pt modelId="{79C8E0D2-A2A4-4174-A3DB-AEE4E0EDC4BA}">
      <dgm:prSet/>
      <dgm:spPr/>
      <dgm:t>
        <a:bodyPr/>
        <a:lstStyle/>
        <a:p>
          <a:endParaRPr lang="en-US"/>
        </a:p>
      </dgm:t>
    </dgm:pt>
    <dgm:pt modelId="{2F7450D2-A5AF-4AFE-8316-883AD3E50266}" type="parTrans" cxnId="{46C76B73-EE09-4417-91B2-43C4EE195EDF}">
      <dgm:prSet/>
      <dgm:spPr/>
      <dgm:t>
        <a:bodyPr/>
        <a:lstStyle/>
        <a:p>
          <a:endParaRPr lang="en-US"/>
        </a:p>
      </dgm:t>
    </dgm:pt>
    <dgm:pt modelId="{43DA2F8F-9B91-4B7A-B77E-69363604B1F8}" type="sibTrans" cxnId="{46C76B73-EE09-4417-91B2-43C4EE195EDF}">
      <dgm:prSet/>
      <dgm:spPr/>
      <dgm:t>
        <a:bodyPr/>
        <a:lstStyle/>
        <a:p>
          <a:endParaRPr lang="en-US"/>
        </a:p>
      </dgm:t>
    </dgm:pt>
    <dgm:pt modelId="{9E6E5C5B-5B84-4F53-B5CA-44F6041E916E}">
      <dgm:prSet/>
      <dgm:spPr/>
      <dgm:t>
        <a:bodyPr/>
        <a:lstStyle/>
        <a:p>
          <a:endParaRPr lang="en-US"/>
        </a:p>
      </dgm:t>
    </dgm:pt>
    <dgm:pt modelId="{9FDDADEA-F39C-4DD8-BA79-8F0F30E31DDB}" type="parTrans" cxnId="{C997C3C9-FF12-4DA5-AECE-8E792B661798}">
      <dgm:prSet/>
      <dgm:spPr/>
      <dgm:t>
        <a:bodyPr/>
        <a:lstStyle/>
        <a:p>
          <a:endParaRPr lang="en-US"/>
        </a:p>
      </dgm:t>
    </dgm:pt>
    <dgm:pt modelId="{B45BEFA9-1975-440A-8C88-A82F1B07735C}" type="sibTrans" cxnId="{C997C3C9-FF12-4DA5-AECE-8E792B661798}">
      <dgm:prSet/>
      <dgm:spPr/>
      <dgm:t>
        <a:bodyPr/>
        <a:lstStyle/>
        <a:p>
          <a:endParaRPr lang="en-US"/>
        </a:p>
      </dgm:t>
    </dgm:pt>
    <dgm:pt modelId="{08A6C452-18D7-4F0A-B560-B8140AE26A39}">
      <dgm:prSet custT="1"/>
      <dgm:spPr/>
      <dgm:t>
        <a:bodyPr/>
        <a:lstStyle/>
        <a:p>
          <a:r>
            <a:rPr lang="en-US" sz="2400" b="1" dirty="0"/>
            <a:t>Examples: Divorce, Unemployment, Death, High Medical Expenses </a:t>
          </a:r>
        </a:p>
      </dgm:t>
    </dgm:pt>
    <dgm:pt modelId="{4E68FB52-CF46-4EBC-A59A-F580F9E94222}" type="parTrans" cxnId="{EDC7F62C-85BF-4A83-AF75-376A4F68996E}">
      <dgm:prSet/>
      <dgm:spPr/>
      <dgm:t>
        <a:bodyPr/>
        <a:lstStyle/>
        <a:p>
          <a:endParaRPr lang="en-US"/>
        </a:p>
      </dgm:t>
    </dgm:pt>
    <dgm:pt modelId="{F66B76A0-7227-4091-A1D1-BD3267B65C8B}" type="sibTrans" cxnId="{EDC7F62C-85BF-4A83-AF75-376A4F68996E}">
      <dgm:prSet/>
      <dgm:spPr/>
      <dgm:t>
        <a:bodyPr/>
        <a:lstStyle/>
        <a:p>
          <a:endParaRPr lang="en-US"/>
        </a:p>
      </dgm:t>
    </dgm:pt>
    <dgm:pt modelId="{81FC8D8B-C963-4AD7-A16F-AEB87B6626D0}">
      <dgm:prSet custT="1"/>
      <dgm:spPr/>
      <dgm:t>
        <a:bodyPr/>
        <a:lstStyle/>
        <a:p>
          <a:r>
            <a:rPr lang="en-US" sz="2400" b="1" dirty="0"/>
            <a:t>Set up an appointment with Financial Aid Office to discuss changes </a:t>
          </a:r>
        </a:p>
      </dgm:t>
    </dgm:pt>
    <dgm:pt modelId="{6DFC9D21-B7AF-4D73-9B7A-46238E52E800}" type="parTrans" cxnId="{8FCFE564-4276-4553-8EDA-77EF32892371}">
      <dgm:prSet/>
      <dgm:spPr/>
      <dgm:t>
        <a:bodyPr/>
        <a:lstStyle/>
        <a:p>
          <a:endParaRPr lang="en-US"/>
        </a:p>
      </dgm:t>
    </dgm:pt>
    <dgm:pt modelId="{3905E5D0-08AE-4D11-B1BE-9CB331A7736F}" type="sibTrans" cxnId="{8FCFE564-4276-4553-8EDA-77EF32892371}">
      <dgm:prSet/>
      <dgm:spPr/>
      <dgm:t>
        <a:bodyPr/>
        <a:lstStyle/>
        <a:p>
          <a:endParaRPr lang="en-US"/>
        </a:p>
      </dgm:t>
    </dgm:pt>
    <dgm:pt modelId="{C949F338-B1B8-4740-9927-79BD2803DB12}">
      <dgm:prSet custT="1"/>
      <dgm:spPr/>
      <dgm:t>
        <a:bodyPr/>
        <a:lstStyle/>
        <a:p>
          <a:r>
            <a:rPr lang="en-US" sz="2400" b="1" dirty="0"/>
            <a:t>Must complete 2022-2023 FAFSA with 2020 Tax information </a:t>
          </a:r>
        </a:p>
      </dgm:t>
    </dgm:pt>
    <dgm:pt modelId="{8E945955-BF4A-4A2E-9D1F-53D141C7ED61}" type="parTrans" cxnId="{6BA8F0A1-2176-4CB2-959E-F3CE3B3CF7E1}">
      <dgm:prSet/>
      <dgm:spPr/>
      <dgm:t>
        <a:bodyPr/>
        <a:lstStyle/>
        <a:p>
          <a:endParaRPr lang="en-US"/>
        </a:p>
      </dgm:t>
    </dgm:pt>
    <dgm:pt modelId="{D9398988-6022-4917-BD32-1D05FF398035}" type="sibTrans" cxnId="{6BA8F0A1-2176-4CB2-959E-F3CE3B3CF7E1}">
      <dgm:prSet/>
      <dgm:spPr/>
      <dgm:t>
        <a:bodyPr/>
        <a:lstStyle/>
        <a:p>
          <a:endParaRPr lang="en-US"/>
        </a:p>
      </dgm:t>
    </dgm:pt>
    <dgm:pt modelId="{6091EC07-D96C-4597-82B7-9E73EC8C2180}">
      <dgm:prSet custT="1"/>
      <dgm:spPr/>
      <dgm:t>
        <a:bodyPr/>
        <a:lstStyle/>
        <a:p>
          <a:r>
            <a:rPr lang="en-US" sz="2400" b="1" dirty="0"/>
            <a:t>Must provide documentation of circumstance </a:t>
          </a:r>
        </a:p>
      </dgm:t>
    </dgm:pt>
    <dgm:pt modelId="{A03841AE-3A82-406B-A1CB-56935D5196FD}" type="parTrans" cxnId="{37366E13-4ED1-4D41-ADF6-2EF5E69E4FFE}">
      <dgm:prSet/>
      <dgm:spPr/>
      <dgm:t>
        <a:bodyPr/>
        <a:lstStyle/>
        <a:p>
          <a:endParaRPr lang="en-US"/>
        </a:p>
      </dgm:t>
    </dgm:pt>
    <dgm:pt modelId="{9B41EB73-9895-4315-89FE-A659E9E00B96}" type="sibTrans" cxnId="{37366E13-4ED1-4D41-ADF6-2EF5E69E4FFE}">
      <dgm:prSet/>
      <dgm:spPr/>
      <dgm:t>
        <a:bodyPr/>
        <a:lstStyle/>
        <a:p>
          <a:endParaRPr lang="en-US"/>
        </a:p>
      </dgm:t>
    </dgm:pt>
    <dgm:pt modelId="{93169DAA-E092-47C1-A1DF-A098BF51F3D2}" type="pres">
      <dgm:prSet presAssocID="{34D9E9C2-D362-470D-8932-BF6ABF23A8A5}" presName="diagram" presStyleCnt="0">
        <dgm:presLayoutVars>
          <dgm:chMax val="1"/>
          <dgm:dir/>
          <dgm:animLvl val="ctr"/>
          <dgm:resizeHandles val="exact"/>
        </dgm:presLayoutVars>
      </dgm:prSet>
      <dgm:spPr/>
    </dgm:pt>
    <dgm:pt modelId="{05DD97E0-C46A-401D-9F57-057A364AE6FF}" type="pres">
      <dgm:prSet presAssocID="{34D9E9C2-D362-470D-8932-BF6ABF23A8A5}" presName="matrix" presStyleCnt="0"/>
      <dgm:spPr/>
    </dgm:pt>
    <dgm:pt modelId="{09913C5F-5185-4DBF-920B-BEA9730B929E}" type="pres">
      <dgm:prSet presAssocID="{34D9E9C2-D362-470D-8932-BF6ABF23A8A5}" presName="tile1" presStyleLbl="node1" presStyleIdx="0" presStyleCnt="4"/>
      <dgm:spPr/>
    </dgm:pt>
    <dgm:pt modelId="{31DEF5B8-3B03-46AC-97A7-8B87120A6398}" type="pres">
      <dgm:prSet presAssocID="{34D9E9C2-D362-470D-8932-BF6ABF23A8A5}" presName="tile1text" presStyleLbl="node1" presStyleIdx="0" presStyleCnt="4">
        <dgm:presLayoutVars>
          <dgm:chMax val="0"/>
          <dgm:chPref val="0"/>
          <dgm:bulletEnabled val="1"/>
        </dgm:presLayoutVars>
      </dgm:prSet>
      <dgm:spPr/>
    </dgm:pt>
    <dgm:pt modelId="{B1E854EB-E978-4F35-ABDE-62E62A505EDC}" type="pres">
      <dgm:prSet presAssocID="{34D9E9C2-D362-470D-8932-BF6ABF23A8A5}" presName="tile2" presStyleLbl="node1" presStyleIdx="1" presStyleCnt="4"/>
      <dgm:spPr/>
    </dgm:pt>
    <dgm:pt modelId="{14F36B42-2742-48D1-B151-45F172472D62}" type="pres">
      <dgm:prSet presAssocID="{34D9E9C2-D362-470D-8932-BF6ABF23A8A5}" presName="tile2text" presStyleLbl="node1" presStyleIdx="1" presStyleCnt="4">
        <dgm:presLayoutVars>
          <dgm:chMax val="0"/>
          <dgm:chPref val="0"/>
          <dgm:bulletEnabled val="1"/>
        </dgm:presLayoutVars>
      </dgm:prSet>
      <dgm:spPr/>
    </dgm:pt>
    <dgm:pt modelId="{8E99E131-CCCA-4ED4-A4A3-18D61D125799}" type="pres">
      <dgm:prSet presAssocID="{34D9E9C2-D362-470D-8932-BF6ABF23A8A5}" presName="tile3" presStyleLbl="node1" presStyleIdx="2" presStyleCnt="4"/>
      <dgm:spPr/>
    </dgm:pt>
    <dgm:pt modelId="{E7DFB8BB-E83F-4872-879A-E90B1D32BA3B}" type="pres">
      <dgm:prSet presAssocID="{34D9E9C2-D362-470D-8932-BF6ABF23A8A5}" presName="tile3text" presStyleLbl="node1" presStyleIdx="2" presStyleCnt="4">
        <dgm:presLayoutVars>
          <dgm:chMax val="0"/>
          <dgm:chPref val="0"/>
          <dgm:bulletEnabled val="1"/>
        </dgm:presLayoutVars>
      </dgm:prSet>
      <dgm:spPr/>
    </dgm:pt>
    <dgm:pt modelId="{54753089-5679-4AF2-BD27-7D9F3DC820D2}" type="pres">
      <dgm:prSet presAssocID="{34D9E9C2-D362-470D-8932-BF6ABF23A8A5}" presName="tile4" presStyleLbl="node1" presStyleIdx="3" presStyleCnt="4"/>
      <dgm:spPr/>
    </dgm:pt>
    <dgm:pt modelId="{AFE97C44-48DE-4950-A255-C305B7762ABC}" type="pres">
      <dgm:prSet presAssocID="{34D9E9C2-D362-470D-8932-BF6ABF23A8A5}" presName="tile4text" presStyleLbl="node1" presStyleIdx="3" presStyleCnt="4">
        <dgm:presLayoutVars>
          <dgm:chMax val="0"/>
          <dgm:chPref val="0"/>
          <dgm:bulletEnabled val="1"/>
        </dgm:presLayoutVars>
      </dgm:prSet>
      <dgm:spPr/>
    </dgm:pt>
    <dgm:pt modelId="{4838FDAC-AED7-46EE-BF4D-1EC255B68573}" type="pres">
      <dgm:prSet presAssocID="{34D9E9C2-D362-470D-8932-BF6ABF23A8A5}" presName="centerTile" presStyleLbl="fgShp" presStyleIdx="0" presStyleCnt="1" custLinFactNeighborX="-381" custLinFactNeighborY="-924">
        <dgm:presLayoutVars>
          <dgm:chMax val="0"/>
          <dgm:chPref val="0"/>
        </dgm:presLayoutVars>
      </dgm:prSet>
      <dgm:spPr/>
    </dgm:pt>
  </dgm:ptLst>
  <dgm:cxnLst>
    <dgm:cxn modelId="{E09BC500-3CBC-4433-B448-4B498EA602AD}" type="presOf" srcId="{34D9E9C2-D362-470D-8932-BF6ABF23A8A5}" destId="{93169DAA-E092-47C1-A1DF-A098BF51F3D2}" srcOrd="0" destOrd="0" presId="urn:microsoft.com/office/officeart/2005/8/layout/matrix1"/>
    <dgm:cxn modelId="{37366E13-4ED1-4D41-ADF6-2EF5E69E4FFE}" srcId="{A71C1C92-FC6C-48E1-AFD0-8D0C3F882B57}" destId="{6091EC07-D96C-4597-82B7-9E73EC8C2180}" srcOrd="3" destOrd="0" parTransId="{A03841AE-3A82-406B-A1CB-56935D5196FD}" sibTransId="{9B41EB73-9895-4315-89FE-A659E9E00B96}"/>
    <dgm:cxn modelId="{06C8DB2B-4C2B-4CC6-B7B8-3EA1ED660893}" type="presOf" srcId="{81FC8D8B-C963-4AD7-A16F-AEB87B6626D0}" destId="{B1E854EB-E978-4F35-ABDE-62E62A505EDC}" srcOrd="0" destOrd="0" presId="urn:microsoft.com/office/officeart/2005/8/layout/matrix1"/>
    <dgm:cxn modelId="{EDC7F62C-85BF-4A83-AF75-376A4F68996E}" srcId="{A71C1C92-FC6C-48E1-AFD0-8D0C3F882B57}" destId="{08A6C452-18D7-4F0A-B560-B8140AE26A39}" srcOrd="0" destOrd="0" parTransId="{4E68FB52-CF46-4EBC-A59A-F580F9E94222}" sibTransId="{F66B76A0-7227-4091-A1D1-BD3267B65C8B}"/>
    <dgm:cxn modelId="{11D5962E-CDC0-4F9E-8CB2-3E34DC73B941}" type="presOf" srcId="{C949F338-B1B8-4740-9927-79BD2803DB12}" destId="{E7DFB8BB-E83F-4872-879A-E90B1D32BA3B}" srcOrd="1" destOrd="0" presId="urn:microsoft.com/office/officeart/2005/8/layout/matrix1"/>
    <dgm:cxn modelId="{30EAF13B-4D60-4BB9-957B-B42E56AF83BD}" type="presOf" srcId="{08A6C452-18D7-4F0A-B560-B8140AE26A39}" destId="{09913C5F-5185-4DBF-920B-BEA9730B929E}" srcOrd="0" destOrd="0" presId="urn:microsoft.com/office/officeart/2005/8/layout/matrix1"/>
    <dgm:cxn modelId="{6BED0D3D-E279-4714-A207-8660EB733FA0}" srcId="{34D9E9C2-D362-470D-8932-BF6ABF23A8A5}" destId="{A71C1C92-FC6C-48E1-AFD0-8D0C3F882B57}" srcOrd="0" destOrd="0" parTransId="{95A28EA6-25D6-45A4-A9A5-8098EBC1340F}" sibTransId="{305EDA00-24F3-4C39-8D47-C9D9EFB6B2A6}"/>
    <dgm:cxn modelId="{8FCFE564-4276-4553-8EDA-77EF32892371}" srcId="{A71C1C92-FC6C-48E1-AFD0-8D0C3F882B57}" destId="{81FC8D8B-C963-4AD7-A16F-AEB87B6626D0}" srcOrd="1" destOrd="0" parTransId="{6DFC9D21-B7AF-4D73-9B7A-46238E52E800}" sibTransId="{3905E5D0-08AE-4D11-B1BE-9CB331A7736F}"/>
    <dgm:cxn modelId="{D99A3E49-D020-4EE3-9AC1-749B93D7D473}" type="presOf" srcId="{6091EC07-D96C-4597-82B7-9E73EC8C2180}" destId="{54753089-5679-4AF2-BD27-7D9F3DC820D2}" srcOrd="0" destOrd="0" presId="urn:microsoft.com/office/officeart/2005/8/layout/matrix1"/>
    <dgm:cxn modelId="{46C76B73-EE09-4417-91B2-43C4EE195EDF}" srcId="{34D9E9C2-D362-470D-8932-BF6ABF23A8A5}" destId="{79C8E0D2-A2A4-4174-A3DB-AEE4E0EDC4BA}" srcOrd="1" destOrd="0" parTransId="{2F7450D2-A5AF-4AFE-8316-883AD3E50266}" sibTransId="{43DA2F8F-9B91-4B7A-B77E-69363604B1F8}"/>
    <dgm:cxn modelId="{3B4B8B7D-5B0F-4303-AC59-930FA0A72AAB}" type="presOf" srcId="{08A6C452-18D7-4F0A-B560-B8140AE26A39}" destId="{31DEF5B8-3B03-46AC-97A7-8B87120A6398}" srcOrd="1" destOrd="0" presId="urn:microsoft.com/office/officeart/2005/8/layout/matrix1"/>
    <dgm:cxn modelId="{5C888B94-C46E-496B-910E-8201361FF206}" type="presOf" srcId="{6091EC07-D96C-4597-82B7-9E73EC8C2180}" destId="{AFE97C44-48DE-4950-A255-C305B7762ABC}" srcOrd="1" destOrd="0" presId="urn:microsoft.com/office/officeart/2005/8/layout/matrix1"/>
    <dgm:cxn modelId="{0C17FC94-D3F0-425A-9D2E-5855E5AC21B0}" type="presOf" srcId="{C949F338-B1B8-4740-9927-79BD2803DB12}" destId="{8E99E131-CCCA-4ED4-A4A3-18D61D125799}" srcOrd="0" destOrd="0" presId="urn:microsoft.com/office/officeart/2005/8/layout/matrix1"/>
    <dgm:cxn modelId="{6BA8F0A1-2176-4CB2-959E-F3CE3B3CF7E1}" srcId="{A71C1C92-FC6C-48E1-AFD0-8D0C3F882B57}" destId="{C949F338-B1B8-4740-9927-79BD2803DB12}" srcOrd="2" destOrd="0" parTransId="{8E945955-BF4A-4A2E-9D1F-53D141C7ED61}" sibTransId="{D9398988-6022-4917-BD32-1D05FF398035}"/>
    <dgm:cxn modelId="{04FC12AF-3D5A-4C74-B304-67A4CFD346DD}" type="presOf" srcId="{A71C1C92-FC6C-48E1-AFD0-8D0C3F882B57}" destId="{4838FDAC-AED7-46EE-BF4D-1EC255B68573}" srcOrd="0" destOrd="0" presId="urn:microsoft.com/office/officeart/2005/8/layout/matrix1"/>
    <dgm:cxn modelId="{C997C3C9-FF12-4DA5-AECE-8E792B661798}" srcId="{34D9E9C2-D362-470D-8932-BF6ABF23A8A5}" destId="{9E6E5C5B-5B84-4F53-B5CA-44F6041E916E}" srcOrd="2" destOrd="0" parTransId="{9FDDADEA-F39C-4DD8-BA79-8F0F30E31DDB}" sibTransId="{B45BEFA9-1975-440A-8C88-A82F1B07735C}"/>
    <dgm:cxn modelId="{BC9620E3-FD2F-431D-8BA3-49C5402EA5D8}" type="presOf" srcId="{81FC8D8B-C963-4AD7-A16F-AEB87B6626D0}" destId="{14F36B42-2742-48D1-B151-45F172472D62}" srcOrd="1" destOrd="0" presId="urn:microsoft.com/office/officeart/2005/8/layout/matrix1"/>
    <dgm:cxn modelId="{5B71F7CD-4DFD-4294-8F71-C4664EAB6EC8}" type="presParOf" srcId="{93169DAA-E092-47C1-A1DF-A098BF51F3D2}" destId="{05DD97E0-C46A-401D-9F57-057A364AE6FF}" srcOrd="0" destOrd="0" presId="urn:microsoft.com/office/officeart/2005/8/layout/matrix1"/>
    <dgm:cxn modelId="{B4A806E4-8043-4347-9C57-D656A3EE1FC7}" type="presParOf" srcId="{05DD97E0-C46A-401D-9F57-057A364AE6FF}" destId="{09913C5F-5185-4DBF-920B-BEA9730B929E}" srcOrd="0" destOrd="0" presId="urn:microsoft.com/office/officeart/2005/8/layout/matrix1"/>
    <dgm:cxn modelId="{FA3C8CB7-FB07-4ECD-A8CC-D4932BEFE699}" type="presParOf" srcId="{05DD97E0-C46A-401D-9F57-057A364AE6FF}" destId="{31DEF5B8-3B03-46AC-97A7-8B87120A6398}" srcOrd="1" destOrd="0" presId="urn:microsoft.com/office/officeart/2005/8/layout/matrix1"/>
    <dgm:cxn modelId="{9723D0EB-390F-413D-B2B5-C6913555902E}" type="presParOf" srcId="{05DD97E0-C46A-401D-9F57-057A364AE6FF}" destId="{B1E854EB-E978-4F35-ABDE-62E62A505EDC}" srcOrd="2" destOrd="0" presId="urn:microsoft.com/office/officeart/2005/8/layout/matrix1"/>
    <dgm:cxn modelId="{4A8E8E64-1AD2-45B5-92B4-D0CFD27758BC}" type="presParOf" srcId="{05DD97E0-C46A-401D-9F57-057A364AE6FF}" destId="{14F36B42-2742-48D1-B151-45F172472D62}" srcOrd="3" destOrd="0" presId="urn:microsoft.com/office/officeart/2005/8/layout/matrix1"/>
    <dgm:cxn modelId="{783D3128-EDB7-4303-A554-D2C2D796C7B7}" type="presParOf" srcId="{05DD97E0-C46A-401D-9F57-057A364AE6FF}" destId="{8E99E131-CCCA-4ED4-A4A3-18D61D125799}" srcOrd="4" destOrd="0" presId="urn:microsoft.com/office/officeart/2005/8/layout/matrix1"/>
    <dgm:cxn modelId="{778395BF-21CC-41EF-A740-F25123C07B46}" type="presParOf" srcId="{05DD97E0-C46A-401D-9F57-057A364AE6FF}" destId="{E7DFB8BB-E83F-4872-879A-E90B1D32BA3B}" srcOrd="5" destOrd="0" presId="urn:microsoft.com/office/officeart/2005/8/layout/matrix1"/>
    <dgm:cxn modelId="{B74878B5-28A3-4714-8822-B2AC7287F017}" type="presParOf" srcId="{05DD97E0-C46A-401D-9F57-057A364AE6FF}" destId="{54753089-5679-4AF2-BD27-7D9F3DC820D2}" srcOrd="6" destOrd="0" presId="urn:microsoft.com/office/officeart/2005/8/layout/matrix1"/>
    <dgm:cxn modelId="{13BEA784-126C-4AC6-BEFE-7C2365862E0B}" type="presParOf" srcId="{05DD97E0-C46A-401D-9F57-057A364AE6FF}" destId="{AFE97C44-48DE-4950-A255-C305B7762ABC}" srcOrd="7" destOrd="0" presId="urn:microsoft.com/office/officeart/2005/8/layout/matrix1"/>
    <dgm:cxn modelId="{3E531E65-FA59-484C-A8CF-282E668667F2}" type="presParOf" srcId="{93169DAA-E092-47C1-A1DF-A098BF51F3D2}" destId="{4838FDAC-AED7-46EE-BF4D-1EC255B6857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13C5F-5185-4DBF-920B-BEA9730B929E}">
      <dsp:nvSpPr>
        <dsp:cNvPr id="0" name=""/>
        <dsp:cNvSpPr/>
      </dsp:nvSpPr>
      <dsp:spPr>
        <a:xfrm rot="16200000">
          <a:off x="761885" y="-761885"/>
          <a:ext cx="2260956" cy="3784727"/>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Examples: Divorce, Unemployment, Death, High Medical Expenses </a:t>
          </a:r>
        </a:p>
      </dsp:txBody>
      <dsp:txXfrm rot="5400000">
        <a:off x="0" y="0"/>
        <a:ext cx="3784727" cy="1695717"/>
      </dsp:txXfrm>
    </dsp:sp>
    <dsp:sp modelId="{B1E854EB-E978-4F35-ABDE-62E62A505EDC}">
      <dsp:nvSpPr>
        <dsp:cNvPr id="0" name=""/>
        <dsp:cNvSpPr/>
      </dsp:nvSpPr>
      <dsp:spPr>
        <a:xfrm>
          <a:off x="3784727" y="0"/>
          <a:ext cx="3784727" cy="2260956"/>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Set up an appointment with Financial Aid Office to discuss changes </a:t>
          </a:r>
        </a:p>
      </dsp:txBody>
      <dsp:txXfrm>
        <a:off x="3784727" y="0"/>
        <a:ext cx="3784727" cy="1695717"/>
      </dsp:txXfrm>
    </dsp:sp>
    <dsp:sp modelId="{8E99E131-CCCA-4ED4-A4A3-18D61D125799}">
      <dsp:nvSpPr>
        <dsp:cNvPr id="0" name=""/>
        <dsp:cNvSpPr/>
      </dsp:nvSpPr>
      <dsp:spPr>
        <a:xfrm rot="10800000">
          <a:off x="0" y="2260956"/>
          <a:ext cx="3784727" cy="2260956"/>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Must complete 2022-2023 FAFSA with 2020 Tax information </a:t>
          </a:r>
        </a:p>
      </dsp:txBody>
      <dsp:txXfrm rot="10800000">
        <a:off x="0" y="2826195"/>
        <a:ext cx="3784727" cy="1695717"/>
      </dsp:txXfrm>
    </dsp:sp>
    <dsp:sp modelId="{54753089-5679-4AF2-BD27-7D9F3DC820D2}">
      <dsp:nvSpPr>
        <dsp:cNvPr id="0" name=""/>
        <dsp:cNvSpPr/>
      </dsp:nvSpPr>
      <dsp:spPr>
        <a:xfrm rot="5400000">
          <a:off x="4546613" y="1499070"/>
          <a:ext cx="2260956" cy="3784727"/>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Must provide documentation of circumstance </a:t>
          </a:r>
        </a:p>
      </dsp:txBody>
      <dsp:txXfrm rot="-5400000">
        <a:off x="3784727" y="2826194"/>
        <a:ext cx="3784727" cy="1695717"/>
      </dsp:txXfrm>
    </dsp:sp>
    <dsp:sp modelId="{4838FDAC-AED7-46EE-BF4D-1EC255B68573}">
      <dsp:nvSpPr>
        <dsp:cNvPr id="0" name=""/>
        <dsp:cNvSpPr/>
      </dsp:nvSpPr>
      <dsp:spPr>
        <a:xfrm>
          <a:off x="2640657" y="1685271"/>
          <a:ext cx="2270836" cy="1130478"/>
        </a:xfrm>
        <a:prstGeom prst="roundRect">
          <a:avLst/>
        </a:prstGeom>
        <a:solidFill>
          <a:schemeClr val="bg1">
            <a:lumMod val="85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Changes in the Family’s Financial Situation </a:t>
          </a:r>
        </a:p>
      </dsp:txBody>
      <dsp:txXfrm>
        <a:off x="2695842" y="1740456"/>
        <a:ext cx="2160466" cy="10201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BE54C-7923-4F99-91A2-7E4E11FD76DF}"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62657-822B-4FF5-8A81-72892879D868}" type="slidenum">
              <a:rPr lang="en-US" smtClean="0"/>
              <a:t>‹#›</a:t>
            </a:fld>
            <a:endParaRPr lang="en-US"/>
          </a:p>
        </p:txBody>
      </p:sp>
    </p:spTree>
    <p:extLst>
      <p:ext uri="{BB962C8B-B14F-4D97-AF65-F5344CB8AC3E}">
        <p14:creationId xmlns:p14="http://schemas.microsoft.com/office/powerpoint/2010/main" val="367005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a:t>
            </a:r>
            <a:r>
              <a:rPr lang="en-US" baseline="0"/>
              <a:t> name, title, how long you’ve been at UWM, something about your experience here </a:t>
            </a:r>
          </a:p>
          <a:p>
            <a:endParaRPr lang="en-US"/>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a:t>
            </a:fld>
            <a:endParaRPr lang="en-US"/>
          </a:p>
        </p:txBody>
      </p:sp>
    </p:spTree>
    <p:extLst>
      <p:ext uri="{BB962C8B-B14F-4D97-AF65-F5344CB8AC3E}">
        <p14:creationId xmlns:p14="http://schemas.microsoft.com/office/powerpoint/2010/main" val="423728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 not read the whole thing!</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a:t>
            </a:fld>
            <a:endParaRPr lang="en-US"/>
          </a:p>
        </p:txBody>
      </p:sp>
    </p:spTree>
    <p:extLst>
      <p:ext uri="{BB962C8B-B14F-4D97-AF65-F5344CB8AC3E}">
        <p14:creationId xmlns:p14="http://schemas.microsoft.com/office/powerpoint/2010/main" val="197987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intend to use Federal or State financial aid, or any scholarships you are or have applied for are requesting FAFSA information, please complete your FAFSA as soon as possible! </a:t>
            </a:r>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3</a:t>
            </a:fld>
            <a:endParaRPr lang="en-US"/>
          </a:p>
        </p:txBody>
      </p:sp>
    </p:spTree>
    <p:extLst>
      <p:ext uri="{BB962C8B-B14F-4D97-AF65-F5344CB8AC3E}">
        <p14:creationId xmlns:p14="http://schemas.microsoft.com/office/powerpoint/2010/main" val="180716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still process financial aid offers after these dates, however, have a plan to ensure that you charges will be covered before the end of the semester. Start your semester with your funding plan secured so that you can focus on your classes!</a:t>
            </a:r>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5</a:t>
            </a:fld>
            <a:endParaRPr lang="en-US"/>
          </a:p>
        </p:txBody>
      </p:sp>
    </p:spTree>
    <p:extLst>
      <p:ext uri="{BB962C8B-B14F-4D97-AF65-F5344CB8AC3E}">
        <p14:creationId xmlns:p14="http://schemas.microsoft.com/office/powerpoint/2010/main" val="108380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can change in a year. Talk to us to regarding those changes and they may impact your financial circumstances. We will discuss how the changes may impact your financial aid eligibility and discuss the documents we will need. </a:t>
            </a:r>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6</a:t>
            </a:fld>
            <a:endParaRPr lang="en-US"/>
          </a:p>
        </p:txBody>
      </p:sp>
    </p:spTree>
    <p:extLst>
      <p:ext uri="{BB962C8B-B14F-4D97-AF65-F5344CB8AC3E}">
        <p14:creationId xmlns:p14="http://schemas.microsoft.com/office/powerpoint/2010/main" val="411324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t>
            </a:r>
            <a:r>
              <a:rPr lang="en-US" baseline="0"/>
              <a:t> Federal Regulation that ALL schools must have a policy in place, regardless of how students pay for classes. Financial aid eligibility IS tied to meeting SAP. </a:t>
            </a:r>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8</a:t>
            </a:fld>
            <a:endParaRPr lang="en-US"/>
          </a:p>
        </p:txBody>
      </p:sp>
    </p:spTree>
    <p:extLst>
      <p:ext uri="{BB962C8B-B14F-4D97-AF65-F5344CB8AC3E}">
        <p14:creationId xmlns:p14="http://schemas.microsoft.com/office/powerpoint/2010/main" val="218208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FERPA protects the privacy and rights of the student. When students are in elementary, middle and high school, FERPA allows parents to have access to their child's student records. When a child is in college, the student now has access to their own records and parents no longer can access their child's records without the student's written consent.  Also, school officials can only access information that is pertinent to their specific role or job function. For example, a professor or teacher does not have access or reason to view student financial information so would not have access to that information. If a student would like someone to have access to their private information; such as financial, academic, or disciplinary information, the student must complete a consent waiver found in PAWS. </a:t>
            </a:r>
          </a:p>
          <a:p>
            <a:endParaRPr lang="en-US" dirty="0"/>
          </a:p>
        </p:txBody>
      </p:sp>
      <p:sp>
        <p:nvSpPr>
          <p:cNvPr id="4" name="Slide Number Placeholder 3"/>
          <p:cNvSpPr>
            <a:spLocks noGrp="1"/>
          </p:cNvSpPr>
          <p:nvPr>
            <p:ph type="sldNum" sz="quarter" idx="10"/>
          </p:nvPr>
        </p:nvSpPr>
        <p:spPr/>
        <p:txBody>
          <a:bodyPr/>
          <a:lstStyle/>
          <a:p>
            <a:fld id="{D0B62657-822B-4FF5-8A81-72892879D868}" type="slidenum">
              <a:rPr lang="en-US" smtClean="0"/>
              <a:t>9</a:t>
            </a:fld>
            <a:endParaRPr lang="en-US"/>
          </a:p>
        </p:txBody>
      </p:sp>
    </p:spTree>
    <p:extLst>
      <p:ext uri="{BB962C8B-B14F-4D97-AF65-F5344CB8AC3E}">
        <p14:creationId xmlns:p14="http://schemas.microsoft.com/office/powerpoint/2010/main" val="741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FSA ID: Use</a:t>
            </a:r>
            <a:r>
              <a:rPr lang="en-US" baseline="0">
                <a:cs typeface="Calibri"/>
              </a:rPr>
              <a:t> separate email addresses, d</a:t>
            </a:r>
            <a:r>
              <a:rPr lang="en-US">
                <a:cs typeface="Calibri"/>
              </a:rPr>
              <a:t>o not set</a:t>
            </a:r>
            <a:r>
              <a:rPr lang="en-US" baseline="0">
                <a:cs typeface="Calibri"/>
              </a:rPr>
              <a:t> up for each other, do not share!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10</a:t>
            </a:fld>
            <a:endParaRPr lang="en-US"/>
          </a:p>
        </p:txBody>
      </p:sp>
    </p:spTree>
    <p:extLst>
      <p:ext uri="{BB962C8B-B14F-4D97-AF65-F5344CB8AC3E}">
        <p14:creationId xmlns:p14="http://schemas.microsoft.com/office/powerpoint/2010/main" val="162833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that the deadline for most</a:t>
            </a:r>
            <a:r>
              <a:rPr lang="en-US" baseline="0"/>
              <a:t> UWM scholarship was June 1, but that does not mean that you should stop looking. Also great to start thinking about the next school year and applying to those scholarships early. </a:t>
            </a:r>
            <a:r>
              <a:rPr lang="en-US"/>
              <a:t>Focus on private scholarship resources. Continue the search and watch for notifications for the next year scholarships opening up-Usually opens in October. </a:t>
            </a:r>
          </a:p>
          <a:p>
            <a:endParaRPr lang="en-US">
              <a:cs typeface="Calibri"/>
            </a:endParaRPr>
          </a:p>
          <a:p>
            <a:r>
              <a:rPr lang="en-US">
                <a:cs typeface="Calibri"/>
              </a:rPr>
              <a:t>Make</a:t>
            </a:r>
            <a:r>
              <a:rPr lang="en-US" baseline="0">
                <a:cs typeface="Calibri"/>
              </a:rPr>
              <a:t> sure to search and apply every year. If you completed a Common App in the portal for </a:t>
            </a:r>
            <a:r>
              <a:rPr lang="en-US">
                <a:cs typeface="Calibri"/>
              </a:rPr>
              <a:t>20-21</a:t>
            </a:r>
            <a:r>
              <a:rPr lang="en-US" baseline="0">
                <a:cs typeface="Calibri"/>
              </a:rPr>
              <a:t> aid year, please save your responses in an external document!</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11</a:t>
            </a:fld>
            <a:endParaRPr lang="en-US"/>
          </a:p>
        </p:txBody>
      </p:sp>
    </p:spTree>
    <p:extLst>
      <p:ext uri="{BB962C8B-B14F-4D97-AF65-F5344CB8AC3E}">
        <p14:creationId xmlns:p14="http://schemas.microsoft.com/office/powerpoint/2010/main" val="2459864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grayscl/>
          </a:blip>
          <a:srcRect/>
          <a:stretch>
            <a:fillRect l="-15000" r="-15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AD0E4-62FA-F84C-953A-1F218A5BE24F}"/>
              </a:ext>
            </a:extLst>
          </p:cNvPr>
          <p:cNvSpPr/>
          <p:nvPr userDrawn="1"/>
        </p:nvSpPr>
        <p:spPr>
          <a:xfrm>
            <a:off x="-9939" y="-7144"/>
            <a:ext cx="12201939" cy="6865144"/>
          </a:xfrm>
          <a:prstGeom prst="rect">
            <a:avLst/>
          </a:prstGeom>
          <a:solidFill>
            <a:schemeClr val="tx1">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1324670"/>
            <a:ext cx="9144000" cy="1500099"/>
          </a:xfrm>
        </p:spPr>
        <p:txBody>
          <a:bodyPr anchor="b">
            <a:normAutofit/>
          </a:bodyPr>
          <a:lstStyle>
            <a:lvl1pPr algn="l">
              <a:defRPr sz="6200" b="1">
                <a:solidFill>
                  <a:schemeClr val="accent4"/>
                </a:solidFill>
                <a:latin typeface="Arial" panose="020B0604020202020204" pitchFamily="34" charset="0"/>
                <a:cs typeface="Arial" panose="020B0604020202020204" pitchFamily="34" charset="0"/>
              </a:defRPr>
            </a:lvl1pPr>
          </a:lstStyle>
          <a:p>
            <a:r>
              <a:rPr lang="en-US"/>
              <a:t>Click to edit Master title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205351"/>
            <a:ext cx="9144000"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subtitle style</a:t>
            </a:r>
          </a:p>
        </p:txBody>
      </p:sp>
      <p:sp>
        <p:nvSpPr>
          <p:cNvPr id="12" name="Rectangle 11">
            <a:extLst>
              <a:ext uri="{FF2B5EF4-FFF2-40B4-BE49-F238E27FC236}">
                <a16:creationId xmlns:a16="http://schemas.microsoft.com/office/drawing/2014/main" id="{64471FDF-B29C-DB48-9726-E7E6D64E9CC4}"/>
              </a:ext>
            </a:extLst>
          </p:cNvPr>
          <p:cNvSpPr/>
          <p:nvPr userDrawn="1"/>
        </p:nvSpPr>
        <p:spPr>
          <a:xfrm flipV="1">
            <a:off x="0" y="5844206"/>
            <a:ext cx="9398000" cy="1013789"/>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780A0A05-369C-954D-875D-A49084969B05}"/>
              </a:ext>
            </a:extLst>
          </p:cNvPr>
          <p:cNvSpPr/>
          <p:nvPr userDrawn="1"/>
        </p:nvSpPr>
        <p:spPr>
          <a:xfrm flipV="1">
            <a:off x="9397999" y="5844208"/>
            <a:ext cx="2803939" cy="101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7F5A4690-AE81-AC49-91B8-7967F69A28C2}"/>
              </a:ext>
            </a:extLst>
          </p:cNvPr>
          <p:cNvPicPr>
            <a:picLocks noChangeAspect="1"/>
          </p:cNvPicPr>
          <p:nvPr userDrawn="1"/>
        </p:nvPicPr>
        <p:blipFill>
          <a:blip r:embed="rId3"/>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9914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35DF-04EA-9848-B9D7-021B99278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B01015-50CE-4B48-8EA5-B95BB165B7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5E2C70-01B9-0B43-AF53-E38F2B530D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B5B69904-0643-9A44-AC70-21ACC9E9CB00}"/>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BCB2143F-AAEC-5549-9B4B-50636BA47AFC}"/>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58053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868362"/>
            <a:ext cx="9144000" cy="2387600"/>
          </a:xfrm>
        </p:spPr>
        <p:txBody>
          <a:bodyPr anchor="b"/>
          <a:lstStyle>
            <a:lvl1pPr algn="l">
              <a:defRPr sz="6000" b="1"/>
            </a:lvl1pPr>
          </a:lstStyle>
          <a:p>
            <a:r>
              <a:rPr lang="en-US"/>
              <a:t>Click to edit Master title style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601489"/>
            <a:ext cx="9144000" cy="1655762"/>
          </a:xfrm>
          <a:prstGeom prst="rect">
            <a:avLst/>
          </a:prstGeo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39091483-2AAF-A043-8E5B-050C5B7C417D}"/>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0B1D55A2-F022-7940-831A-F4EFF4173D7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771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077A-BDF5-A34A-854B-5256DD2D3EDD}"/>
              </a:ext>
            </a:extLst>
          </p:cNvPr>
          <p:cNvSpPr>
            <a:spLocks noGrp="1"/>
          </p:cNvSpPr>
          <p:nvPr>
            <p:ph type="title"/>
          </p:nvPr>
        </p:nvSpPr>
        <p:spPr>
          <a:xfrm>
            <a:off x="838200" y="1079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C7207F3-AB45-954B-BE35-B8DA038839C8}"/>
              </a:ext>
            </a:extLst>
          </p:cNvPr>
          <p:cNvSpPr>
            <a:spLocks noGrp="1"/>
          </p:cNvSpPr>
          <p:nvPr>
            <p:ph idx="1"/>
          </p:nvPr>
        </p:nvSpPr>
        <p:spPr>
          <a:xfrm>
            <a:off x="838200" y="1554163"/>
            <a:ext cx="10515600" cy="42965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A645369-A7C8-8B48-A8BE-9D0358576C2C}"/>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1AFDF1EB-B017-8346-9DFA-697A426CAEB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6861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7E26-6A9B-CF4F-8F44-370B2054C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0BF887-7F42-C441-AE2E-CB76FB241D16}"/>
              </a:ext>
            </a:extLst>
          </p:cNvPr>
          <p:cNvSpPr>
            <a:spLocks noGrp="1"/>
          </p:cNvSpPr>
          <p:nvPr>
            <p:ph type="body" idx="1"/>
          </p:nvPr>
        </p:nvSpPr>
        <p:spPr>
          <a:xfrm>
            <a:off x="831850" y="4589464"/>
            <a:ext cx="10515600" cy="619628"/>
          </a:xfrm>
          <a:prstGeom prst="rect">
            <a:avLst/>
          </a:prstGeo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14B5B58F-EB46-D64D-9E87-85C8D6F1784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FE5EB532-EF15-034F-9D97-3FB66E0BAD35}"/>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9047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60A8-4FC7-6843-A432-890742C0A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1A28F-AAB9-F34D-B799-4B611B4F6BFF}"/>
              </a:ext>
            </a:extLst>
          </p:cNvPr>
          <p:cNvSpPr>
            <a:spLocks noGrp="1"/>
          </p:cNvSpPr>
          <p:nvPr>
            <p:ph sz="half" idx="1"/>
          </p:nvPr>
        </p:nvSpPr>
        <p:spPr>
          <a:xfrm>
            <a:off x="838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747C9-9DDD-D24F-BDD7-8D9EE0589704}"/>
              </a:ext>
            </a:extLst>
          </p:cNvPr>
          <p:cNvSpPr>
            <a:spLocks noGrp="1"/>
          </p:cNvSpPr>
          <p:nvPr>
            <p:ph sz="half" idx="2"/>
          </p:nvPr>
        </p:nvSpPr>
        <p:spPr>
          <a:xfrm>
            <a:off x="6172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1A5C151-8DBF-874C-8FD1-4E614B1BD8A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76ABF3D6-397A-8F47-A6D7-98EDFF8C193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954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2978-B812-A94B-827F-4BABA2A2F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8EF43-49A5-5740-AC22-DE4F4E8DC47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28E4DC-385C-A44B-B02E-9F3C3043088B}"/>
              </a:ext>
            </a:extLst>
          </p:cNvPr>
          <p:cNvSpPr>
            <a:spLocks noGrp="1"/>
          </p:cNvSpPr>
          <p:nvPr>
            <p:ph sz="half" idx="2"/>
          </p:nvPr>
        </p:nvSpPr>
        <p:spPr>
          <a:xfrm>
            <a:off x="839788" y="2505075"/>
            <a:ext cx="5157787"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190E4-7BA6-EE4B-BE75-EBAC5D16F9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CE02A-196F-EC48-931A-C823D620AB27}"/>
              </a:ext>
            </a:extLst>
          </p:cNvPr>
          <p:cNvSpPr>
            <a:spLocks noGrp="1"/>
          </p:cNvSpPr>
          <p:nvPr>
            <p:ph sz="quarter" idx="4"/>
          </p:nvPr>
        </p:nvSpPr>
        <p:spPr>
          <a:xfrm>
            <a:off x="6172200" y="2505075"/>
            <a:ext cx="5183188"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6025F3D-EEF3-BF49-84DC-644214C84045}"/>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653FE37C-B6A3-034E-84AD-D573B98F7D84}"/>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55832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707A-3F2A-7544-9F0B-8B24171AAC72}"/>
              </a:ext>
            </a:extLst>
          </p:cNvPr>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DD9EFD86-9623-0444-AA01-4E4B2A3E43CF}"/>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DBCF7F41-59A1-D74D-8DD0-9833EE3931B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26282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CCA738-D79B-7F46-9A13-BE053F042DB1}"/>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7AEBA0-2C3F-A941-8A5F-AC90272C294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06299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45EF-D3FD-6948-95C6-C4372AC4F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5F021-FD4C-5245-B26C-156FB0C68A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F3FB9-8485-8A4E-85D0-5321E5D21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70C5DB1-EDF3-824D-BB35-8BD7C4FC97E8}"/>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C481F45A-E081-DE4C-8996-59CDEEAFED9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471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73F6A-61CF-724A-A629-67CC0041AACB}"/>
              </a:ext>
            </a:extLst>
          </p:cNvPr>
          <p:cNvSpPr>
            <a:spLocks noGrp="1"/>
          </p:cNvSpPr>
          <p:nvPr>
            <p:ph type="title"/>
          </p:nvPr>
        </p:nvSpPr>
        <p:spPr>
          <a:xfrm>
            <a:off x="838200" y="10715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942C72-0018-E34C-9B7D-EA5EC39AD82D}"/>
              </a:ext>
            </a:extLst>
          </p:cNvPr>
          <p:cNvSpPr>
            <a:spLocks noGrp="1"/>
          </p:cNvSpPr>
          <p:nvPr>
            <p:ph type="body" idx="1"/>
          </p:nvPr>
        </p:nvSpPr>
        <p:spPr>
          <a:xfrm>
            <a:off x="838200" y="1554162"/>
            <a:ext cx="10515600" cy="4389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79924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uwm.edu/onestop/finances/types-of-financial-aid/scholarship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uwm.academicworks.co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meetme.so/uwmfinaid"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o.oncehub.com/uwmfinaid" TargetMode="External"/><Relationship Id="rId2" Type="http://schemas.openxmlformats.org/officeDocument/2006/relationships/hyperlink" Target="mailto:finaid@uwm.edu" TargetMode="External"/><Relationship Id="rId1" Type="http://schemas.openxmlformats.org/officeDocument/2006/relationships/slideLayout" Target="../slideLayouts/slideLayout5.xml"/><Relationship Id="rId5" Type="http://schemas.openxmlformats.org/officeDocument/2006/relationships/hyperlink" Target="https://go.oncehub.com/uwmwauk" TargetMode="External"/><Relationship Id="rId4" Type="http://schemas.openxmlformats.org/officeDocument/2006/relationships/hyperlink" Target="https://go.oncehub.com/uwmwas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uwm.edu/onestop/your-student-record/sharing-and-protecting-your-informa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FA3C-6ED4-484D-B565-2F33C3C253A6}"/>
              </a:ext>
            </a:extLst>
          </p:cNvPr>
          <p:cNvSpPr>
            <a:spLocks noGrp="1"/>
          </p:cNvSpPr>
          <p:nvPr>
            <p:ph type="ctrTitle"/>
          </p:nvPr>
        </p:nvSpPr>
        <p:spPr/>
        <p:txBody>
          <a:bodyPr>
            <a:normAutofit fontScale="90000"/>
          </a:bodyPr>
          <a:lstStyle/>
          <a:p>
            <a:r>
              <a:rPr lang="en-US"/>
              <a:t>Paying for your College Experience </a:t>
            </a:r>
          </a:p>
        </p:txBody>
      </p:sp>
      <p:sp>
        <p:nvSpPr>
          <p:cNvPr id="3" name="Subtitle 2">
            <a:extLst>
              <a:ext uri="{FF2B5EF4-FFF2-40B4-BE49-F238E27FC236}">
                <a16:creationId xmlns:a16="http://schemas.microsoft.com/office/drawing/2014/main" id="{C84E1941-D6F6-7A4D-B7B4-988065C9707C}"/>
              </a:ext>
            </a:extLst>
          </p:cNvPr>
          <p:cNvSpPr>
            <a:spLocks noGrp="1"/>
          </p:cNvSpPr>
          <p:nvPr>
            <p:ph type="subTitle" idx="1"/>
          </p:nvPr>
        </p:nvSpPr>
        <p:spPr/>
        <p:txBody>
          <a:bodyPr/>
          <a:lstStyle/>
          <a:p>
            <a:r>
              <a:rPr lang="en-US"/>
              <a:t>UWM Financial Aid </a:t>
            </a:r>
          </a:p>
        </p:txBody>
      </p:sp>
    </p:spTree>
    <p:extLst>
      <p:ext uri="{BB962C8B-B14F-4D97-AF65-F5344CB8AC3E}">
        <p14:creationId xmlns:p14="http://schemas.microsoft.com/office/powerpoint/2010/main" val="87921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26484-7455-4B4B-A537-EF2E99AD3477}"/>
              </a:ext>
            </a:extLst>
          </p:cNvPr>
          <p:cNvSpPr txBox="1"/>
          <p:nvPr/>
        </p:nvSpPr>
        <p:spPr>
          <a:xfrm>
            <a:off x="919856" y="931050"/>
            <a:ext cx="913273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400">
              <a:ea typeface="+mn-lt"/>
              <a:cs typeface="+mn-lt"/>
            </a:endParaRPr>
          </a:p>
          <a:p>
            <a:endParaRPr lang="en-US" sz="2000">
              <a:cs typeface="Calibri"/>
            </a:endParaRPr>
          </a:p>
          <a:p>
            <a:endParaRPr lang="en-US" sz="2000">
              <a:cs typeface="Calibri"/>
            </a:endParaRPr>
          </a:p>
          <a:p>
            <a:pPr marL="285750" indent="-285750">
              <a:buFont typeface="Arial"/>
              <a:buChar char="•"/>
            </a:pPr>
            <a:endParaRPr lang="en-US" sz="2800">
              <a:cs typeface="Calibri"/>
            </a:endParaRPr>
          </a:p>
          <a:p>
            <a:pPr algn="l"/>
            <a:endParaRPr lang="en-US">
              <a:cs typeface="Calibri"/>
            </a:endParaRPr>
          </a:p>
        </p:txBody>
      </p:sp>
      <p:graphicFrame>
        <p:nvGraphicFramePr>
          <p:cNvPr id="5" name="Table 6">
            <a:extLst>
              <a:ext uri="{FF2B5EF4-FFF2-40B4-BE49-F238E27FC236}">
                <a16:creationId xmlns:a16="http://schemas.microsoft.com/office/drawing/2014/main" id="{8266E296-A2E2-4566-BAE7-87694D31B33E}"/>
              </a:ext>
            </a:extLst>
          </p:cNvPr>
          <p:cNvGraphicFramePr>
            <a:graphicFrameLocks noGrp="1"/>
          </p:cNvGraphicFramePr>
          <p:nvPr>
            <p:extLst>
              <p:ext uri="{D42A27DB-BD31-4B8C-83A1-F6EECF244321}">
                <p14:modId xmlns:p14="http://schemas.microsoft.com/office/powerpoint/2010/main" val="1859020899"/>
              </p:ext>
            </p:extLst>
          </p:nvPr>
        </p:nvGraphicFramePr>
        <p:xfrm>
          <a:off x="427816" y="107949"/>
          <a:ext cx="10299324" cy="5910713"/>
        </p:xfrm>
        <a:graphic>
          <a:graphicData uri="http://schemas.openxmlformats.org/drawingml/2006/table">
            <a:tbl>
              <a:tblPr firstRow="1" bandRow="1">
                <a:tableStyleId>{7E9639D4-E3E2-4D34-9284-5A2195B3D0D7}</a:tableStyleId>
              </a:tblPr>
              <a:tblGrid>
                <a:gridCol w="5149662">
                  <a:extLst>
                    <a:ext uri="{9D8B030D-6E8A-4147-A177-3AD203B41FA5}">
                      <a16:colId xmlns:a16="http://schemas.microsoft.com/office/drawing/2014/main" val="3145725683"/>
                    </a:ext>
                  </a:extLst>
                </a:gridCol>
                <a:gridCol w="5149662">
                  <a:extLst>
                    <a:ext uri="{9D8B030D-6E8A-4147-A177-3AD203B41FA5}">
                      <a16:colId xmlns:a16="http://schemas.microsoft.com/office/drawing/2014/main" val="878522010"/>
                    </a:ext>
                  </a:extLst>
                </a:gridCol>
              </a:tblGrid>
              <a:tr h="1350748">
                <a:tc>
                  <a:txBody>
                    <a:bodyPr/>
                    <a:lstStyle/>
                    <a:p>
                      <a:pPr algn="ctr"/>
                      <a:r>
                        <a:rPr lang="en-US" sz="2800"/>
                        <a:t>What Financial Aid can expect from Students: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lvl="0" algn="ctr">
                        <a:buNone/>
                      </a:pPr>
                      <a:r>
                        <a:rPr lang="en-US" sz="2800"/>
                        <a:t>What Students can expect from Financial Aid:</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21320555"/>
                  </a:ext>
                </a:extLst>
              </a:tr>
              <a:tr h="4559965">
                <a:tc>
                  <a:txBody>
                    <a:bodyPr/>
                    <a:lstStyle/>
                    <a:p>
                      <a:pPr marL="285750" indent="-285750">
                        <a:lnSpc>
                          <a:spcPct val="100000"/>
                        </a:lnSpc>
                        <a:buFont typeface="Arial"/>
                        <a:buChar char="•"/>
                      </a:pPr>
                      <a:r>
                        <a:rPr lang="en-US" sz="2200"/>
                        <a:t>Check UWM email &amp; PAWS at least 3 times/week</a:t>
                      </a:r>
                    </a:p>
                    <a:p>
                      <a:pPr marL="0" lvl="0" indent="0">
                        <a:lnSpc>
                          <a:spcPct val="100000"/>
                        </a:lnSpc>
                        <a:buNone/>
                      </a:pPr>
                      <a:endParaRPr lang="en-US" sz="2200"/>
                    </a:p>
                    <a:p>
                      <a:pPr marL="285750" lvl="0" indent="-285750">
                        <a:lnSpc>
                          <a:spcPct val="100000"/>
                        </a:lnSpc>
                        <a:buFont typeface="Arial"/>
                        <a:buChar char="•"/>
                      </a:pPr>
                      <a:r>
                        <a:rPr lang="en-US" sz="2200"/>
                        <a:t>Read communications you receive from our office</a:t>
                      </a:r>
                    </a:p>
                    <a:p>
                      <a:pPr marL="0" lvl="0" indent="0">
                        <a:lnSpc>
                          <a:spcPct val="100000"/>
                        </a:lnSpc>
                        <a:buNone/>
                      </a:pPr>
                      <a:endParaRPr lang="en-US" sz="2200"/>
                    </a:p>
                    <a:p>
                      <a:pPr marL="285750" lvl="0" indent="-285750">
                        <a:lnSpc>
                          <a:spcPct val="100000"/>
                        </a:lnSpc>
                        <a:buFont typeface="Arial"/>
                        <a:buChar char="•"/>
                      </a:pPr>
                      <a:r>
                        <a:rPr lang="en-US" sz="2200"/>
                        <a:t>Read the Student Handbook</a:t>
                      </a:r>
                    </a:p>
                    <a:p>
                      <a:pPr marL="0" lvl="0" indent="0">
                        <a:lnSpc>
                          <a:spcPct val="100000"/>
                        </a:lnSpc>
                        <a:buNone/>
                      </a:pPr>
                      <a:endParaRPr lang="en-US" sz="2200"/>
                    </a:p>
                    <a:p>
                      <a:pPr marL="285750" lvl="0" indent="-285750">
                        <a:lnSpc>
                          <a:spcPct val="100000"/>
                        </a:lnSpc>
                        <a:buFont typeface="Arial"/>
                        <a:buChar char="•"/>
                      </a:pPr>
                      <a:r>
                        <a:rPr lang="en-US" sz="2200"/>
                        <a:t>Create a financial plan</a:t>
                      </a:r>
                      <a:r>
                        <a:rPr lang="en-US" sz="2200" baseline="0"/>
                        <a:t> for college expenses</a:t>
                      </a:r>
                      <a:endParaRPr lang="en-US" sz="2200"/>
                    </a:p>
                    <a:p>
                      <a:pPr marL="0" lvl="0" indent="0">
                        <a:lnSpc>
                          <a:spcPct val="100000"/>
                        </a:lnSpc>
                        <a:buNone/>
                      </a:pPr>
                      <a:endParaRPr lang="en-US" sz="2200"/>
                    </a:p>
                    <a:p>
                      <a:pPr marL="285750" lvl="0" indent="-285750">
                        <a:lnSpc>
                          <a:spcPct val="100000"/>
                        </a:lnSpc>
                        <a:buFont typeface="Arial"/>
                        <a:buChar char="•"/>
                      </a:pPr>
                      <a:r>
                        <a:rPr lang="en-US" sz="2200"/>
                        <a:t>Keep track of your FSA ID &amp; Password</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indent="-285750">
                        <a:buFont typeface="Arial"/>
                        <a:buChar char="•"/>
                      </a:pPr>
                      <a:r>
                        <a:rPr lang="en-US" sz="2200"/>
                        <a:t>Be available to answer financial aid related questions</a:t>
                      </a:r>
                    </a:p>
                    <a:p>
                      <a:pPr marL="285750" lvl="0" indent="-285750">
                        <a:buFont typeface="Arial"/>
                        <a:buChar char="•"/>
                      </a:pPr>
                      <a:endParaRPr lang="en-US" sz="2200"/>
                    </a:p>
                    <a:p>
                      <a:pPr marL="285750" lvl="0" indent="-285750">
                        <a:buFont typeface="Arial"/>
                        <a:buChar char="•"/>
                      </a:pPr>
                      <a:r>
                        <a:rPr lang="en-US" sz="2200"/>
                        <a:t>Explanations of federal/state financial aid benefits</a:t>
                      </a:r>
                    </a:p>
                    <a:p>
                      <a:pPr marL="285750" lvl="0" indent="-285750">
                        <a:buFont typeface="Arial"/>
                        <a:buChar char="•"/>
                      </a:pPr>
                      <a:endParaRPr lang="en-US" sz="2200"/>
                    </a:p>
                    <a:p>
                      <a:pPr marL="285750" lvl="0" indent="-285750">
                        <a:buFont typeface="Arial"/>
                        <a:buChar char="•"/>
                      </a:pPr>
                      <a:r>
                        <a:rPr lang="en-US" sz="2200"/>
                        <a:t>Completion of Professional Judgement on a case-by-case basis </a:t>
                      </a:r>
                    </a:p>
                    <a:p>
                      <a:pPr marL="285750" lvl="0" indent="-285750">
                        <a:buFont typeface="Arial"/>
                        <a:buChar char="•"/>
                      </a:pPr>
                      <a:endParaRPr lang="en-US" sz="2200"/>
                    </a:p>
                    <a:p>
                      <a:pPr marL="285750" lvl="0" indent="-285750">
                        <a:buFont typeface="Arial"/>
                        <a:buChar char="•"/>
                      </a:pPr>
                      <a:r>
                        <a:rPr lang="en-US" sz="2200"/>
                        <a:t>Aid students/parents in the filing of the FAFSA</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3251863"/>
                  </a:ext>
                </a:extLst>
              </a:tr>
            </a:tbl>
          </a:graphicData>
        </a:graphic>
      </p:graphicFrame>
    </p:spTree>
    <p:extLst>
      <p:ext uri="{BB962C8B-B14F-4D97-AF65-F5344CB8AC3E}">
        <p14:creationId xmlns:p14="http://schemas.microsoft.com/office/powerpoint/2010/main" val="559101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Scholarships </a:t>
            </a:r>
          </a:p>
        </p:txBody>
      </p:sp>
      <p:sp>
        <p:nvSpPr>
          <p:cNvPr id="3" name="Content Placeholder 2"/>
          <p:cNvSpPr>
            <a:spLocks noGrp="1"/>
          </p:cNvSpPr>
          <p:nvPr>
            <p:ph idx="1"/>
          </p:nvPr>
        </p:nvSpPr>
        <p:spPr>
          <a:xfrm>
            <a:off x="838200" y="1554163"/>
            <a:ext cx="10515600" cy="4490176"/>
          </a:xfrm>
        </p:spPr>
        <p:txBody>
          <a:bodyPr/>
          <a:lstStyle/>
          <a:p>
            <a:pPr marL="342900" indent="-342900">
              <a:buFont typeface="Arial"/>
              <a:buChar char="•"/>
            </a:pPr>
            <a:r>
              <a:rPr lang="en-US" sz="2400" b="1">
                <a:ea typeface="+mn-lt"/>
                <a:cs typeface="+mn-lt"/>
              </a:rPr>
              <a:t>When looking for scholarships at UWM…</a:t>
            </a:r>
          </a:p>
          <a:p>
            <a:pPr marL="800100" lvl="1" indent="-342900">
              <a:buFont typeface="Arial"/>
              <a:buChar char="•"/>
            </a:pPr>
            <a:r>
              <a:rPr lang="en-US">
                <a:ea typeface="+mn-lt"/>
                <a:cs typeface="+mn-lt"/>
              </a:rPr>
              <a:t>Check out the UWM Scholarship website: </a:t>
            </a:r>
            <a:r>
              <a:rPr lang="en-US">
                <a:ea typeface="+mn-lt"/>
                <a:cs typeface="+mn-lt"/>
                <a:hlinkClick r:id="rId3"/>
              </a:rPr>
              <a:t>scholarships.uwm.edu </a:t>
            </a:r>
            <a:endParaRPr lang="en-US">
              <a:ea typeface="+mn-lt"/>
              <a:cs typeface="+mn-lt"/>
            </a:endParaRPr>
          </a:p>
          <a:p>
            <a:pPr marL="800100" lvl="1" indent="-342900">
              <a:buFont typeface="Arial"/>
              <a:buChar char="•"/>
            </a:pPr>
            <a:r>
              <a:rPr lang="en-US">
                <a:ea typeface="+mn-lt"/>
                <a:cs typeface="+mn-lt"/>
              </a:rPr>
              <a:t>Fill out the general application on the Panther Scholarship Portal: </a:t>
            </a:r>
            <a:r>
              <a:rPr lang="en-US">
                <a:ea typeface="+mn-lt"/>
                <a:cs typeface="+mn-lt"/>
                <a:hlinkClick r:id="rId4"/>
              </a:rPr>
              <a:t>https://uwm.academicworks.com/</a:t>
            </a:r>
            <a:r>
              <a:rPr lang="en-US">
                <a:ea typeface="+mn-lt"/>
                <a:cs typeface="+mn-lt"/>
              </a:rPr>
              <a:t>  </a:t>
            </a:r>
          </a:p>
          <a:p>
            <a:endParaRPr lang="en-US" sz="2400" b="1">
              <a:cs typeface="Calibri"/>
            </a:endParaRPr>
          </a:p>
          <a:p>
            <a:pPr marL="342900" indent="-342900">
              <a:buFont typeface="Arial"/>
              <a:buChar char="•"/>
            </a:pPr>
            <a:r>
              <a:rPr lang="en-US" sz="2400" b="1">
                <a:ea typeface="+mn-lt"/>
                <a:cs typeface="+mn-lt"/>
              </a:rPr>
              <a:t>When looking for outside scholarships, remember...</a:t>
            </a:r>
          </a:p>
          <a:p>
            <a:pPr marL="800100" lvl="1" indent="-342900">
              <a:buFont typeface="Arial"/>
              <a:buChar char="•"/>
            </a:pPr>
            <a:r>
              <a:rPr lang="en-US">
                <a:ea typeface="+mn-lt"/>
                <a:cs typeface="+mn-lt"/>
              </a:rPr>
              <a:t>Most scholarships will have an application process and will be merit based. </a:t>
            </a:r>
          </a:p>
          <a:p>
            <a:pPr marL="800100" lvl="1" indent="-342900">
              <a:buFont typeface="Arial"/>
              <a:buChar char="•"/>
            </a:pPr>
            <a:r>
              <a:rPr lang="en-US">
                <a:ea typeface="+mn-lt"/>
                <a:cs typeface="+mn-lt"/>
              </a:rPr>
              <a:t>You should never pay for a scholarship opportunity. If they are asking for money</a:t>
            </a:r>
            <a:r>
              <a:rPr lang="en-US" i="1">
                <a:ea typeface="+mn-lt"/>
                <a:cs typeface="+mn-lt"/>
              </a:rPr>
              <a:t> it is most likely a scam!</a:t>
            </a:r>
            <a:endParaRPr lang="en-US" i="1">
              <a:cs typeface="Calibri"/>
            </a:endParaRPr>
          </a:p>
          <a:p>
            <a:pPr marL="800100" lvl="1" indent="-342900">
              <a:buFont typeface="Arial"/>
              <a:buChar char="•"/>
            </a:pPr>
            <a:endParaRPr lang="en-US">
              <a:cs typeface="Calibri"/>
            </a:endParaRPr>
          </a:p>
          <a:p>
            <a:endParaRPr lang="en-US"/>
          </a:p>
        </p:txBody>
      </p:sp>
      <p:pic>
        <p:nvPicPr>
          <p:cNvPr id="4" name="Picture 4">
            <a:extLst>
              <a:ext uri="{FF2B5EF4-FFF2-40B4-BE49-F238E27FC236}">
                <a16:creationId xmlns:a16="http://schemas.microsoft.com/office/drawing/2014/main" id="{2736DB16-3C36-4752-96B2-CC6473A4E7A1}"/>
              </a:ext>
            </a:extLst>
          </p:cNvPr>
          <p:cNvPicPr>
            <a:picLocks noChangeAspect="1"/>
          </p:cNvPicPr>
          <p:nvPr/>
        </p:nvPicPr>
        <p:blipFill>
          <a:blip r:embed="rId5"/>
          <a:stretch>
            <a:fillRect/>
          </a:stretch>
        </p:blipFill>
        <p:spPr>
          <a:xfrm>
            <a:off x="8588023" y="413483"/>
            <a:ext cx="3603977" cy="1294769"/>
          </a:xfrm>
          <a:prstGeom prst="rect">
            <a:avLst/>
          </a:prstGeom>
        </p:spPr>
      </p:pic>
    </p:spTree>
    <p:extLst>
      <p:ext uri="{BB962C8B-B14F-4D97-AF65-F5344CB8AC3E}">
        <p14:creationId xmlns:p14="http://schemas.microsoft.com/office/powerpoint/2010/main" val="420282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D7E1-B399-4A88-B72C-5B05D94DC001}"/>
              </a:ext>
            </a:extLst>
          </p:cNvPr>
          <p:cNvSpPr>
            <a:spLocks noGrp="1"/>
          </p:cNvSpPr>
          <p:nvPr>
            <p:ph type="title"/>
          </p:nvPr>
        </p:nvSpPr>
        <p:spPr/>
        <p:txBody>
          <a:bodyPr/>
          <a:lstStyle/>
          <a:p>
            <a:r>
              <a:rPr lang="en-US" dirty="0"/>
              <a:t>Connecting with Financial Aid</a:t>
            </a:r>
          </a:p>
        </p:txBody>
      </p:sp>
      <p:sp>
        <p:nvSpPr>
          <p:cNvPr id="3" name="Content Placeholder 2">
            <a:extLst>
              <a:ext uri="{FF2B5EF4-FFF2-40B4-BE49-F238E27FC236}">
                <a16:creationId xmlns:a16="http://schemas.microsoft.com/office/drawing/2014/main" id="{4C992FCA-B31F-4A64-A71E-3128F7A6ADC2}"/>
              </a:ext>
            </a:extLst>
          </p:cNvPr>
          <p:cNvSpPr>
            <a:spLocks noGrp="1"/>
          </p:cNvSpPr>
          <p:nvPr>
            <p:ph idx="1"/>
          </p:nvPr>
        </p:nvSpPr>
        <p:spPr>
          <a:xfrm>
            <a:off x="838200" y="1269402"/>
            <a:ext cx="10515600" cy="4581329"/>
          </a:xfrm>
        </p:spPr>
        <p:txBody>
          <a:bodyPr>
            <a:normAutofit fontScale="92500" lnSpcReduction="20000"/>
          </a:bodyPr>
          <a:lstStyle/>
          <a:p>
            <a:pPr marL="0" indent="0">
              <a:buNone/>
            </a:pPr>
            <a:r>
              <a:rPr lang="en-US" dirty="0"/>
              <a:t>In order to meet campus requirements and CDC guidelines, In Person services are extremely limited. Here's how to best communicate with the Financial Aid Office: </a:t>
            </a:r>
            <a:endParaRPr lang="en-US" dirty="0">
              <a:cs typeface="Calibri"/>
            </a:endParaRPr>
          </a:p>
          <a:p>
            <a:pPr marL="0" indent="0">
              <a:buNone/>
            </a:pPr>
            <a:r>
              <a:rPr lang="en-US" b="1" dirty="0"/>
              <a:t>Communication: </a:t>
            </a:r>
            <a:r>
              <a:rPr lang="en-US" dirty="0"/>
              <a:t> </a:t>
            </a:r>
            <a:endParaRPr lang="en-US" sz="2100" b="1" u="sng" dirty="0">
              <a:cs typeface="Calibri"/>
            </a:endParaRPr>
          </a:p>
          <a:p>
            <a:pPr marL="383540" lvl="1" indent="-182245">
              <a:buFont typeface="Arial" panose="020B0604020202020204" pitchFamily="34" charset="0"/>
              <a:buChar char="•"/>
            </a:pPr>
            <a:r>
              <a:rPr lang="en-US" dirty="0"/>
              <a:t>Phone: We are available via phone from 9:00am-4:30pm M-Thurs, 9am-3pm Fridays </a:t>
            </a:r>
            <a:endParaRPr lang="en-US" b="1" u="sng" dirty="0">
              <a:cs typeface="Calibri"/>
            </a:endParaRPr>
          </a:p>
          <a:p>
            <a:pPr marL="383540" lvl="1" indent="-182245">
              <a:buFont typeface="Arial" panose="020B0604020202020204" pitchFamily="34" charset="0"/>
              <a:buChar char="•"/>
            </a:pPr>
            <a:r>
              <a:rPr lang="en-US" dirty="0"/>
              <a:t>Email: Monitored closely</a:t>
            </a:r>
            <a:r>
              <a:rPr lang="en-US" dirty="0">
                <a:cs typeface="Calibri"/>
              </a:rPr>
              <a:t>, please allow 24-48 hours for a response.</a:t>
            </a:r>
            <a:endParaRPr lang="en-US" b="1" u="sng" dirty="0">
              <a:cs typeface="Calibri"/>
            </a:endParaRPr>
          </a:p>
          <a:p>
            <a:pPr marL="383540" lvl="1" indent="-182245"/>
            <a:r>
              <a:rPr lang="en-US" b="1" dirty="0"/>
              <a:t>Documents: </a:t>
            </a:r>
            <a:r>
              <a:rPr lang="en-US" dirty="0"/>
              <a:t>Please continue to provide requested items to our office! Fax, Email, or Drop them off in the Office on: 9:00am-4:30pm M-Thurs, 9am-3pm Fridays </a:t>
            </a:r>
            <a:endParaRPr lang="en-US" b="1" u="sng" dirty="0">
              <a:cs typeface="Calibri"/>
            </a:endParaRPr>
          </a:p>
          <a:p>
            <a:pPr marL="0" indent="0">
              <a:buNone/>
            </a:pPr>
            <a:r>
              <a:rPr lang="en-US" b="1" dirty="0"/>
              <a:t>Appointments: </a:t>
            </a:r>
            <a:r>
              <a:rPr lang="en-US" dirty="0"/>
              <a:t>Via</a:t>
            </a:r>
            <a:r>
              <a:rPr lang="en-US" b="1" dirty="0"/>
              <a:t> </a:t>
            </a:r>
            <a:r>
              <a:rPr lang="en-US" dirty="0"/>
              <a:t>Phone or Microsoft Teams</a:t>
            </a:r>
            <a:endParaRPr lang="en-US" sz="1500" dirty="0">
              <a:solidFill>
                <a:srgbClr val="000000"/>
              </a:solidFill>
              <a:cs typeface="Calibri"/>
            </a:endParaRPr>
          </a:p>
          <a:p>
            <a:pPr marL="383540" lvl="1" indent="-182245">
              <a:buFont typeface="Arial" panose="020B0604020202020204" pitchFamily="34" charset="0"/>
              <a:buChar char="•"/>
            </a:pPr>
            <a:r>
              <a:rPr lang="en-US" sz="2000" dirty="0"/>
              <a:t>Appointments can be scheduled online: </a:t>
            </a:r>
            <a:r>
              <a:rPr lang="en-US" sz="2000" b="1" u="sng" dirty="0">
                <a:solidFill>
                  <a:srgbClr val="00B0F0"/>
                </a:solidFill>
                <a:hlinkClick r:id="rId2"/>
              </a:rPr>
              <a:t>http://www.meetme.so/uwmfinaid</a:t>
            </a:r>
            <a:endParaRPr lang="en-US" sz="2000" dirty="0">
              <a:solidFill>
                <a:schemeClr val="tx1"/>
              </a:solidFill>
              <a:cs typeface="Calibri"/>
            </a:endParaRPr>
          </a:p>
          <a:p>
            <a:pPr marL="566420" lvl="2" indent="-182245">
              <a:buFont typeface="Arial" panose="020B0604020202020204" pitchFamily="34" charset="0"/>
              <a:buChar char="•"/>
            </a:pPr>
            <a:r>
              <a:rPr lang="en-US" sz="1800" dirty="0">
                <a:solidFill>
                  <a:schemeClr val="tx1"/>
                </a:solidFill>
              </a:rPr>
              <a:t>A phone number will be required. Advisors will call this number at the designated time of your appointment.</a:t>
            </a:r>
            <a:endParaRPr lang="en-US" sz="1800" dirty="0">
              <a:solidFill>
                <a:schemeClr val="tx1"/>
              </a:solidFill>
              <a:cs typeface="Calibri"/>
            </a:endParaRPr>
          </a:p>
          <a:p>
            <a:pPr marL="566420" lvl="2" indent="-182245">
              <a:buFont typeface="Arial" panose="020B0604020202020204" pitchFamily="34" charset="0"/>
              <a:buChar char="•"/>
            </a:pPr>
            <a:r>
              <a:rPr lang="en-US" sz="1800" dirty="0">
                <a:solidFill>
                  <a:schemeClr val="tx1"/>
                </a:solidFill>
              </a:rPr>
              <a:t>Please be aware that the caller ID may reflect a ‘private’ or unrecognized number. Please be prepared to answer unrecognized numbers during your appointment time.</a:t>
            </a:r>
            <a:endParaRPr lang="en-US" sz="1800" dirty="0">
              <a:solidFill>
                <a:schemeClr val="tx1"/>
              </a:solidFill>
              <a:cs typeface="Calibri"/>
            </a:endParaRPr>
          </a:p>
        </p:txBody>
      </p:sp>
    </p:spTree>
    <p:extLst>
      <p:ext uri="{BB962C8B-B14F-4D97-AF65-F5344CB8AC3E}">
        <p14:creationId xmlns:p14="http://schemas.microsoft.com/office/powerpoint/2010/main" val="301238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With Us</a:t>
            </a:r>
          </a:p>
        </p:txBody>
      </p:sp>
      <p:sp>
        <p:nvSpPr>
          <p:cNvPr id="3" name="Content Placeholder 2"/>
          <p:cNvSpPr>
            <a:spLocks noGrp="1"/>
          </p:cNvSpPr>
          <p:nvPr>
            <p:ph sz="half" idx="1"/>
          </p:nvPr>
        </p:nvSpPr>
        <p:spPr/>
        <p:txBody>
          <a:bodyPr/>
          <a:lstStyle/>
          <a:p>
            <a:r>
              <a:rPr lang="en-US" dirty="0"/>
              <a:t>Email: </a:t>
            </a:r>
            <a:r>
              <a:rPr lang="en-US" dirty="0">
                <a:hlinkClick r:id="rId2"/>
              </a:rPr>
              <a:t>finaid@uwm.edu</a:t>
            </a:r>
            <a:endParaRPr lang="en-US" dirty="0"/>
          </a:p>
          <a:p>
            <a:r>
              <a:rPr lang="en-US" dirty="0"/>
              <a:t>Phone: 414-229-4541</a:t>
            </a:r>
          </a:p>
          <a:p>
            <a:r>
              <a:rPr lang="en-US" dirty="0"/>
              <a:t>Website: financialaid.uwm.edu</a:t>
            </a:r>
          </a:p>
          <a:p>
            <a:r>
              <a:rPr lang="en-US" dirty="0"/>
              <a:t>Social Media:</a:t>
            </a:r>
          </a:p>
          <a:p>
            <a:pPr lvl="1"/>
            <a:r>
              <a:rPr lang="en-US" dirty="0"/>
              <a:t>Facebook: https://www.facebook.com/uwmfinaid/</a:t>
            </a:r>
            <a:endParaRPr lang="en-US" dirty="0">
              <a:cs typeface="Calibri"/>
            </a:endParaRPr>
          </a:p>
          <a:p>
            <a:pPr lvl="1"/>
            <a:r>
              <a:rPr lang="en-US" dirty="0"/>
              <a:t>Twitter: @</a:t>
            </a:r>
            <a:r>
              <a:rPr lang="en-US" dirty="0" err="1"/>
              <a:t>uwmfinaid</a:t>
            </a:r>
            <a:endParaRPr lang="en-US" dirty="0">
              <a:cs typeface="Calibri"/>
            </a:endParaRPr>
          </a:p>
        </p:txBody>
      </p:sp>
      <p:sp>
        <p:nvSpPr>
          <p:cNvPr id="4" name="Content Placeholder 3">
            <a:extLst>
              <a:ext uri="{FF2B5EF4-FFF2-40B4-BE49-F238E27FC236}">
                <a16:creationId xmlns:a16="http://schemas.microsoft.com/office/drawing/2014/main" id="{1897540C-DB7B-4EFE-9C5C-4735C5365BC5}"/>
              </a:ext>
            </a:extLst>
          </p:cNvPr>
          <p:cNvSpPr>
            <a:spLocks noGrp="1"/>
          </p:cNvSpPr>
          <p:nvPr>
            <p:ph sz="half" idx="2"/>
          </p:nvPr>
        </p:nvSpPr>
        <p:spPr/>
        <p:txBody>
          <a:bodyPr/>
          <a:lstStyle/>
          <a:p>
            <a:r>
              <a:rPr lang="en-US" dirty="0"/>
              <a:t>Appointments:</a:t>
            </a:r>
          </a:p>
          <a:p>
            <a:pPr lvl="1"/>
            <a:r>
              <a:rPr lang="en-US" dirty="0"/>
              <a:t>Call, email, or schedule online at</a:t>
            </a:r>
          </a:p>
          <a:p>
            <a:pPr lvl="2"/>
            <a:r>
              <a:rPr lang="en-US"/>
              <a:t>Milwaukee Campus: </a:t>
            </a:r>
            <a:r>
              <a:rPr lang="en-US">
                <a:hlinkClick r:id="rId3"/>
              </a:rPr>
              <a:t>https://go.oncehub.com/uwmfinaid</a:t>
            </a:r>
            <a:r>
              <a:rPr lang="en-US"/>
              <a:t> </a:t>
            </a:r>
            <a:endParaRPr lang="en-US" dirty="0"/>
          </a:p>
          <a:p>
            <a:pPr lvl="2"/>
            <a:r>
              <a:rPr lang="en-US" dirty="0"/>
              <a:t>Washington County: </a:t>
            </a:r>
            <a:r>
              <a:rPr lang="en-US" dirty="0">
                <a:hlinkClick r:id="rId4"/>
              </a:rPr>
              <a:t>https://go.oncehub.com/uwmwash</a:t>
            </a:r>
            <a:endParaRPr lang="en-US" dirty="0"/>
          </a:p>
          <a:p>
            <a:pPr lvl="2"/>
            <a:r>
              <a:rPr lang="en-US" dirty="0"/>
              <a:t>Waukesha County: </a:t>
            </a:r>
            <a:r>
              <a:rPr lang="en-US" dirty="0">
                <a:hlinkClick r:id="rId5"/>
              </a:rPr>
              <a:t>https://go.oncehub.com/uwmwauk</a:t>
            </a:r>
            <a:endParaRPr lang="en-US" dirty="0"/>
          </a:p>
          <a:p>
            <a:pPr lvl="2"/>
            <a:endParaRPr lang="en-US" dirty="0"/>
          </a:p>
        </p:txBody>
      </p:sp>
    </p:spTree>
    <p:extLst>
      <p:ext uri="{BB962C8B-B14F-4D97-AF65-F5344CB8AC3E}">
        <p14:creationId xmlns:p14="http://schemas.microsoft.com/office/powerpoint/2010/main" val="3808222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We Are </a:t>
            </a:r>
          </a:p>
        </p:txBody>
      </p:sp>
      <p:sp>
        <p:nvSpPr>
          <p:cNvPr id="3" name="Content Placeholder 2"/>
          <p:cNvSpPr>
            <a:spLocks noGrp="1"/>
          </p:cNvSpPr>
          <p:nvPr>
            <p:ph idx="1"/>
          </p:nvPr>
        </p:nvSpPr>
        <p:spPr>
          <a:xfrm>
            <a:off x="838200" y="1554163"/>
            <a:ext cx="10515600" cy="4485690"/>
          </a:xfrm>
        </p:spPr>
        <p:txBody>
          <a:bodyPr>
            <a:normAutofit/>
          </a:bodyPr>
          <a:lstStyle/>
          <a:p>
            <a:r>
              <a:rPr lang="en-US"/>
              <a:t>Assist students and their families seek out, obtain, and make the best use of all financial resources available to bridge the gap between financial aid resources, student and family contributions and the cost of attending UWM </a:t>
            </a:r>
          </a:p>
          <a:p>
            <a:r>
              <a:rPr lang="en-US"/>
              <a:t>Assist students with understanding their financial aid eligibility and educational costs</a:t>
            </a:r>
          </a:p>
          <a:p>
            <a:r>
              <a:rPr lang="en-US"/>
              <a:t>Assist students in reviewing additional aid options </a:t>
            </a:r>
          </a:p>
          <a:p>
            <a:r>
              <a:rPr lang="en-US"/>
              <a:t>Assist students with the completion of their FASFA, verification or other required documents, discuss special circumstances and the impact on their aid eligibility </a:t>
            </a:r>
          </a:p>
          <a:p>
            <a:endParaRPr lang="en-US"/>
          </a:p>
        </p:txBody>
      </p:sp>
    </p:spTree>
    <p:extLst>
      <p:ext uri="{BB962C8B-B14F-4D97-AF65-F5344CB8AC3E}">
        <p14:creationId xmlns:p14="http://schemas.microsoft.com/office/powerpoint/2010/main" val="2402251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3AF7-64DC-45D6-9222-76F2DCA014B1}"/>
              </a:ext>
            </a:extLst>
          </p:cNvPr>
          <p:cNvSpPr>
            <a:spLocks noGrp="1"/>
          </p:cNvSpPr>
          <p:nvPr>
            <p:ph type="title"/>
          </p:nvPr>
        </p:nvSpPr>
        <p:spPr/>
        <p:txBody>
          <a:bodyPr/>
          <a:lstStyle/>
          <a:p>
            <a:r>
              <a:rPr lang="en-US" dirty="0"/>
              <a:t>What You Need To Do</a:t>
            </a:r>
          </a:p>
        </p:txBody>
      </p:sp>
      <p:sp>
        <p:nvSpPr>
          <p:cNvPr id="3" name="Content Placeholder 2">
            <a:extLst>
              <a:ext uri="{FF2B5EF4-FFF2-40B4-BE49-F238E27FC236}">
                <a16:creationId xmlns:a16="http://schemas.microsoft.com/office/drawing/2014/main" id="{8D17B279-5F25-4026-BC07-B7C5D11F2E7C}"/>
              </a:ext>
            </a:extLst>
          </p:cNvPr>
          <p:cNvSpPr>
            <a:spLocks noGrp="1"/>
          </p:cNvSpPr>
          <p:nvPr>
            <p:ph idx="1"/>
          </p:nvPr>
        </p:nvSpPr>
        <p:spPr>
          <a:xfrm>
            <a:off x="838200" y="1554163"/>
            <a:ext cx="10515600" cy="4512100"/>
          </a:xfrm>
        </p:spPr>
        <p:txBody>
          <a:bodyPr>
            <a:normAutofit fontScale="92500" lnSpcReduction="10000"/>
          </a:bodyPr>
          <a:lstStyle/>
          <a:p>
            <a:pPr>
              <a:buFont typeface="Wingdings" panose="05000000000000000000" pitchFamily="2" charset="2"/>
              <a:buChar char="ü"/>
            </a:pPr>
            <a:r>
              <a:rPr lang="en-US" sz="2800" dirty="0"/>
              <a:t>Complete your FAFSA </a:t>
            </a:r>
            <a:r>
              <a:rPr lang="en-US" sz="2400" dirty="0"/>
              <a:t>(if not already completed)</a:t>
            </a:r>
            <a:r>
              <a:rPr lang="en-US" sz="2800" dirty="0"/>
              <a:t> </a:t>
            </a:r>
          </a:p>
          <a:p>
            <a:pPr lvl="1">
              <a:buFont typeface="Wingdings" panose="05000000000000000000" pitchFamily="2" charset="2"/>
              <a:buChar char="q"/>
            </a:pPr>
            <a:r>
              <a:rPr lang="en-US" dirty="0"/>
              <a:t>For Summer 2022: Complete the 2021-2022 FAFSA</a:t>
            </a:r>
          </a:p>
          <a:p>
            <a:pPr lvl="1">
              <a:buFont typeface="Wingdings" panose="05000000000000000000" pitchFamily="2" charset="2"/>
              <a:buChar char="q"/>
            </a:pPr>
            <a:r>
              <a:rPr lang="en-US" dirty="0"/>
              <a:t>For Fall 2022: Complete the 2022-2023 FASFA</a:t>
            </a:r>
          </a:p>
          <a:p>
            <a:pPr>
              <a:buFont typeface="Wingdings" panose="05000000000000000000" pitchFamily="2" charset="2"/>
              <a:buChar char="ü"/>
            </a:pPr>
            <a:r>
              <a:rPr lang="en-US" sz="2800" dirty="0"/>
              <a:t>Apply for Scholarships! </a:t>
            </a:r>
          </a:p>
          <a:p>
            <a:pPr>
              <a:buFont typeface="Wingdings" panose="05000000000000000000" pitchFamily="2" charset="2"/>
              <a:buChar char="ü"/>
            </a:pPr>
            <a:r>
              <a:rPr lang="en-US" sz="2800" dirty="0"/>
              <a:t>Complete reciprocity application – For MN students  </a:t>
            </a:r>
          </a:p>
          <a:p>
            <a:pPr>
              <a:buFont typeface="Wingdings" panose="05000000000000000000" pitchFamily="2" charset="2"/>
              <a:buChar char="ü"/>
            </a:pPr>
            <a:r>
              <a:rPr lang="en-US" sz="2800" dirty="0"/>
              <a:t>Watch your Email and PAWS Account</a:t>
            </a:r>
          </a:p>
          <a:p>
            <a:pPr>
              <a:buFont typeface="Wingdings" panose="05000000000000000000" pitchFamily="2" charset="2"/>
              <a:buChar char="ü"/>
            </a:pPr>
            <a:r>
              <a:rPr lang="en-US" sz="2800" dirty="0"/>
              <a:t>Review and Accept offered Financial Aid on PAWS</a:t>
            </a:r>
          </a:p>
          <a:p>
            <a:pPr>
              <a:buFont typeface="Wingdings" panose="05000000000000000000" pitchFamily="2" charset="2"/>
              <a:buChar char="ü"/>
            </a:pPr>
            <a:r>
              <a:rPr lang="en-US" sz="2800" dirty="0"/>
              <a:t>Complete:</a:t>
            </a:r>
          </a:p>
          <a:p>
            <a:pPr marL="612775" indent="-457200">
              <a:buFont typeface="Wingdings" panose="05000000000000000000" pitchFamily="2" charset="2"/>
              <a:buChar char="q"/>
            </a:pPr>
            <a:r>
              <a:rPr lang="en-US" sz="2800" dirty="0"/>
              <a:t>Master Promissory Note</a:t>
            </a:r>
          </a:p>
          <a:p>
            <a:pPr marL="612775" indent="-457200">
              <a:buFont typeface="Wingdings" panose="05000000000000000000" pitchFamily="2" charset="2"/>
              <a:buChar char="q"/>
            </a:pPr>
            <a:r>
              <a:rPr lang="en-US" sz="2800" dirty="0"/>
              <a:t>Entrance Loan Counseling </a:t>
            </a:r>
          </a:p>
          <a:p>
            <a:endParaRPr lang="en-US" dirty="0"/>
          </a:p>
        </p:txBody>
      </p:sp>
    </p:spTree>
    <p:extLst>
      <p:ext uri="{BB962C8B-B14F-4D97-AF65-F5344CB8AC3E}">
        <p14:creationId xmlns:p14="http://schemas.microsoft.com/office/powerpoint/2010/main" val="239721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CBE8-532B-4760-B01D-777519F3BAB6}"/>
              </a:ext>
            </a:extLst>
          </p:cNvPr>
          <p:cNvSpPr>
            <a:spLocks noGrp="1"/>
          </p:cNvSpPr>
          <p:nvPr>
            <p:ph type="title"/>
          </p:nvPr>
        </p:nvSpPr>
        <p:spPr/>
        <p:txBody>
          <a:bodyPr/>
          <a:lstStyle/>
          <a:p>
            <a:r>
              <a:rPr lang="en-US" dirty="0"/>
              <a:t>What You Need To Do: </a:t>
            </a:r>
          </a:p>
        </p:txBody>
      </p:sp>
      <p:sp>
        <p:nvSpPr>
          <p:cNvPr id="3" name="Content Placeholder 2">
            <a:extLst>
              <a:ext uri="{FF2B5EF4-FFF2-40B4-BE49-F238E27FC236}">
                <a16:creationId xmlns:a16="http://schemas.microsoft.com/office/drawing/2014/main" id="{8D4F44BC-D509-4A3C-B0DC-D3F7F71F9F61}"/>
              </a:ext>
            </a:extLst>
          </p:cNvPr>
          <p:cNvSpPr>
            <a:spLocks noGrp="1"/>
          </p:cNvSpPr>
          <p:nvPr>
            <p:ph idx="1"/>
          </p:nvPr>
        </p:nvSpPr>
        <p:spPr/>
        <p:txBody>
          <a:bodyPr>
            <a:normAutofit lnSpcReduction="10000"/>
          </a:bodyPr>
          <a:lstStyle/>
          <a:p>
            <a:pPr>
              <a:buFont typeface="Wingdings" panose="05000000000000000000" pitchFamily="2" charset="2"/>
              <a:buChar char="ü"/>
            </a:pPr>
            <a:r>
              <a:rPr lang="en-US" sz="2800" dirty="0"/>
              <a:t>Put together a plan-how will your bill be paid</a:t>
            </a:r>
          </a:p>
          <a:p>
            <a:pPr marL="0" indent="0">
              <a:buNone/>
            </a:pPr>
            <a:endParaRPr lang="en-US" sz="1300" dirty="0"/>
          </a:p>
          <a:p>
            <a:pPr>
              <a:buFont typeface="Wingdings" panose="05000000000000000000" pitchFamily="2" charset="2"/>
              <a:buChar char="ü"/>
            </a:pPr>
            <a:r>
              <a:rPr lang="en-US" sz="2800" dirty="0"/>
              <a:t>Review Additional Funding Options</a:t>
            </a:r>
          </a:p>
          <a:p>
            <a:pPr lvl="1">
              <a:buFont typeface="Arial" panose="020B0604020202020204" pitchFamily="34" charset="0"/>
              <a:buChar char="•"/>
            </a:pPr>
            <a:r>
              <a:rPr lang="en-US" sz="2600" dirty="0"/>
              <a:t>Parent PLUS loans </a:t>
            </a:r>
            <a:r>
              <a:rPr lang="en-US" dirty="0"/>
              <a:t>(apply after 6/1/2022)</a:t>
            </a:r>
          </a:p>
          <a:p>
            <a:pPr lvl="1">
              <a:buFont typeface="Arial" panose="020B0604020202020204" pitchFamily="34" charset="0"/>
              <a:buChar char="•"/>
            </a:pPr>
            <a:r>
              <a:rPr lang="en-US" sz="2800" dirty="0"/>
              <a:t>Private Student Loans</a:t>
            </a:r>
          </a:p>
          <a:p>
            <a:pPr lvl="1">
              <a:buFont typeface="Arial" panose="020B0604020202020204" pitchFamily="34" charset="0"/>
              <a:buChar char="•"/>
            </a:pPr>
            <a:r>
              <a:rPr lang="en-US" sz="2800" dirty="0"/>
              <a:t>Scholarships </a:t>
            </a:r>
          </a:p>
          <a:p>
            <a:pPr lvl="1">
              <a:buFont typeface="Arial" panose="020B0604020202020204" pitchFamily="34" charset="0"/>
              <a:buChar char="•"/>
            </a:pPr>
            <a:r>
              <a:rPr lang="en-US" sz="2800" dirty="0"/>
              <a:t>College Savings Plans  </a:t>
            </a:r>
          </a:p>
          <a:p>
            <a:pPr lvl="1">
              <a:buFont typeface="Arial" panose="020B0604020202020204" pitchFamily="34" charset="0"/>
              <a:buChar char="•"/>
            </a:pPr>
            <a:r>
              <a:rPr lang="en-US" sz="2800" dirty="0"/>
              <a:t>Military Benefits</a:t>
            </a:r>
          </a:p>
          <a:p>
            <a:pPr lvl="1">
              <a:buFont typeface="Arial" panose="020B0604020202020204" pitchFamily="34" charset="0"/>
              <a:buChar char="•"/>
            </a:pPr>
            <a:r>
              <a:rPr lang="en-US" sz="2800" dirty="0"/>
              <a:t>Native American Tribal Benefits</a:t>
            </a:r>
          </a:p>
          <a:p>
            <a:pPr lvl="1">
              <a:buFont typeface="Arial" panose="020B0604020202020204" pitchFamily="34" charset="0"/>
              <a:buChar char="•"/>
            </a:pPr>
            <a:r>
              <a:rPr lang="en-US" sz="2800" dirty="0"/>
              <a:t>University Installment Payment Plan</a:t>
            </a:r>
          </a:p>
          <a:p>
            <a:endParaRPr lang="en-US" dirty="0"/>
          </a:p>
        </p:txBody>
      </p:sp>
    </p:spTree>
    <p:extLst>
      <p:ext uri="{BB962C8B-B14F-4D97-AF65-F5344CB8AC3E}">
        <p14:creationId xmlns:p14="http://schemas.microsoft.com/office/powerpoint/2010/main" val="1456364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D4D0-2304-40F8-8DE5-262BA73F306F}"/>
              </a:ext>
            </a:extLst>
          </p:cNvPr>
          <p:cNvSpPr>
            <a:spLocks noGrp="1"/>
          </p:cNvSpPr>
          <p:nvPr>
            <p:ph type="title"/>
          </p:nvPr>
        </p:nvSpPr>
        <p:spPr/>
        <p:txBody>
          <a:bodyPr/>
          <a:lstStyle/>
          <a:p>
            <a:r>
              <a:rPr lang="en-US" dirty="0"/>
              <a:t>Where You Need To Be: </a:t>
            </a:r>
          </a:p>
        </p:txBody>
      </p:sp>
      <p:sp>
        <p:nvSpPr>
          <p:cNvPr id="16" name="TextBox 15">
            <a:extLst>
              <a:ext uri="{FF2B5EF4-FFF2-40B4-BE49-F238E27FC236}">
                <a16:creationId xmlns:a16="http://schemas.microsoft.com/office/drawing/2014/main" id="{885D2AF2-DDE8-45F3-9966-ECDD96894BE2}"/>
              </a:ext>
            </a:extLst>
          </p:cNvPr>
          <p:cNvSpPr txBox="1"/>
          <p:nvPr/>
        </p:nvSpPr>
        <p:spPr>
          <a:xfrm>
            <a:off x="836612" y="1501877"/>
            <a:ext cx="1005594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Deadlines!</a:t>
            </a:r>
          </a:p>
          <a:p>
            <a:r>
              <a:rPr lang="en-US" sz="2000" dirty="0">
                <a:cs typeface="Calibri"/>
              </a:rPr>
              <a:t>If you wish to receive your Financial Aid Offer by the First day of Classes, please adhere to these deadlines based on the semester you will be starting at UWM.</a:t>
            </a:r>
          </a:p>
        </p:txBody>
      </p:sp>
      <p:graphicFrame>
        <p:nvGraphicFramePr>
          <p:cNvPr id="19" name="Table 18">
            <a:extLst>
              <a:ext uri="{FF2B5EF4-FFF2-40B4-BE49-F238E27FC236}">
                <a16:creationId xmlns:a16="http://schemas.microsoft.com/office/drawing/2014/main" id="{4ED7A8AF-ECAE-4ACB-8946-29F22BC4F0B2}"/>
              </a:ext>
            </a:extLst>
          </p:cNvPr>
          <p:cNvGraphicFramePr>
            <a:graphicFrameLocks noGrp="1"/>
          </p:cNvGraphicFramePr>
          <p:nvPr>
            <p:extLst>
              <p:ext uri="{D42A27DB-BD31-4B8C-83A1-F6EECF244321}">
                <p14:modId xmlns:p14="http://schemas.microsoft.com/office/powerpoint/2010/main" val="561575713"/>
              </p:ext>
            </p:extLst>
          </p:nvPr>
        </p:nvGraphicFramePr>
        <p:xfrm>
          <a:off x="1092707" y="2806740"/>
          <a:ext cx="7628042" cy="2944331"/>
        </p:xfrm>
        <a:graphic>
          <a:graphicData uri="http://schemas.openxmlformats.org/drawingml/2006/table">
            <a:tbl>
              <a:tblPr firstRow="1" bandRow="1">
                <a:tableStyleId>{5C22544A-7EE6-4342-B048-85BDC9FD1C3A}</a:tableStyleId>
              </a:tblPr>
              <a:tblGrid>
                <a:gridCol w="2349290">
                  <a:extLst>
                    <a:ext uri="{9D8B030D-6E8A-4147-A177-3AD203B41FA5}">
                      <a16:colId xmlns:a16="http://schemas.microsoft.com/office/drawing/2014/main" val="3558398655"/>
                    </a:ext>
                  </a:extLst>
                </a:gridCol>
                <a:gridCol w="2590244">
                  <a:extLst>
                    <a:ext uri="{9D8B030D-6E8A-4147-A177-3AD203B41FA5}">
                      <a16:colId xmlns:a16="http://schemas.microsoft.com/office/drawing/2014/main" val="2891955484"/>
                    </a:ext>
                  </a:extLst>
                </a:gridCol>
                <a:gridCol w="2688508">
                  <a:extLst>
                    <a:ext uri="{9D8B030D-6E8A-4147-A177-3AD203B41FA5}">
                      <a16:colId xmlns:a16="http://schemas.microsoft.com/office/drawing/2014/main" val="3747138818"/>
                    </a:ext>
                  </a:extLst>
                </a:gridCol>
              </a:tblGrid>
              <a:tr h="506909">
                <a:tc>
                  <a:txBody>
                    <a:bodyPr/>
                    <a:lstStyle/>
                    <a:p>
                      <a:r>
                        <a:rPr lang="en-US" sz="2000" u="sng" dirty="0">
                          <a:solidFill>
                            <a:schemeClr val="tx1"/>
                          </a:solidFill>
                        </a:rPr>
                        <a:t>Semester</a:t>
                      </a:r>
                    </a:p>
                  </a:txBody>
                  <a:tcPr>
                    <a:solidFill>
                      <a:schemeClr val="accent4">
                        <a:lumMod val="60000"/>
                        <a:lumOff val="40000"/>
                      </a:schemeClr>
                    </a:solidFill>
                  </a:tcPr>
                </a:tc>
                <a:tc>
                  <a:txBody>
                    <a:bodyPr/>
                    <a:lstStyle/>
                    <a:p>
                      <a:pPr lvl="0">
                        <a:buNone/>
                      </a:pPr>
                      <a:r>
                        <a:rPr lang="en-US" sz="2000" u="sng" dirty="0">
                          <a:solidFill>
                            <a:schemeClr val="tx1"/>
                          </a:solidFill>
                        </a:rPr>
                        <a:t>Summer 2022</a:t>
                      </a:r>
                      <a:endParaRPr lang="en-US" sz="2000" u="sng" dirty="0"/>
                    </a:p>
                  </a:txBody>
                  <a:tcPr>
                    <a:solidFill>
                      <a:schemeClr val="accent4">
                        <a:lumMod val="60000"/>
                        <a:lumOff val="40000"/>
                      </a:schemeClr>
                    </a:solidFill>
                  </a:tcPr>
                </a:tc>
                <a:tc>
                  <a:txBody>
                    <a:bodyPr/>
                    <a:lstStyle/>
                    <a:p>
                      <a:r>
                        <a:rPr lang="en-US" sz="2000" u="sng">
                          <a:solidFill>
                            <a:schemeClr val="tx1"/>
                          </a:solidFill>
                        </a:rPr>
                        <a:t>Fall 2022</a:t>
                      </a:r>
                      <a:endParaRPr lang="en-US" sz="2000" u="sng"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2880957285"/>
                  </a:ext>
                </a:extLst>
              </a:tr>
              <a:tr h="517182">
                <a:tc>
                  <a:txBody>
                    <a:bodyPr/>
                    <a:lstStyle/>
                    <a:p>
                      <a:r>
                        <a:rPr lang="en-US" b="1" dirty="0"/>
                        <a:t>FAFSA Deadline: </a:t>
                      </a:r>
                    </a:p>
                  </a:txBody>
                  <a:tcPr>
                    <a:solidFill>
                      <a:schemeClr val="accent4">
                        <a:lumMod val="20000"/>
                        <a:lumOff val="80000"/>
                      </a:schemeClr>
                    </a:solidFill>
                  </a:tcPr>
                </a:tc>
                <a:tc>
                  <a:txBody>
                    <a:bodyPr/>
                    <a:lstStyle/>
                    <a:p>
                      <a:pPr lvl="0">
                        <a:buNone/>
                      </a:pPr>
                      <a:r>
                        <a:rPr lang="en-US" b="1" dirty="0"/>
                        <a:t>April 1st, 2022</a:t>
                      </a:r>
                    </a:p>
                  </a:txBody>
                  <a:tcPr>
                    <a:solidFill>
                      <a:schemeClr val="accent4">
                        <a:lumMod val="20000"/>
                        <a:lumOff val="80000"/>
                      </a:schemeClr>
                    </a:solidFill>
                  </a:tcPr>
                </a:tc>
                <a:tc>
                  <a:txBody>
                    <a:bodyPr/>
                    <a:lstStyle/>
                    <a:p>
                      <a:r>
                        <a:rPr lang="en-US" b="1" dirty="0"/>
                        <a:t>June 1st, 2022</a:t>
                      </a:r>
                    </a:p>
                  </a:txBody>
                  <a:tcPr>
                    <a:solidFill>
                      <a:schemeClr val="accent4">
                        <a:lumMod val="20000"/>
                        <a:lumOff val="80000"/>
                      </a:schemeClr>
                    </a:solidFill>
                  </a:tcPr>
                </a:tc>
                <a:extLst>
                  <a:ext uri="{0D108BD9-81ED-4DB2-BD59-A6C34878D82A}">
                    <a16:rowId xmlns:a16="http://schemas.microsoft.com/office/drawing/2014/main" val="642207926"/>
                  </a:ext>
                </a:extLst>
              </a:tr>
              <a:tr h="555316">
                <a:tc>
                  <a:txBody>
                    <a:bodyPr/>
                    <a:lstStyle/>
                    <a:p>
                      <a:r>
                        <a:rPr lang="en-US" b="1"/>
                        <a:t>Document Deadline: </a:t>
                      </a:r>
                    </a:p>
                  </a:txBody>
                  <a:tcPr>
                    <a:solidFill>
                      <a:schemeClr val="accent4">
                        <a:lumMod val="40000"/>
                        <a:lumOff val="60000"/>
                      </a:schemeClr>
                    </a:solidFill>
                  </a:tcPr>
                </a:tc>
                <a:tc>
                  <a:txBody>
                    <a:bodyPr/>
                    <a:lstStyle/>
                    <a:p>
                      <a:pPr lvl="0">
                        <a:buNone/>
                      </a:pPr>
                      <a:r>
                        <a:rPr lang="en-US" b="1" dirty="0"/>
                        <a:t>May 1st, 2022</a:t>
                      </a:r>
                    </a:p>
                  </a:txBody>
                  <a:tcPr>
                    <a:solidFill>
                      <a:schemeClr val="accent4">
                        <a:lumMod val="40000"/>
                        <a:lumOff val="60000"/>
                      </a:schemeClr>
                    </a:solidFill>
                  </a:tcPr>
                </a:tc>
                <a:tc>
                  <a:txBody>
                    <a:bodyPr/>
                    <a:lstStyle/>
                    <a:p>
                      <a:r>
                        <a:rPr lang="en-US" b="1" dirty="0"/>
                        <a:t>July 1st, 2022</a:t>
                      </a:r>
                    </a:p>
                  </a:txBody>
                  <a:tcPr>
                    <a:solidFill>
                      <a:schemeClr val="accent4">
                        <a:lumMod val="40000"/>
                        <a:lumOff val="60000"/>
                      </a:schemeClr>
                    </a:solidFill>
                  </a:tcPr>
                </a:tc>
                <a:extLst>
                  <a:ext uri="{0D108BD9-81ED-4DB2-BD59-A6C34878D82A}">
                    <a16:rowId xmlns:a16="http://schemas.microsoft.com/office/drawing/2014/main" val="825515018"/>
                  </a:ext>
                </a:extLst>
              </a:tr>
              <a:tr h="517182">
                <a:tc>
                  <a:txBody>
                    <a:bodyPr/>
                    <a:lstStyle/>
                    <a:p>
                      <a:pPr lvl="0">
                        <a:buNone/>
                      </a:pPr>
                      <a:r>
                        <a:rPr lang="en-US" b="1"/>
                        <a:t>Finalize Funding Plan: </a:t>
                      </a:r>
                    </a:p>
                  </a:txBody>
                  <a:tcPr>
                    <a:solidFill>
                      <a:schemeClr val="accent4">
                        <a:lumMod val="20000"/>
                        <a:lumOff val="80000"/>
                      </a:schemeClr>
                    </a:solidFill>
                  </a:tcPr>
                </a:tc>
                <a:tc>
                  <a:txBody>
                    <a:bodyPr/>
                    <a:lstStyle/>
                    <a:p>
                      <a:pPr lvl="0">
                        <a:buNone/>
                      </a:pPr>
                      <a:r>
                        <a:rPr lang="en-US" b="1" dirty="0"/>
                        <a:t>May 20th, 2022</a:t>
                      </a:r>
                    </a:p>
                  </a:txBody>
                  <a:tcPr>
                    <a:solidFill>
                      <a:schemeClr val="accent4">
                        <a:lumMod val="20000"/>
                        <a:lumOff val="80000"/>
                      </a:schemeClr>
                    </a:solidFill>
                  </a:tcPr>
                </a:tc>
                <a:tc>
                  <a:txBody>
                    <a:bodyPr/>
                    <a:lstStyle/>
                    <a:p>
                      <a:pPr lvl="0">
                        <a:buNone/>
                      </a:pPr>
                      <a:r>
                        <a:rPr lang="en-US" b="1" dirty="0"/>
                        <a:t>August 15th, 2022</a:t>
                      </a:r>
                    </a:p>
                  </a:txBody>
                  <a:tcPr>
                    <a:solidFill>
                      <a:schemeClr val="accent4">
                        <a:lumMod val="20000"/>
                        <a:lumOff val="80000"/>
                      </a:schemeClr>
                    </a:solidFill>
                  </a:tcPr>
                </a:tc>
                <a:extLst>
                  <a:ext uri="{0D108BD9-81ED-4DB2-BD59-A6C34878D82A}">
                    <a16:rowId xmlns:a16="http://schemas.microsoft.com/office/drawing/2014/main" val="3970266879"/>
                  </a:ext>
                </a:extLst>
              </a:tr>
              <a:tr h="517182">
                <a:tc>
                  <a:txBody>
                    <a:bodyPr/>
                    <a:lstStyle/>
                    <a:p>
                      <a:pPr lvl="0">
                        <a:buNone/>
                      </a:pPr>
                      <a:r>
                        <a:rPr lang="en-US" b="1"/>
                        <a:t>Tuition and Fees Due: </a:t>
                      </a:r>
                    </a:p>
                  </a:txBody>
                  <a:tcPr>
                    <a:solidFill>
                      <a:schemeClr val="accent4">
                        <a:lumMod val="40000"/>
                        <a:lumOff val="60000"/>
                      </a:schemeClr>
                    </a:solidFill>
                  </a:tcPr>
                </a:tc>
                <a:tc>
                  <a:txBody>
                    <a:bodyPr/>
                    <a:lstStyle/>
                    <a:p>
                      <a:pPr lvl="0">
                        <a:buNone/>
                      </a:pPr>
                      <a:r>
                        <a:rPr lang="en-US" b="1" dirty="0"/>
                        <a:t>*Friday before 1st class begins </a:t>
                      </a:r>
                    </a:p>
                  </a:txBody>
                  <a:tcPr>
                    <a:solidFill>
                      <a:schemeClr val="accent4">
                        <a:lumMod val="40000"/>
                        <a:lumOff val="60000"/>
                      </a:schemeClr>
                    </a:solidFill>
                  </a:tcPr>
                </a:tc>
                <a:tc>
                  <a:txBody>
                    <a:bodyPr/>
                    <a:lstStyle/>
                    <a:p>
                      <a:pPr lvl="0">
                        <a:buNone/>
                      </a:pPr>
                      <a:r>
                        <a:rPr lang="en-US" b="1" dirty="0"/>
                        <a:t>September 6th, 2022</a:t>
                      </a:r>
                    </a:p>
                  </a:txBody>
                  <a:tcPr>
                    <a:solidFill>
                      <a:schemeClr val="accent4">
                        <a:lumMod val="40000"/>
                        <a:lumOff val="60000"/>
                      </a:schemeClr>
                    </a:solidFill>
                  </a:tcPr>
                </a:tc>
                <a:extLst>
                  <a:ext uri="{0D108BD9-81ED-4DB2-BD59-A6C34878D82A}">
                    <a16:rowId xmlns:a16="http://schemas.microsoft.com/office/drawing/2014/main" val="2517224358"/>
                  </a:ext>
                </a:extLst>
              </a:tr>
            </a:tbl>
          </a:graphicData>
        </a:graphic>
      </p:graphicFrame>
    </p:spTree>
    <p:extLst>
      <p:ext uri="{BB962C8B-B14F-4D97-AF65-F5344CB8AC3E}">
        <p14:creationId xmlns:p14="http://schemas.microsoft.com/office/powerpoint/2010/main" val="376400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13E4-E2FA-48EC-B30E-ECDBE07B9CD0}"/>
              </a:ext>
            </a:extLst>
          </p:cNvPr>
          <p:cNvSpPr>
            <a:spLocks noGrp="1"/>
          </p:cNvSpPr>
          <p:nvPr>
            <p:ph type="title"/>
          </p:nvPr>
        </p:nvSpPr>
        <p:spPr/>
        <p:txBody>
          <a:bodyPr/>
          <a:lstStyle/>
          <a:p>
            <a:pPr algn="ctr"/>
            <a:r>
              <a:rPr lang="en-US" b="0">
                <a:ea typeface="+mj-lt"/>
                <a:cs typeface="+mj-lt"/>
              </a:rPr>
              <a:t>What if something has changed?</a:t>
            </a:r>
            <a:endParaRPr lang="en-US">
              <a:cs typeface="Arial" panose="020B0604020202020204"/>
            </a:endParaRPr>
          </a:p>
        </p:txBody>
      </p:sp>
      <p:graphicFrame>
        <p:nvGraphicFramePr>
          <p:cNvPr id="8" name="Content Placeholder 1">
            <a:extLst>
              <a:ext uri="{FF2B5EF4-FFF2-40B4-BE49-F238E27FC236}">
                <a16:creationId xmlns:a16="http://schemas.microsoft.com/office/drawing/2014/main" id="{77E994C8-30D6-4C67-8D59-B6D89DB0D59D}"/>
              </a:ext>
            </a:extLst>
          </p:cNvPr>
          <p:cNvGraphicFramePr>
            <a:graphicFrameLocks/>
          </p:cNvGraphicFramePr>
          <p:nvPr>
            <p:extLst>
              <p:ext uri="{D42A27DB-BD31-4B8C-83A1-F6EECF244321}">
                <p14:modId xmlns:p14="http://schemas.microsoft.com/office/powerpoint/2010/main" val="194567367"/>
              </p:ext>
            </p:extLst>
          </p:nvPr>
        </p:nvGraphicFramePr>
        <p:xfrm>
          <a:off x="2423796" y="1168044"/>
          <a:ext cx="7569455" cy="452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22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a:rPr>
              <a:t>What Are Your Costs?</a:t>
            </a:r>
            <a:endParaRPr lang="en-US" dirty="0"/>
          </a:p>
        </p:txBody>
      </p:sp>
      <p:grpSp>
        <p:nvGrpSpPr>
          <p:cNvPr id="13" name="Group 12"/>
          <p:cNvGrpSpPr/>
          <p:nvPr/>
        </p:nvGrpSpPr>
        <p:grpSpPr>
          <a:xfrm>
            <a:off x="1961135" y="1642677"/>
            <a:ext cx="6196275" cy="4801314"/>
            <a:chOff x="1370913" y="1982117"/>
            <a:chExt cx="5460376" cy="4801493"/>
          </a:xfrm>
        </p:grpSpPr>
        <p:sp>
          <p:nvSpPr>
            <p:cNvPr id="14" name="TextBox 13">
              <a:extLst>
                <a:ext uri="{FF2B5EF4-FFF2-40B4-BE49-F238E27FC236}">
                  <a16:creationId xmlns:a16="http://schemas.microsoft.com/office/drawing/2014/main" id="{3D726484-7455-4B4B-A537-EF2E99AD3477}"/>
                </a:ext>
              </a:extLst>
            </p:cNvPr>
            <p:cNvSpPr txBox="1"/>
            <p:nvPr/>
          </p:nvSpPr>
          <p:spPr>
            <a:xfrm>
              <a:off x="1370913" y="1982117"/>
              <a:ext cx="4454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ea typeface="+mn-lt"/>
                  <a:cs typeface="+mn-lt"/>
                </a:rPr>
                <a:t>Direct Costs</a:t>
              </a:r>
              <a:endParaRPr lang="en-US" sz="2400" dirty="0">
                <a:cs typeface="Calibri"/>
              </a:endParaRPr>
            </a:p>
            <a:p>
              <a:r>
                <a:rPr lang="en-US" sz="2400" dirty="0">
                  <a:ea typeface="+mn-lt"/>
                  <a:cs typeface="+mn-lt"/>
                </a:rPr>
                <a:t>Tuition (WI Resident)</a:t>
              </a:r>
              <a:r>
                <a:rPr lang="en-US" sz="2400" dirty="0">
                  <a:cs typeface="Calibri"/>
                </a:rPr>
                <a:t>:</a:t>
              </a:r>
            </a:p>
            <a:p>
              <a:r>
                <a:rPr lang="en-US" sz="2400" dirty="0">
                  <a:cs typeface="Calibri"/>
                </a:rPr>
                <a:t>Residence Hall:</a:t>
              </a:r>
            </a:p>
            <a:p>
              <a:r>
                <a:rPr lang="en-US" sz="2400" dirty="0">
                  <a:cs typeface="Calibri"/>
                </a:rPr>
                <a:t>Meal Plan:</a:t>
              </a:r>
            </a:p>
            <a:p>
              <a:r>
                <a:rPr lang="en-US" sz="2400" b="1" dirty="0">
                  <a:cs typeface="Calibri"/>
                </a:rPr>
                <a:t>Total Direct Cost:</a:t>
              </a:r>
            </a:p>
            <a:p>
              <a:pPr>
                <a:lnSpc>
                  <a:spcPct val="150000"/>
                </a:lnSpc>
              </a:pPr>
              <a:r>
                <a:rPr lang="en-US" sz="2400" b="1" dirty="0">
                  <a:cs typeface="Calibri"/>
                </a:rPr>
                <a:t>Financial Aid</a:t>
              </a:r>
            </a:p>
            <a:p>
              <a:r>
                <a:rPr lang="en-US" sz="2400" dirty="0">
                  <a:cs typeface="Calibri"/>
                </a:rPr>
                <a:t>Fed. Direct Unsubsidized Loan:</a:t>
              </a:r>
            </a:p>
            <a:p>
              <a:r>
                <a:rPr lang="en-US" sz="2400" b="1" dirty="0">
                  <a:cs typeface="Calibri"/>
                </a:rPr>
                <a:t>Balance Due</a:t>
              </a:r>
            </a:p>
            <a:p>
              <a:endParaRPr lang="en-US" sz="2400" dirty="0">
                <a:cs typeface="Calibri"/>
              </a:endParaRPr>
            </a:p>
            <a:p>
              <a:endParaRPr lang="en-US" sz="2000" dirty="0">
                <a:cs typeface="Calibri"/>
              </a:endParaRPr>
            </a:p>
            <a:p>
              <a:pPr marL="285750" indent="-285750">
                <a:buFont typeface="Arial"/>
                <a:buChar char="•"/>
              </a:pPr>
              <a:endParaRPr lang="en-US" sz="2800" dirty="0">
                <a:cs typeface="Calibri"/>
              </a:endParaRPr>
            </a:p>
            <a:p>
              <a:endParaRPr lang="en-US" dirty="0">
                <a:cs typeface="Calibri"/>
              </a:endParaRPr>
            </a:p>
          </p:txBody>
        </p:sp>
        <p:sp>
          <p:nvSpPr>
            <p:cNvPr id="15" name="TextBox 14">
              <a:extLst>
                <a:ext uri="{FF2B5EF4-FFF2-40B4-BE49-F238E27FC236}">
                  <a16:creationId xmlns:a16="http://schemas.microsoft.com/office/drawing/2014/main" id="{39567CB7-2A20-4BC1-9EED-70304470483D}"/>
                </a:ext>
              </a:extLst>
            </p:cNvPr>
            <p:cNvSpPr txBox="1"/>
            <p:nvPr/>
          </p:nvSpPr>
          <p:spPr>
            <a:xfrm>
              <a:off x="4789719" y="1982117"/>
              <a:ext cx="2041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en-US" sz="2400" u="sng">
                  <a:solidFill>
                    <a:schemeClr val="bg1"/>
                  </a:solidFill>
                  <a:cs typeface="Calibri"/>
                </a:rPr>
                <a:t>Direct Costs</a:t>
              </a:r>
              <a:endParaRPr lang="en-US" sz="2400">
                <a:solidFill>
                  <a:schemeClr val="bg1"/>
                </a:solidFill>
                <a:cs typeface="Calibri"/>
              </a:endParaRPr>
            </a:p>
            <a:p>
              <a:pPr algn="r"/>
              <a:r>
                <a:rPr lang="en-US" sz="2400">
                  <a:cs typeface="Calibri"/>
                </a:rPr>
                <a:t>$4,794</a:t>
              </a:r>
            </a:p>
            <a:p>
              <a:pPr algn="r"/>
              <a:r>
                <a:rPr lang="en-US" sz="2400">
                  <a:cs typeface="Calibri"/>
                </a:rPr>
                <a:t> +$3,301</a:t>
              </a:r>
            </a:p>
            <a:p>
              <a:pPr algn="r"/>
              <a:r>
                <a:rPr lang="en-US" sz="2400" u="sng">
                  <a:cs typeface="Calibri"/>
                </a:rPr>
                <a:t>$2,095</a:t>
              </a:r>
            </a:p>
            <a:p>
              <a:pPr algn="r"/>
              <a:r>
                <a:rPr lang="en-US" sz="2400" b="1">
                  <a:cs typeface="Calibri"/>
                </a:rPr>
                <a:t>$10,190</a:t>
              </a:r>
            </a:p>
            <a:p>
              <a:pPr algn="r">
                <a:lnSpc>
                  <a:spcPct val="150000"/>
                </a:lnSpc>
              </a:pPr>
              <a:r>
                <a:rPr lang="en-US" sz="2400">
                  <a:solidFill>
                    <a:srgbClr val="FF0000"/>
                  </a:solidFill>
                  <a:cs typeface="Calibri"/>
                </a:rPr>
                <a:t>(less)</a:t>
              </a:r>
            </a:p>
            <a:p>
              <a:pPr algn="r"/>
              <a:r>
                <a:rPr lang="en-US" sz="2400" u="sng">
                  <a:cs typeface="Calibri"/>
                </a:rPr>
                <a:t>$2,722</a:t>
              </a:r>
            </a:p>
            <a:p>
              <a:pPr algn="r"/>
              <a:r>
                <a:rPr lang="en-US" sz="2400" b="1">
                  <a:cs typeface="Calibri"/>
                </a:rPr>
                <a:t>$7,468</a:t>
              </a:r>
              <a:endParaRPr lang="en-US" sz="2400">
                <a:cs typeface="Calibri"/>
              </a:endParaRPr>
            </a:p>
            <a:p>
              <a:pPr algn="r"/>
              <a:endParaRPr lang="en-US" sz="2400">
                <a:cs typeface="Calibri"/>
              </a:endParaRPr>
            </a:p>
            <a:p>
              <a:endParaRPr lang="en-US" sz="2000">
                <a:cs typeface="Calibri"/>
              </a:endParaRPr>
            </a:p>
            <a:p>
              <a:pPr marL="285750" indent="-285750">
                <a:buFont typeface="Arial"/>
                <a:buChar char="•"/>
              </a:pPr>
              <a:endParaRPr lang="en-US" sz="2800">
                <a:cs typeface="Calibri"/>
              </a:endParaRPr>
            </a:p>
            <a:p>
              <a:endParaRPr lang="en-US">
                <a:cs typeface="Calibri"/>
              </a:endParaRPr>
            </a:p>
          </p:txBody>
        </p:sp>
        <p:cxnSp>
          <p:nvCxnSpPr>
            <p:cNvPr id="16" name="Straight Connector 15"/>
            <p:cNvCxnSpPr/>
            <p:nvPr/>
          </p:nvCxnSpPr>
          <p:spPr>
            <a:xfrm>
              <a:off x="1812273" y="4909931"/>
              <a:ext cx="5019016" cy="13252"/>
            </a:xfrm>
            <a:prstGeom prst="line">
              <a:avLst/>
            </a:prstGeom>
          </p:spPr>
          <p:style>
            <a:lnRef idx="2">
              <a:schemeClr val="dk1"/>
            </a:lnRef>
            <a:fillRef idx="0">
              <a:schemeClr val="dk1"/>
            </a:fillRef>
            <a:effectRef idx="1">
              <a:schemeClr val="dk1"/>
            </a:effectRef>
            <a:fontRef idx="minor">
              <a:schemeClr val="tx1"/>
            </a:fontRef>
          </p:style>
        </p:cxnSp>
      </p:grpSp>
      <p:sp>
        <p:nvSpPr>
          <p:cNvPr id="17" name="TextBox 16">
            <a:extLst>
              <a:ext uri="{FF2B5EF4-FFF2-40B4-BE49-F238E27FC236}">
                <a16:creationId xmlns:a16="http://schemas.microsoft.com/office/drawing/2014/main" id="{C09F6881-C836-4824-BE1A-5CEFC70AA16F}"/>
              </a:ext>
            </a:extLst>
          </p:cNvPr>
          <p:cNvSpPr txBox="1"/>
          <p:nvPr/>
        </p:nvSpPr>
        <p:spPr>
          <a:xfrm>
            <a:off x="1224994" y="5470357"/>
            <a:ext cx="109670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Calculate your estimated balance at </a:t>
            </a:r>
            <a:r>
              <a:rPr lang="en-US" sz="2800" u="sng" dirty="0"/>
              <a:t>uwm.edu/</a:t>
            </a:r>
            <a:r>
              <a:rPr lang="en-US" sz="2800" u="sng" dirty="0" err="1"/>
              <a:t>costestimator</a:t>
            </a:r>
            <a:r>
              <a:rPr lang="en-US" sz="2400" dirty="0"/>
              <a:t> </a:t>
            </a:r>
            <a:endParaRPr lang="en-US" sz="2400" dirty="0">
              <a:cs typeface="Calibri"/>
            </a:endParaRPr>
          </a:p>
        </p:txBody>
      </p:sp>
      <p:cxnSp>
        <p:nvCxnSpPr>
          <p:cNvPr id="18" name="Straight Connector 17"/>
          <p:cNvCxnSpPr/>
          <p:nvPr/>
        </p:nvCxnSpPr>
        <p:spPr>
          <a:xfrm>
            <a:off x="2791326" y="3321763"/>
            <a:ext cx="536608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721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Satisfactory Academic Progress (SAP)</a:t>
            </a:r>
            <a:endParaRPr lang="en-US"/>
          </a:p>
        </p:txBody>
      </p:sp>
      <p:sp>
        <p:nvSpPr>
          <p:cNvPr id="3" name="Content Placeholder 2"/>
          <p:cNvSpPr>
            <a:spLocks noGrp="1"/>
          </p:cNvSpPr>
          <p:nvPr>
            <p:ph idx="1"/>
          </p:nvPr>
        </p:nvSpPr>
        <p:spPr>
          <a:xfrm>
            <a:off x="838200" y="1146876"/>
            <a:ext cx="10515600" cy="5129938"/>
          </a:xfrm>
        </p:spPr>
        <p:txBody>
          <a:bodyPr>
            <a:normAutofit fontScale="92500" lnSpcReduction="20000"/>
          </a:bodyPr>
          <a:lstStyle/>
          <a:p>
            <a:pPr marL="0" indent="0">
              <a:buNone/>
            </a:pPr>
            <a:r>
              <a:rPr lang="en-US" dirty="0">
                <a:ea typeface="+mn-lt"/>
                <a:cs typeface="+mn-lt"/>
              </a:rPr>
              <a:t>The following two components are evaluated at the end of each semester:</a:t>
            </a:r>
          </a:p>
          <a:p>
            <a:pPr marL="0" indent="0">
              <a:buNone/>
            </a:pPr>
            <a:endParaRPr lang="en-US" sz="900" dirty="0">
              <a:cs typeface="Calibri"/>
            </a:endParaRPr>
          </a:p>
          <a:p>
            <a:pPr marL="514350" indent="-514350">
              <a:buAutoNum type="arabicPeriod"/>
            </a:pPr>
            <a:r>
              <a:rPr lang="en-US" b="1" dirty="0">
                <a:ea typeface="+mn-lt"/>
                <a:cs typeface="+mn-lt"/>
              </a:rPr>
              <a:t>PACE</a:t>
            </a:r>
            <a:r>
              <a:rPr lang="en-US" dirty="0">
                <a:ea typeface="+mn-lt"/>
                <a:cs typeface="+mn-lt"/>
              </a:rPr>
              <a:t> - You must successfully </a:t>
            </a:r>
            <a:r>
              <a:rPr lang="en-US" b="1" dirty="0">
                <a:ea typeface="+mn-lt"/>
                <a:cs typeface="+mn-lt"/>
              </a:rPr>
              <a:t>complete</a:t>
            </a:r>
            <a:r>
              <a:rPr lang="en-US" dirty="0">
                <a:ea typeface="+mn-lt"/>
                <a:cs typeface="+mn-lt"/>
              </a:rPr>
              <a:t> a cumulative of 2/3 (66.67%) of the credits which you </a:t>
            </a:r>
            <a:r>
              <a:rPr lang="en-US" b="1" dirty="0">
                <a:ea typeface="+mn-lt"/>
                <a:cs typeface="+mn-lt"/>
              </a:rPr>
              <a:t>attempt</a:t>
            </a:r>
            <a:r>
              <a:rPr lang="en-US" dirty="0">
                <a:ea typeface="+mn-lt"/>
                <a:cs typeface="+mn-lt"/>
              </a:rPr>
              <a:t>.</a:t>
            </a:r>
            <a:endParaRPr lang="en-US" dirty="0">
              <a:cs typeface="Calibri"/>
            </a:endParaRPr>
          </a:p>
          <a:p>
            <a:pPr marL="971550" lvl="1" indent="-514350">
              <a:buFont typeface="Arial"/>
              <a:buChar char="•"/>
            </a:pPr>
            <a:r>
              <a:rPr lang="en-US" sz="2800" b="1" dirty="0">
                <a:ea typeface="+mn-lt"/>
                <a:cs typeface="+mn-lt"/>
              </a:rPr>
              <a:t>Attempted</a:t>
            </a:r>
            <a:r>
              <a:rPr lang="en-US" sz="2800" dirty="0">
                <a:ea typeface="+mn-lt"/>
                <a:cs typeface="+mn-lt"/>
              </a:rPr>
              <a:t> credits include classes you are enrolled in as of the 10</a:t>
            </a:r>
            <a:r>
              <a:rPr lang="en-US" sz="2800" baseline="30000" dirty="0">
                <a:ea typeface="+mn-lt"/>
                <a:cs typeface="+mn-lt"/>
              </a:rPr>
              <a:t>th</a:t>
            </a:r>
            <a:r>
              <a:rPr lang="en-US" sz="2800" dirty="0">
                <a:ea typeface="+mn-lt"/>
                <a:cs typeface="+mn-lt"/>
              </a:rPr>
              <a:t> day of the semester.  It includes any failed credits and may include dropped or withdrawn credits.</a:t>
            </a:r>
            <a:endParaRPr lang="en-US" sz="2800" dirty="0">
              <a:cs typeface="Calibri"/>
            </a:endParaRPr>
          </a:p>
          <a:p>
            <a:pPr marL="914400" lvl="1" indent="-457200">
              <a:buFont typeface="Arial"/>
              <a:buChar char="•"/>
            </a:pPr>
            <a:r>
              <a:rPr lang="en-US" sz="2800" b="1" dirty="0">
                <a:ea typeface="+mn-lt"/>
                <a:cs typeface="+mn-lt"/>
              </a:rPr>
              <a:t>Completed</a:t>
            </a:r>
            <a:r>
              <a:rPr lang="en-US" sz="2800" dirty="0">
                <a:ea typeface="+mn-lt"/>
                <a:cs typeface="+mn-lt"/>
              </a:rPr>
              <a:t> credits includes all classes with a passing grade (D or above)</a:t>
            </a:r>
            <a:endParaRPr lang="en-US" sz="2800" dirty="0">
              <a:cs typeface="Calibri"/>
            </a:endParaRPr>
          </a:p>
          <a:p>
            <a:pPr marL="514350" indent="-514350">
              <a:buAutoNum type="arabicPeriod"/>
            </a:pPr>
            <a:r>
              <a:rPr lang="en-US" b="1" dirty="0">
                <a:ea typeface="+mn-lt"/>
                <a:cs typeface="+mn-lt"/>
              </a:rPr>
              <a:t>TIMEFRAME </a:t>
            </a:r>
            <a:r>
              <a:rPr lang="en-US" dirty="0">
                <a:ea typeface="+mn-lt"/>
                <a:cs typeface="+mn-lt"/>
              </a:rPr>
              <a:t>– You may not enroll for more than 150% of the number of credits needed to complete your degree. Typically, this is 180 credits for bachelor degrees, 90 credits for associates degrees.</a:t>
            </a:r>
            <a:endParaRPr lang="en-US" dirty="0">
              <a:cs typeface="Calibri"/>
            </a:endParaRPr>
          </a:p>
          <a:p>
            <a:pPr marL="914400" lvl="1" indent="-457200">
              <a:buFont typeface="Arial"/>
              <a:buChar char="•"/>
            </a:pPr>
            <a:r>
              <a:rPr lang="en-US" sz="2800" dirty="0">
                <a:ea typeface="+mn-lt"/>
                <a:cs typeface="+mn-lt"/>
              </a:rPr>
              <a:t>All credits are counted </a:t>
            </a:r>
            <a:r>
              <a:rPr lang="en-US" sz="2000" dirty="0">
                <a:ea typeface="+mn-lt"/>
                <a:cs typeface="+mn-lt"/>
              </a:rPr>
              <a:t>toward your timeframe, even those for which you did not receive financial aid. </a:t>
            </a:r>
            <a:endParaRPr lang="en-US" sz="2000" dirty="0">
              <a:cs typeface="Calibri"/>
            </a:endParaRPr>
          </a:p>
          <a:p>
            <a:endParaRPr lang="en-US" dirty="0"/>
          </a:p>
        </p:txBody>
      </p:sp>
    </p:spTree>
    <p:extLst>
      <p:ext uri="{BB962C8B-B14F-4D97-AF65-F5344CB8AC3E}">
        <p14:creationId xmlns:p14="http://schemas.microsoft.com/office/powerpoint/2010/main" val="34339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Laws: FERPA</a:t>
            </a:r>
          </a:p>
        </p:txBody>
      </p:sp>
      <p:sp>
        <p:nvSpPr>
          <p:cNvPr id="3" name="Content Placeholder 2"/>
          <p:cNvSpPr>
            <a:spLocks noGrp="1"/>
          </p:cNvSpPr>
          <p:nvPr>
            <p:ph idx="1"/>
          </p:nvPr>
        </p:nvSpPr>
        <p:spPr/>
        <p:txBody>
          <a:bodyPr/>
          <a:lstStyle/>
          <a:p>
            <a:pPr marL="457200" indent="-457200"/>
            <a:r>
              <a:rPr lang="en-US" dirty="0"/>
              <a:t>FERPA (</a:t>
            </a:r>
            <a:r>
              <a:rPr lang="en-US" sz="2000" dirty="0"/>
              <a:t>Family Educational Rights and Privacy Act of 1974</a:t>
            </a:r>
            <a:r>
              <a:rPr lang="en-US" dirty="0"/>
              <a:t>): rights to student records </a:t>
            </a:r>
            <a:endParaRPr lang="en-US" dirty="0">
              <a:cs typeface="Calibri"/>
            </a:endParaRPr>
          </a:p>
          <a:p>
            <a:pPr marL="457200" indent="-457200"/>
            <a:r>
              <a:rPr lang="en-US" dirty="0"/>
              <a:t>States that only individuals who have a specific reason to view student records within the university may view those records</a:t>
            </a:r>
            <a:endParaRPr lang="en-US" dirty="0">
              <a:cs typeface="Calibri"/>
            </a:endParaRPr>
          </a:p>
          <a:p>
            <a:pPr marL="457200" indent="-457200"/>
            <a:r>
              <a:rPr lang="en-US" dirty="0">
                <a:cs typeface="Calibri"/>
              </a:rPr>
              <a:t>Student's </a:t>
            </a:r>
            <a:r>
              <a:rPr lang="en-US" u="sng" dirty="0">
                <a:cs typeface="Calibri"/>
              </a:rPr>
              <a:t>parent, spouse, or partner, etc. cannot access student records without consent</a:t>
            </a:r>
            <a:r>
              <a:rPr lang="en-US" dirty="0">
                <a:cs typeface="Calibri"/>
              </a:rPr>
              <a:t>! </a:t>
            </a:r>
          </a:p>
          <a:p>
            <a:pPr marL="457200" indent="-457200"/>
            <a:r>
              <a:rPr lang="en-US" b="1">
                <a:cs typeface="Calibri"/>
              </a:rPr>
              <a:t>Visit</a:t>
            </a:r>
            <a:r>
              <a:rPr lang="en-US" b="1" dirty="0">
                <a:cs typeface="Calibri"/>
              </a:rPr>
              <a:t>: </a:t>
            </a:r>
            <a:r>
              <a:rPr lang="en-US" u="sng" dirty="0">
                <a:hlinkClick r:id="rId3"/>
              </a:rPr>
              <a:t>https://uwm.edu/onestop/your-student-record/sharing-and-protecting-your-information</a:t>
            </a:r>
            <a:endParaRPr lang="en-US" dirty="0"/>
          </a:p>
        </p:txBody>
      </p:sp>
    </p:spTree>
    <p:extLst>
      <p:ext uri="{BB962C8B-B14F-4D97-AF65-F5344CB8AC3E}">
        <p14:creationId xmlns:p14="http://schemas.microsoft.com/office/powerpoint/2010/main" val="191875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UWM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B2C045C2E33742BB4211061F9F5658" ma:contentTypeVersion="22" ma:contentTypeDescription="Create a new document." ma:contentTypeScope="" ma:versionID="ba9391af64761f0c20fc563cb258e669">
  <xsd:schema xmlns:xsd="http://www.w3.org/2001/XMLSchema" xmlns:xs="http://www.w3.org/2001/XMLSchema" xmlns:p="http://schemas.microsoft.com/office/2006/metadata/properties" xmlns:ns2="eeabcac1-203e-45cc-adf5-735bcd908c79" targetNamespace="http://schemas.microsoft.com/office/2006/metadata/properties" ma:root="true" ma:fieldsID="50742bd672300369a7a842ae5b8ce4b5" ns2:_="">
    <xsd:import namespace="eeabcac1-203e-45cc-adf5-735bcd908c7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bcac1-203e-45cc-adf5-735bcd908c79"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sChannelId xmlns="eeabcac1-203e-45cc-adf5-735bcd908c79" xsi:nil="true"/>
    <Member_Groups xmlns="eeabcac1-203e-45cc-adf5-735bcd908c79">
      <UserInfo>
        <DisplayName/>
        <AccountId xsi:nil="true"/>
        <AccountType/>
      </UserInfo>
    </Member_Groups>
    <Self_Registration_Enabled xmlns="eeabcac1-203e-45cc-adf5-735bcd908c79" xsi:nil="true"/>
    <Has_Leaders_Only_SectionGroup xmlns="eeabcac1-203e-45cc-adf5-735bcd908c79" xsi:nil="true"/>
    <Math_Settings xmlns="eeabcac1-203e-45cc-adf5-735bcd908c79" xsi:nil="true"/>
    <Leaders xmlns="eeabcac1-203e-45cc-adf5-735bcd908c79">
      <UserInfo>
        <DisplayName/>
        <AccountId xsi:nil="true"/>
        <AccountType/>
      </UserInfo>
    </Leaders>
    <Invited_Members xmlns="eeabcac1-203e-45cc-adf5-735bcd908c79" xsi:nil="true"/>
    <FolderType xmlns="eeabcac1-203e-45cc-adf5-735bcd908c79" xsi:nil="true"/>
    <Owner xmlns="eeabcac1-203e-45cc-adf5-735bcd908c79">
      <UserInfo>
        <DisplayName/>
        <AccountId xsi:nil="true"/>
        <AccountType/>
      </UserInfo>
    </Owner>
    <LMS_Mappings xmlns="eeabcac1-203e-45cc-adf5-735bcd908c79" xsi:nil="true"/>
    <Invited_Leaders xmlns="eeabcac1-203e-45cc-adf5-735bcd908c79" xsi:nil="true"/>
    <IsNotebookLocked xmlns="eeabcac1-203e-45cc-adf5-735bcd908c79" xsi:nil="true"/>
    <Members xmlns="eeabcac1-203e-45cc-adf5-735bcd908c79">
      <UserInfo>
        <DisplayName/>
        <AccountId xsi:nil="true"/>
        <AccountType/>
      </UserInfo>
    </Members>
    <NotebookType xmlns="eeabcac1-203e-45cc-adf5-735bcd908c79" xsi:nil="true"/>
    <CultureName xmlns="eeabcac1-203e-45cc-adf5-735bcd908c79" xsi:nil="true"/>
    <AppVersion xmlns="eeabcac1-203e-45cc-adf5-735bcd908c79" xsi:nil="true"/>
    <DefaultSectionNames xmlns="eeabcac1-203e-45cc-adf5-735bcd908c79" xsi:nil="true"/>
    <Is_Collaboration_Space_Locked xmlns="eeabcac1-203e-45cc-adf5-735bcd908c79" xsi:nil="true"/>
    <Templates xmlns="eeabcac1-203e-45cc-adf5-735bcd908c79" xsi:nil="true"/>
    <Distribution_Groups xmlns="eeabcac1-203e-45cc-adf5-735bcd908c7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9307A-5D47-4712-83D3-BFA3FDBAD7DD}">
  <ds:schemaRefs>
    <ds:schemaRef ds:uri="eeabcac1-203e-45cc-adf5-735bcd908c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7348B2-44B7-4F3E-8A27-8CAD5B5A05BB}">
  <ds:schemaRefs>
    <ds:schemaRef ds:uri="2671bb08-f15b-424b-a489-80e30ee51b09"/>
    <ds:schemaRef ds:uri="e4e91247-7d20-4dc7-915b-f91d4c50d8e5"/>
    <ds:schemaRef ds:uri="eeabcac1-203e-45cc-adf5-735bcd908c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B30589-B92D-43D5-B547-F941069B70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327</TotalTime>
  <Words>1476</Words>
  <Application>Microsoft Office PowerPoint</Application>
  <PresentationFormat>Widescreen</PresentationFormat>
  <Paragraphs>159</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Paying for your College Experience </vt:lpstr>
      <vt:lpstr>Who We Are </vt:lpstr>
      <vt:lpstr>What You Need To Do</vt:lpstr>
      <vt:lpstr>What You Need To Do: </vt:lpstr>
      <vt:lpstr>Where You Need To Be: </vt:lpstr>
      <vt:lpstr>What if something has changed?</vt:lpstr>
      <vt:lpstr>What Are Your Costs?</vt:lpstr>
      <vt:lpstr>Satisfactory Academic Progress (SAP)</vt:lpstr>
      <vt:lpstr>Privacy Laws: FERPA</vt:lpstr>
      <vt:lpstr>PowerPoint Presentation</vt:lpstr>
      <vt:lpstr>Scholarships </vt:lpstr>
      <vt:lpstr>Connecting with Financial Aid</vt:lpstr>
      <vt:lpstr>Connecting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J Keller</dc:creator>
  <cp:lastModifiedBy>Cynthia Ann Reindl</cp:lastModifiedBy>
  <cp:revision>23</cp:revision>
  <dcterms:created xsi:type="dcterms:W3CDTF">2019-08-21T15:34:01Z</dcterms:created>
  <dcterms:modified xsi:type="dcterms:W3CDTF">2022-01-31T22:11:18Z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0x01010081B2C045C2E33742BB4211061F9F5658</vt:lpwstr>
  </property>
</Properties>
</file>