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handoutMasterIdLst>
    <p:handoutMasterId r:id="rId60"/>
  </p:handoutMasterIdLst>
  <p:sldIdLst>
    <p:sldId id="264" r:id="rId2"/>
    <p:sldId id="316" r:id="rId3"/>
    <p:sldId id="265" r:id="rId4"/>
    <p:sldId id="31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318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19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20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stems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54" autoAdjust="0"/>
    <p:restoredTop sz="86391" autoAdjust="0"/>
  </p:normalViewPr>
  <p:slideViewPr>
    <p:cSldViewPr>
      <p:cViewPr varScale="1">
        <p:scale>
          <a:sx n="114" d="100"/>
          <a:sy n="114" d="100"/>
        </p:scale>
        <p:origin x="11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2256F-3918-4025-9199-FB948CD87274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E2E41-A147-4491-84D6-7E23C208D3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13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F20C6D-096D-471D-9C85-8FDD13433759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48898B-19CA-41AF-90CA-34A8F68EF1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AC3BC2-0404-4041-9197-20296FC2BF0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9624B2-58E8-4CB2-99A2-2681F8C7E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imsack@uwm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What is composting?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2400" dirty="0" smtClean="0"/>
              <a:t>A process that breaks down organic materials into a rich soil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A new type of cleaning chemical used throughout campus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Unfiltered water that mixes with pollutants on the ground like oil and pesticides and pollutes Lake Michigan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A non-profit organization in Milwaukee</a:t>
            </a:r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960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9. What year was composting implemented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2860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200" dirty="0" smtClean="0"/>
              <a:t>1995</a:t>
            </a:r>
          </a:p>
          <a:p>
            <a:pPr marL="514350" indent="-514350">
              <a:buAutoNum type="arabicParenR"/>
            </a:pPr>
            <a:r>
              <a:rPr lang="en-US" sz="2200" dirty="0" smtClean="0"/>
              <a:t>2000</a:t>
            </a:r>
          </a:p>
          <a:p>
            <a:pPr marL="514350" indent="-514350">
              <a:buAutoNum type="arabicParenR"/>
            </a:pPr>
            <a:r>
              <a:rPr lang="en-US" sz="2200" dirty="0" smtClean="0"/>
              <a:t>2002</a:t>
            </a:r>
          </a:p>
          <a:p>
            <a:pPr marL="514350" indent="-514350">
              <a:buAutoNum type="arabicParenR"/>
            </a:pPr>
            <a:r>
              <a:rPr lang="en-US" sz="2200" dirty="0" smtClean="0"/>
              <a:t>2009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944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10. How many pounds of material does UWM compost/week?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1336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50-100 lbs.</a:t>
            </a:r>
          </a:p>
          <a:p>
            <a:pPr marL="514350" indent="-514350">
              <a:buAutoNum type="arabicParenR"/>
            </a:pPr>
            <a:r>
              <a:rPr lang="en-US" dirty="0" smtClean="0"/>
              <a:t>100-200 lbs.</a:t>
            </a:r>
          </a:p>
          <a:p>
            <a:pPr marL="514350" indent="-514350">
              <a:buAutoNum type="arabicParenR"/>
            </a:pPr>
            <a:r>
              <a:rPr lang="en-US" dirty="0" smtClean="0"/>
              <a:t>200-500 lbs.</a:t>
            </a:r>
          </a:p>
          <a:p>
            <a:pPr marL="514350" indent="-514350">
              <a:buAutoNum type="arabicParenR"/>
            </a:pPr>
            <a:r>
              <a:rPr lang="en-US" dirty="0" smtClean="0"/>
              <a:t>6,000 lbs.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9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Who should be contacted for hazardous waste pickup?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Office of Sustainability: ask-sustainability@uwm.edu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Waste Management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Kim Axtman at (414)229-4999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Your building chair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4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Can printer cartridges be recycled at UWM?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No, they should be thrown in the trash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Yes, put them in the co-mingle recycling bin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Yes, give them to your building chair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Yes, first look for packaging provided by vendor to send cartridges directly back to the company.  If no packaging can be found Safety &amp; Assurances will pick up cartridges.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257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 Can batteries be recycled at UWM?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Yes, every type of battery can be placed in the co-mingle recycling bins</a:t>
            </a:r>
          </a:p>
          <a:p>
            <a:pPr marL="514350" indent="-514350">
              <a:buAutoNum type="arabicParenR"/>
            </a:pPr>
            <a:r>
              <a:rPr lang="en-US" dirty="0" smtClean="0"/>
              <a:t>No batteries are recycled at UWM</a:t>
            </a:r>
          </a:p>
          <a:p>
            <a:pPr marL="514350" indent="-514350">
              <a:buAutoNum type="arabicParenR"/>
            </a:pPr>
            <a:r>
              <a:rPr lang="en-US" dirty="0" smtClean="0"/>
              <a:t>Yes, UWM recycles </a:t>
            </a:r>
            <a:r>
              <a:rPr lang="en-US" sz="2800" dirty="0" smtClean="0"/>
              <a:t>many types of batteries, including Nickel-Cadmium, Lithium Ion, Nickel metal hydride, Lead acid and Lead gel-cell batteries. However, alkaline batteries may be tossed into the normal trash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Yes, but only alkaline batteries may be recycled 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2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14. What does techno trash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Computers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Microfiche, CD’s, DVD’s, video tapes, and cassette tapes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Cell phones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Cell phones &amp; Computers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11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15. How can you recycle techno trash?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 2"/>
              <a:buAutoNum type="arabicParenR"/>
            </a:pPr>
            <a:r>
              <a:rPr lang="en-US" sz="2400" dirty="0" smtClean="0"/>
              <a:t>Contact Kim </a:t>
            </a:r>
            <a:r>
              <a:rPr lang="en-US" sz="2400" dirty="0" err="1" smtClean="0"/>
              <a:t>Silbersack</a:t>
            </a:r>
            <a:r>
              <a:rPr lang="en-US" sz="2400" dirty="0" smtClean="0"/>
              <a:t> at </a:t>
            </a:r>
            <a:r>
              <a:rPr lang="en-US" sz="2400" dirty="0" smtClean="0">
                <a:hlinkClick r:id="rId2"/>
              </a:rPr>
              <a:t>kimsack@uwm.edu</a:t>
            </a:r>
            <a:endParaRPr lang="en-US" sz="2400" dirty="0" smtClean="0"/>
          </a:p>
          <a:p>
            <a:pPr marL="514350" indent="-514350">
              <a:buAutoNum type="arabicParenR"/>
            </a:pPr>
            <a:r>
              <a:rPr lang="en-US" sz="2400" dirty="0" smtClean="0"/>
              <a:t>Techno trash should be recycled in co-mingle recycling bins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Bring techno trash to the Film Department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Techno trash cannot be recycled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763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16. What is the goal of the UWM Surplus Program?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400" dirty="0" smtClean="0"/>
              <a:t>Track the campus’ waste and recycling across campus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400" dirty="0" smtClean="0"/>
              <a:t>Maintains campus gardens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Helps manage unwanted furniture, equipment, &amp; computers from campus, by either finding a new use for it in another department, selling it online to the public, donating items to area non-profits, or by recycling it as scrap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Coordinates recycling efforts across campus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453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17. How can you get rid of unwanted items in your office?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Call your department chair</a:t>
            </a:r>
          </a:p>
          <a:p>
            <a:pPr marL="514350" indent="-514350">
              <a:buAutoNum type="arabicParenR"/>
            </a:pPr>
            <a:r>
              <a:rPr lang="en-US" dirty="0" smtClean="0"/>
              <a:t>Put them outside of your office and a custodian will pick them up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Fill out the Surplus Declaration Form and send it to surplusproperty@uwm.edu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Contact Kim Axtman at (414)229-4999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11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When was the Office of Sustainability founded?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47800" y="2362200"/>
            <a:ext cx="35052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 1990</a:t>
            </a:r>
          </a:p>
          <a:p>
            <a:pPr>
              <a:buNone/>
            </a:pPr>
            <a:r>
              <a:rPr lang="en-US" sz="2800" dirty="0" smtClean="0"/>
              <a:t>2) 2001</a:t>
            </a:r>
          </a:p>
          <a:p>
            <a:pPr>
              <a:buNone/>
            </a:pPr>
            <a:r>
              <a:rPr lang="en-US" sz="2800" dirty="0" smtClean="0"/>
              <a:t>3) 2010</a:t>
            </a:r>
          </a:p>
          <a:p>
            <a:pPr>
              <a:buNone/>
            </a:pPr>
            <a:r>
              <a:rPr lang="en-US" sz="2800" dirty="0" smtClean="0"/>
              <a:t>4) 2008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9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18. Where should you pick up surplus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Lobby of Sandburg Dorms</a:t>
            </a:r>
          </a:p>
          <a:p>
            <a:pPr marL="514350" indent="-514350">
              <a:buAutoNum type="arabicParenR"/>
            </a:pPr>
            <a:r>
              <a:rPr lang="en-US" dirty="0" smtClean="0"/>
              <a:t>Surplus items are shipped to your university address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University Services &amp; Research Building</a:t>
            </a:r>
            <a:br>
              <a:rPr lang="en-US" sz="2800" dirty="0" smtClean="0"/>
            </a:br>
            <a:r>
              <a:rPr lang="en-US" sz="2800" dirty="0" smtClean="0"/>
              <a:t>115 E. </a:t>
            </a:r>
            <a:r>
              <a:rPr lang="en-US" sz="2800" dirty="0" err="1" smtClean="0"/>
              <a:t>Reindl</a:t>
            </a:r>
            <a:r>
              <a:rPr lang="en-US" sz="2800" dirty="0" smtClean="0"/>
              <a:t> Way</a:t>
            </a:r>
            <a:br>
              <a:rPr lang="en-US" sz="2800" dirty="0" smtClean="0"/>
            </a:br>
            <a:r>
              <a:rPr lang="en-US" sz="2800" dirty="0" smtClean="0"/>
              <a:t>Glendale, WI 53212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Union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floor</a:t>
            </a:r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8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19. Who should be contacted for e-waste pickup?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3810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UWM Surplus Program through the surplus declaration form</a:t>
            </a:r>
          </a:p>
          <a:p>
            <a:pPr marL="514350" indent="-514350">
              <a:buAutoNum type="arabicParenR"/>
            </a:pPr>
            <a:r>
              <a:rPr lang="en-US" dirty="0" smtClean="0"/>
              <a:t>Custodial staff in building</a:t>
            </a:r>
          </a:p>
          <a:p>
            <a:pPr marL="514350" indent="-514350">
              <a:buAutoNum type="arabicParenR"/>
            </a:pPr>
            <a:r>
              <a:rPr lang="en-US" dirty="0" smtClean="0"/>
              <a:t>UITS</a:t>
            </a:r>
          </a:p>
          <a:p>
            <a:pPr marL="514350" indent="-514350">
              <a:buAutoNum type="arabicParenR"/>
            </a:pPr>
            <a:r>
              <a:rPr lang="en-US" dirty="0" smtClean="0"/>
              <a:t>Waste Management</a:t>
            </a:r>
          </a:p>
        </p:txBody>
      </p:sp>
    </p:spTree>
    <p:extLst>
      <p:ext uri="{BB962C8B-B14F-4D97-AF65-F5344CB8AC3E}">
        <p14:creationId xmlns:p14="http://schemas.microsoft.com/office/powerpoint/2010/main" val="195286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ENERGY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20. Approximately how much does UWM spend on utilities every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2209800"/>
            <a:ext cx="2895600" cy="2057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$500,000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$2,000,000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$5,000,000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$10,000,000</a:t>
            </a:r>
          </a:p>
        </p:txBody>
      </p:sp>
    </p:spTree>
    <p:extLst>
      <p:ext uri="{BB962C8B-B14F-4D97-AF65-F5344CB8AC3E}">
        <p14:creationId xmlns:p14="http://schemas.microsoft.com/office/powerpoint/2010/main" val="6528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21. What is Energy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UWM’s newest recycling program</a:t>
            </a:r>
          </a:p>
          <a:p>
            <a:pPr marL="514350" indent="-514350">
              <a:buAutoNum type="arabicParenR"/>
            </a:pPr>
            <a:r>
              <a:rPr lang="en-US" dirty="0" smtClean="0"/>
              <a:t>Union Theatre’s environmental film series</a:t>
            </a:r>
          </a:p>
          <a:p>
            <a:pPr marL="514350" indent="-514350">
              <a:buAutoNum type="arabicParenR"/>
            </a:pPr>
            <a:r>
              <a:rPr lang="en-US" dirty="0" smtClean="0"/>
              <a:t>UWM's energy </a:t>
            </a:r>
            <a:r>
              <a:rPr lang="en-US" dirty="0"/>
              <a:t>efficiency </a:t>
            </a:r>
            <a:r>
              <a:rPr lang="en-US" dirty="0" smtClean="0"/>
              <a:t>project</a:t>
            </a:r>
          </a:p>
          <a:p>
            <a:pPr marL="514350" indent="-514350">
              <a:buAutoNum type="arabicParenR"/>
            </a:pPr>
            <a:r>
              <a:rPr lang="en-US" dirty="0" smtClean="0"/>
              <a:t>A world-wide global warming prevention program</a:t>
            </a: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22. What is the goal of Energy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209800"/>
            <a:ext cx="6400800" cy="2286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Achieve an </a:t>
            </a:r>
            <a:r>
              <a:rPr lang="en-US" dirty="0"/>
              <a:t>energy reduction of 25% by </a:t>
            </a:r>
            <a:r>
              <a:rPr lang="en-US" dirty="0" smtClean="0"/>
              <a:t>2013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Provide </a:t>
            </a:r>
            <a:r>
              <a:rPr lang="en-US" dirty="0"/>
              <a:t>comfortable study and work </a:t>
            </a:r>
            <a:r>
              <a:rPr lang="en-US" dirty="0" smtClean="0"/>
              <a:t>space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Reduce </a:t>
            </a:r>
            <a:r>
              <a:rPr lang="en-US" dirty="0"/>
              <a:t>campus use of fossil </a:t>
            </a:r>
            <a:r>
              <a:rPr lang="en-US" dirty="0" smtClean="0"/>
              <a:t>fuels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All of the above</a:t>
            </a: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23. What types of upgrades are being made through Energy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133600"/>
            <a:ext cx="7239000" cy="2819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Upgraded lighting, </a:t>
            </a:r>
            <a:r>
              <a:rPr lang="en-US" dirty="0"/>
              <a:t>heating and cooling</a:t>
            </a:r>
            <a:r>
              <a:rPr lang="en-US" dirty="0" smtClean="0"/>
              <a:t> </a:t>
            </a:r>
            <a:r>
              <a:rPr lang="en-US" dirty="0"/>
              <a:t>in offices and </a:t>
            </a:r>
            <a:r>
              <a:rPr lang="en-US" dirty="0" smtClean="0"/>
              <a:t>classrooms</a:t>
            </a:r>
          </a:p>
          <a:p>
            <a:pPr marL="514350" indent="-514350">
              <a:buAutoNum type="arabicParenR"/>
            </a:pPr>
            <a:r>
              <a:rPr lang="en-US" dirty="0" smtClean="0"/>
              <a:t>Improved </a:t>
            </a:r>
            <a:r>
              <a:rPr lang="en-US" dirty="0"/>
              <a:t>indoor air </a:t>
            </a:r>
            <a:r>
              <a:rPr lang="en-US" dirty="0" smtClean="0"/>
              <a:t>quality</a:t>
            </a:r>
          </a:p>
          <a:p>
            <a:pPr marL="514350" indent="-514350">
              <a:buAutoNum type="arabicParenR"/>
            </a:pPr>
            <a:r>
              <a:rPr lang="en-US" dirty="0" smtClean="0"/>
              <a:t>New </a:t>
            </a:r>
            <a:r>
              <a:rPr lang="en-US" dirty="0"/>
              <a:t>digital </a:t>
            </a:r>
            <a:r>
              <a:rPr lang="en-US" dirty="0" smtClean="0"/>
              <a:t>controls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24. What is PC Power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3200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UWM’s computer recycling program</a:t>
            </a:r>
          </a:p>
          <a:p>
            <a:pPr marL="514350" indent="-514350">
              <a:buAutoNum type="arabicParenR"/>
            </a:pPr>
            <a:r>
              <a:rPr lang="en-US" dirty="0" smtClean="0"/>
              <a:t>In conjunction with Energy Matters, a system designed to power down computers and monitors during idle time</a:t>
            </a:r>
          </a:p>
          <a:p>
            <a:pPr marL="514350" indent="-514350">
              <a:buAutoNum type="arabicParenR"/>
            </a:pPr>
            <a:r>
              <a:rPr lang="en-US" dirty="0" smtClean="0"/>
              <a:t>UWM's newest energy efficiency project</a:t>
            </a:r>
          </a:p>
          <a:p>
            <a:pPr marL="514350" indent="-514350">
              <a:buAutoNum type="arabicParenR"/>
            </a:pPr>
            <a:r>
              <a:rPr lang="en-US" dirty="0" smtClean="0"/>
              <a:t>An energy backup system used by UITS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25. Which buildings on campus house solar panels?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2600"/>
            <a:ext cx="78486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Bolton Hall, Golda Meir Library &amp; Riverview</a:t>
            </a:r>
          </a:p>
          <a:p>
            <a:pPr marL="514350" indent="-514350">
              <a:buAutoNum type="arabicParenR"/>
            </a:pPr>
            <a:r>
              <a:rPr lang="en-US" dirty="0" smtClean="0"/>
              <a:t>Union &amp; Sandburg Residence Hall</a:t>
            </a:r>
          </a:p>
          <a:p>
            <a:pPr marL="514350" indent="-514350">
              <a:buAutoNum type="arabicParenR"/>
            </a:pPr>
            <a:r>
              <a:rPr lang="en-US" dirty="0" smtClean="0"/>
              <a:t>Physics &amp; EMS</a:t>
            </a:r>
          </a:p>
          <a:p>
            <a:pPr marL="514350" indent="-514350">
              <a:buAutoNum type="arabicParenR"/>
            </a:pPr>
            <a:r>
              <a:rPr lang="en-US" dirty="0" smtClean="0"/>
              <a:t>Cambridge Commons, Golda Meir Library, and Bolton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26. What is a feature of the Building Dashboard?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An interactive, 24-7 meter that measures kilowatt-hours per building, as well as the amounts of chilled water and condensate used by each building</a:t>
            </a:r>
          </a:p>
          <a:p>
            <a:pPr marL="514350" indent="-514350">
              <a:buAutoNum type="arabicParenR"/>
            </a:pPr>
            <a:r>
              <a:rPr lang="en-US" dirty="0" smtClean="0"/>
              <a:t>Users can view the electricity, water, and heating of buildings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Click on a building to track its energy usage by day, month, or even year. See energy consumption in kilowatts, carbon dioxide, or dollars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77240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2. Where is the Office of Sustainability located?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28800"/>
            <a:ext cx="6248400" cy="2438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Curtin Hall</a:t>
            </a:r>
          </a:p>
          <a:p>
            <a:pPr marL="514350" indent="-514350">
              <a:buAutoNum type="arabicParenR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floor Union</a:t>
            </a:r>
          </a:p>
          <a:p>
            <a:pPr marL="514350" indent="-514350">
              <a:buAutoNum type="arabicParenR"/>
            </a:pPr>
            <a:r>
              <a:rPr lang="en-US" dirty="0" smtClean="0"/>
              <a:t>Architecture and Urban Planning Building</a:t>
            </a:r>
          </a:p>
          <a:p>
            <a:pPr marL="514350" indent="-514350">
              <a:buAutoNum type="arabicParenR"/>
            </a:pPr>
            <a:r>
              <a:rPr lang="en-US" dirty="0" smtClean="0"/>
              <a:t>University Services and Research Building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27. How much money has been saved through UWM’s Heat Plant conservation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57400" y="2133600"/>
            <a:ext cx="3352800" cy="2438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Over $2,000,000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Over $3,000,000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Over $4,000,000</a:t>
            </a:r>
          </a:p>
          <a:p>
            <a:pPr marL="514350" indent="-514350">
              <a:buAutoNum type="arabicParenR"/>
            </a:pPr>
            <a:r>
              <a:rPr lang="en-US" dirty="0" smtClean="0"/>
              <a:t>Over $6,000,000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28. What is vampire load?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/>
              <a:t>When appliances are drawing electricity even when they appear to be off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 highly dangerous current 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 The energy used to power a computer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An interactive, 24-7 meter that measures kilowatt-hours per building, as well as the amounts of chilled water and condensate used by each building</a:t>
            </a:r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29. How can vampire load be eliminated?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Vampire load cannot be eliminated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Attach appliances to a power strip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Grow garlic next to appliance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Attach appliances to a power strip, and turn the power strip switch off when the appliances are not in use</a:t>
            </a:r>
          </a:p>
          <a:p>
            <a:pPr marL="514350" indent="-514350">
              <a:buAutoNum type="arabicParenR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5612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22" y="762000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30. What are state regulated thermostat setting temperatures for summer and winter?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057400"/>
            <a:ext cx="6781800" cy="2514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60 degrees in winter, 70 degrees in summer</a:t>
            </a:r>
            <a:endParaRPr lang="en-US" dirty="0"/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68 degrees in winter, 76 degrees in summer</a:t>
            </a:r>
          </a:p>
          <a:p>
            <a:pPr marL="514350" indent="-514350">
              <a:buAutoNum type="arabicParenR"/>
            </a:pPr>
            <a:r>
              <a:rPr lang="en-US" dirty="0" smtClean="0"/>
              <a:t>55 degrees in winter, 80 degrees in summer</a:t>
            </a:r>
          </a:p>
          <a:p>
            <a:pPr marL="514350" indent="-514350">
              <a:buAutoNum type="arabicParenR"/>
            </a:pPr>
            <a:r>
              <a:rPr lang="en-US" dirty="0" smtClean="0"/>
              <a:t>There are no state regulated thermostat setting temperatures</a:t>
            </a:r>
          </a:p>
        </p:txBody>
      </p:sp>
    </p:spTree>
    <p:extLst>
      <p:ext uri="{BB962C8B-B14F-4D97-AF65-F5344CB8AC3E}">
        <p14:creationId xmlns:p14="http://schemas.microsoft.com/office/powerpoint/2010/main" val="21345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31. Why should space heaters </a:t>
            </a:r>
            <a:r>
              <a:rPr lang="en-US" u="sng" dirty="0" smtClean="0"/>
              <a:t>not</a:t>
            </a:r>
            <a:r>
              <a:rPr lang="en-US" dirty="0" smtClean="0"/>
              <a:t>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Heating is already on in all buildings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Space heaters can actually make buildings colder because when they are placed near thermostats the system thinks it is already warm enough, and does not properly heat the building</a:t>
            </a:r>
          </a:p>
          <a:p>
            <a:pPr marL="514350" indent="-514350">
              <a:buAutoNum type="arabicParenR"/>
            </a:pPr>
            <a:r>
              <a:rPr lang="en-US" dirty="0" smtClean="0"/>
              <a:t>In accordance with Governor Jim Doyle's Executive Order 132 dated November 21, 2005, the Department of Administration states that the use of space heaters and fans is prohibited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4051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32. Why should you use CFL bulbs vs. incandescent bulbs?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CFL bulbs are more esthetically pleasing than incandescent bulbs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 CFL bulb uses 75% less energy than an incandescent bulb, and lasts up to 10 times longer</a:t>
            </a:r>
          </a:p>
          <a:p>
            <a:pPr marL="514350" indent="-514350">
              <a:buAutoNum type="arabicParenR"/>
            </a:pPr>
            <a:r>
              <a:rPr lang="en-US" dirty="0" smtClean="0"/>
              <a:t>Using CFL bulbs has proven to make people smarter</a:t>
            </a:r>
          </a:p>
          <a:p>
            <a:pPr marL="514350" indent="-514350">
              <a:buAutoNum type="arabicParenR"/>
            </a:pPr>
            <a:r>
              <a:rPr lang="en-US" dirty="0" smtClean="0"/>
              <a:t>Incandescent bulbs can explode, while CFL bulbs cannot</a:t>
            </a:r>
          </a:p>
        </p:txBody>
      </p:sp>
    </p:spTree>
    <p:extLst>
      <p:ext uri="{BB962C8B-B14F-4D97-AF65-F5344CB8AC3E}">
        <p14:creationId xmlns:p14="http://schemas.microsoft.com/office/powerpoint/2010/main" val="33331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33. Why are community appliances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Sharing appliances forces everyone to work together</a:t>
            </a:r>
          </a:p>
          <a:p>
            <a:pPr marL="514350" indent="-514350">
              <a:buAutoNum type="arabicParenR"/>
            </a:pPr>
            <a:r>
              <a:rPr lang="en-US" dirty="0" smtClean="0"/>
              <a:t>Sharing appliances is a cool trend</a:t>
            </a:r>
          </a:p>
          <a:p>
            <a:pPr marL="514350" indent="-514350">
              <a:buAutoNum type="arabicParenR"/>
            </a:pPr>
            <a:r>
              <a:rPr lang="en-US" dirty="0" smtClean="0"/>
              <a:t>Community appliances should not be used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Sharing appliances rather </a:t>
            </a:r>
            <a:r>
              <a:rPr lang="en-US" dirty="0"/>
              <a:t>than using your own will decrease energy usage and increase financial </a:t>
            </a:r>
            <a:r>
              <a:rPr lang="en-US" dirty="0" smtClean="0"/>
              <a:t>savings for your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34. Keep </a:t>
            </a:r>
            <a:r>
              <a:rPr lang="en-US" dirty="0"/>
              <a:t>all copiers and printers at least </a:t>
            </a:r>
            <a:r>
              <a:rPr lang="en-US" dirty="0" smtClean="0"/>
              <a:t>how many feet away </a:t>
            </a:r>
            <a:r>
              <a:rPr lang="en-US" dirty="0"/>
              <a:t>from thermostats and </a:t>
            </a:r>
            <a:r>
              <a:rPr lang="en-US" dirty="0" smtClean="0"/>
              <a:t>sensors?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2514600"/>
            <a:ext cx="2514600" cy="2209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2 feet</a:t>
            </a:r>
          </a:p>
          <a:p>
            <a:pPr marL="514350" indent="-514350">
              <a:buAutoNum type="arabicParenR"/>
            </a:pPr>
            <a:r>
              <a:rPr lang="en-US" dirty="0" smtClean="0"/>
              <a:t>4 feet</a:t>
            </a:r>
          </a:p>
          <a:p>
            <a:pPr marL="514350" indent="-514350">
              <a:buAutoNum type="arabicParenR"/>
            </a:pPr>
            <a:r>
              <a:rPr lang="en-US" dirty="0" smtClean="0"/>
              <a:t>10 feet</a:t>
            </a:r>
          </a:p>
          <a:p>
            <a:pPr marL="514350" indent="-514350">
              <a:buAutoNum type="arabicParenR"/>
            </a:pPr>
            <a:r>
              <a:rPr lang="en-US" dirty="0" smtClean="0"/>
              <a:t>20 feet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8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35. Why do copiers and printers need to be kept away from thermostats and sensors?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It is not esthetically pleasing to have printers and copiers near thermostats and sensors</a:t>
            </a:r>
          </a:p>
          <a:p>
            <a:pPr marL="514350" indent="-514350">
              <a:buAutoNum type="arabicParenR"/>
            </a:pPr>
            <a:r>
              <a:rPr lang="en-US" sz="2800" dirty="0"/>
              <a:t>Copiers and printers give off heat when they are turned on, and the heat emitted makes thermostats or sensors think the room is warmer than it actually is.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Copiers and printers can be placed wherever you want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technology within thermostats and sensors can cause copiers and printers to malfunction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2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ALTERNATIVE TRANSPORTATION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RECYCLING &amp; WASTE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36. Why is alternative transportation important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Saves commuters money and time</a:t>
            </a:r>
          </a:p>
          <a:p>
            <a:pPr marL="514350" indent="-514350">
              <a:buAutoNum type="arabicParenR"/>
            </a:pPr>
            <a:r>
              <a:rPr lang="en-US" dirty="0" smtClean="0"/>
              <a:t>Reduces the amount of greenhouse gas emissions that are pumped into the air</a:t>
            </a:r>
          </a:p>
          <a:p>
            <a:pPr marL="514350" indent="-514350">
              <a:buAutoNum type="arabicParenR"/>
            </a:pPr>
            <a:r>
              <a:rPr lang="en-US" dirty="0" smtClean="0"/>
              <a:t>Reduces the number of cars being brought to our campus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37. What types of alternative transportation are offered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2860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Water Skiing</a:t>
            </a:r>
          </a:p>
          <a:p>
            <a:pPr marL="514350" indent="-514350">
              <a:buAutoNum type="arabicParenR"/>
            </a:pPr>
            <a:r>
              <a:rPr lang="en-US" dirty="0" smtClean="0"/>
              <a:t>Train &amp; Biking</a:t>
            </a:r>
          </a:p>
          <a:p>
            <a:pPr marL="514350" indent="-514350">
              <a:buAutoNum type="arabicParenR"/>
            </a:pPr>
            <a:r>
              <a:rPr lang="en-US" dirty="0" smtClean="0"/>
              <a:t>Trolley</a:t>
            </a:r>
          </a:p>
          <a:p>
            <a:pPr marL="514350" indent="-514350">
              <a:buAutoNum type="arabicParenR"/>
            </a:pPr>
            <a:r>
              <a:rPr lang="en-US" dirty="0" smtClean="0"/>
              <a:t>Carpooling, Biking, Bus, &amp; Ride Sharing</a:t>
            </a:r>
            <a:endParaRPr lang="en-US" dirty="0"/>
          </a:p>
        </p:txBody>
      </p:sp>
      <p:pic>
        <p:nvPicPr>
          <p:cNvPr id="4" name="Picture 3" descr="NoImp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2438400"/>
            <a:ext cx="228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38. What is Zimride?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System designed to power down computers and monitors during idle time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Car sharing service, billable by the hour or day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Online ridesharing tool that connects you to UWM friends, classmates, and coworkers going the same way you are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sz="2800" dirty="0" smtClean="0"/>
              <a:t>An interactive, 24-7 meter that measures kilowatt-hours per building, as well as the amounts of chilled water and condensate used by each building</a:t>
            </a:r>
          </a:p>
          <a:p>
            <a:pPr marL="514350" indent="-514350">
              <a:buAutoNum type="arabicParenR"/>
            </a:pPr>
            <a:endParaRPr lang="en-US" sz="2800" b="1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39. What is required to access </a:t>
            </a:r>
            <a:r>
              <a:rPr lang="en-US" dirty="0" err="1" smtClean="0"/>
              <a:t>Zimride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Paid membership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ePantherID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Zimride is open to anyone </a:t>
            </a:r>
          </a:p>
          <a:p>
            <a:pPr marL="514350" indent="-514350">
              <a:buAutoNum type="arabicParenR"/>
            </a:pPr>
            <a:r>
              <a:rPr lang="en-US" dirty="0" smtClean="0"/>
              <a:t>Milwaukee 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40. How can you sign up for Zimride?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010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Contact your department chair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Check out http://zimride.uwm.edu/, or go to The Office of Sustainability homepage at www.sustainability.uwm.edu. 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Fill out signup sheet at Klotche front desk</a:t>
            </a:r>
          </a:p>
          <a:p>
            <a:pPr marL="514350" indent="-514350">
              <a:buFont typeface="Wingdings 2"/>
              <a:buAutoNum type="arabicParenR"/>
            </a:pPr>
            <a:r>
              <a:rPr lang="en-US" dirty="0" smtClean="0"/>
              <a:t>Send a letter to the Union</a:t>
            </a:r>
          </a:p>
        </p:txBody>
      </p:sp>
    </p:spTree>
    <p:extLst>
      <p:ext uri="{BB962C8B-B14F-4D97-AF65-F5344CB8AC3E}">
        <p14:creationId xmlns:p14="http://schemas.microsoft.com/office/powerpoint/2010/main" val="1843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41. What are the benefits of biking to campus?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Biking produces no carbon emissions</a:t>
            </a:r>
          </a:p>
          <a:p>
            <a:pPr marL="514350" indent="-514350">
              <a:buAutoNum type="arabicParenR"/>
            </a:pPr>
            <a:r>
              <a:rPr lang="en-US" dirty="0" smtClean="0"/>
              <a:t>Biking is good for your health</a:t>
            </a:r>
          </a:p>
          <a:p>
            <a:pPr marL="514350" indent="-514350">
              <a:buAutoNum type="arabicParenR"/>
            </a:pPr>
            <a:r>
              <a:rPr lang="en-US" dirty="0" smtClean="0"/>
              <a:t>Free parking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42. What bus benefits are offered to students, faculty, and staff?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2590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Free bus shuttle from house</a:t>
            </a:r>
          </a:p>
          <a:p>
            <a:pPr marL="514350" indent="-514350">
              <a:buAutoNum type="arabicParenR"/>
            </a:pPr>
            <a:r>
              <a:rPr lang="en-US" dirty="0" smtClean="0"/>
              <a:t>50% off each bus ride</a:t>
            </a:r>
          </a:p>
          <a:p>
            <a:pPr marL="514350" indent="-514350">
              <a:buAutoNum type="arabicParenR"/>
            </a:pPr>
            <a:r>
              <a:rPr lang="en-US" dirty="0" smtClean="0"/>
              <a:t>UPASS &amp; Commuter Value Pass</a:t>
            </a:r>
          </a:p>
          <a:p>
            <a:pPr marL="514350" indent="-514350">
              <a:buAutoNum type="arabicParenR"/>
            </a:pPr>
            <a:r>
              <a:rPr lang="en-US" dirty="0" smtClean="0"/>
              <a:t>There are no bus benefits offered to students, faculty, and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43. What is a feature of </a:t>
            </a:r>
            <a:r>
              <a:rPr lang="en-US" dirty="0" err="1" smtClean="0"/>
              <a:t>Zipcar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/>
              <a:t>Car sharing service, billable by the hour or day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Nine vehicles are located at campus locations including Sandburg, </a:t>
            </a:r>
            <a:r>
              <a:rPr lang="en-US" sz="2800" dirty="0" err="1" smtClean="0"/>
              <a:t>RiverView</a:t>
            </a:r>
            <a:r>
              <a:rPr lang="en-US" sz="2800" dirty="0" smtClean="0"/>
              <a:t>, and Kenilworth Square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Offers low hourly and daily rates, and always include gas and insurance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All of the above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44. How can you access </a:t>
            </a:r>
            <a:r>
              <a:rPr lang="en-US" dirty="0" err="1" smtClean="0"/>
              <a:t>Zipcar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Reserve online at </a:t>
            </a:r>
            <a:r>
              <a:rPr lang="en-US" sz="2800" dirty="0" smtClean="0"/>
              <a:t>http://www.zipcar.com/uwm/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Sign up through BOSS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Contact your department chair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Visit http://zimride.uwm.edu/ </a:t>
            </a:r>
          </a:p>
          <a:p>
            <a:pPr marL="514350" indent="-514350">
              <a:buAutoNum type="arabicParenR"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FOOD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When did UWM start to recycle?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1987- Oil was recycled</a:t>
            </a:r>
          </a:p>
          <a:p>
            <a:pPr marL="514350" indent="-514350">
              <a:buAutoNum type="arabicParenR"/>
            </a:pPr>
            <a:r>
              <a:rPr lang="en-US" dirty="0" smtClean="0"/>
              <a:t>1984- Yard waste was recycled</a:t>
            </a:r>
          </a:p>
          <a:p>
            <a:pPr marL="514350" indent="-514350">
              <a:buAutoNum type="arabicParenR"/>
            </a:pPr>
            <a:r>
              <a:rPr lang="en-US" dirty="0" smtClean="0"/>
              <a:t>1990- Paper was recycled</a:t>
            </a:r>
          </a:p>
          <a:p>
            <a:pPr marL="514350" indent="-514350">
              <a:buAutoNum type="arabicParenR"/>
            </a:pPr>
            <a:r>
              <a:rPr lang="en-US" dirty="0" smtClean="0"/>
              <a:t>1995- Co-mingle was recycled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967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39762"/>
            <a:ext cx="8763000" cy="808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45. Why is sustainable food important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/>
              <a:t>Sustainable food reduces pesticide use and conserves natural resources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Sustainable food lowers the use of fossil fuels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Switching to sustainable food leads to reductions in greenhouse gas emissions and a healthier Wisconsin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All of the above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46. What sustainable food initiatives are being implemented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800" dirty="0" smtClean="0"/>
              <a:t>Campus gardens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Sustainable conveniences stores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Participation in a local produce auction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All of the above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47. Where are campus gardens located?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Spaights Plaza &amp; Garland Hall</a:t>
            </a:r>
          </a:p>
          <a:p>
            <a:pPr marL="514350" indent="-514350">
              <a:buAutoNum type="arabicParenR"/>
            </a:pPr>
            <a:r>
              <a:rPr lang="en-US" dirty="0" smtClean="0"/>
              <a:t>Physics South Lawn &amp; Sandburg East Tower Lawn</a:t>
            </a:r>
          </a:p>
          <a:p>
            <a:pPr marL="514350" indent="-514350">
              <a:buAutoNum type="arabicParenR"/>
            </a:pPr>
            <a:r>
              <a:rPr lang="en-US" dirty="0" smtClean="0"/>
              <a:t>Sandburg East Tower Lawn &amp; Bolton Hall</a:t>
            </a:r>
          </a:p>
          <a:p>
            <a:pPr marL="514350" indent="-514350">
              <a:buAutoNum type="arabicParenR"/>
            </a:pPr>
            <a:r>
              <a:rPr lang="en-US" dirty="0" smtClean="0"/>
              <a:t>Physics South Lawn &amp; Klotche Center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91440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48. What are the benefits of campus gardens?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3048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They are part of an effort to reduce the "food mile“</a:t>
            </a:r>
          </a:p>
          <a:p>
            <a:pPr marL="514350" indent="-514350">
              <a:buAutoNum type="arabicParenR"/>
            </a:pPr>
            <a:r>
              <a:rPr lang="en-US" dirty="0" smtClean="0"/>
              <a:t>They create a sense of campus community</a:t>
            </a:r>
          </a:p>
          <a:p>
            <a:pPr marL="514350" indent="-514350">
              <a:buAutoNum type="arabicParenR"/>
            </a:pPr>
            <a:r>
              <a:rPr lang="en-US" dirty="0" smtClean="0"/>
              <a:t>They offer students, faculty and staff the chance to directly contribute to sustainability at UWM 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49. Who can have a campus garden plot?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Students</a:t>
            </a:r>
          </a:p>
          <a:p>
            <a:pPr marL="514350" indent="-514350">
              <a:buAutoNum type="arabicParenR"/>
            </a:pPr>
            <a:r>
              <a:rPr lang="en-US" dirty="0" smtClean="0"/>
              <a:t>Students &amp; Faculty</a:t>
            </a:r>
          </a:p>
          <a:p>
            <a:pPr marL="514350" indent="-514350">
              <a:buAutoNum type="arabicParenR"/>
            </a:pPr>
            <a:r>
              <a:rPr lang="en-US" dirty="0" smtClean="0"/>
              <a:t>Students, Faculty and Staff</a:t>
            </a:r>
          </a:p>
          <a:p>
            <a:pPr marL="514350" indent="-514350">
              <a:buAutoNum type="arabicParenR"/>
            </a:pPr>
            <a:r>
              <a:rPr lang="en-US" dirty="0" smtClean="0"/>
              <a:t>Any Milwaukee 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50. What sustainable food options are available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Organic</a:t>
            </a:r>
          </a:p>
          <a:p>
            <a:pPr marL="514350" indent="-514350">
              <a:buAutoNum type="arabicParenR"/>
            </a:pPr>
            <a:r>
              <a:rPr lang="en-US" dirty="0" smtClean="0"/>
              <a:t>Vegetarian</a:t>
            </a:r>
          </a:p>
          <a:p>
            <a:pPr marL="514350" indent="-514350">
              <a:buAutoNum type="arabicParenR"/>
            </a:pPr>
            <a:r>
              <a:rPr lang="en-US" dirty="0" smtClean="0"/>
              <a:t>Vegan</a:t>
            </a:r>
          </a:p>
          <a:p>
            <a:pPr marL="514350" indent="-514350">
              <a:buAutoNum type="arabicParenR"/>
            </a:pPr>
            <a:r>
              <a:rPr lang="en-US" dirty="0" smtClean="0"/>
              <a:t>Local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269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51. Which store specializes in offering organic, natural and locally sourced foods at UWM?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4384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Union Terrace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Emporium in Sandburg</a:t>
            </a:r>
          </a:p>
          <a:p>
            <a:pPr marL="514350" indent="-514350">
              <a:buAutoNum type="arabicParenR"/>
            </a:pPr>
            <a:r>
              <a:rPr lang="en-US" dirty="0" smtClean="0"/>
              <a:t>Restor</a:t>
            </a:r>
          </a:p>
          <a:p>
            <a:pPr marL="514350" indent="-514350">
              <a:buAutoNum type="arabicParenR"/>
            </a:pPr>
            <a:r>
              <a:rPr lang="en-US" dirty="0" smtClean="0"/>
              <a:t>Gasthaus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874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52. What percentage of food does Restaurant Operations utilize that is local, organic, and fair-trade?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2590800"/>
            <a:ext cx="77724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100%</a:t>
            </a:r>
          </a:p>
          <a:p>
            <a:pPr marL="514350" indent="-514350">
              <a:buAutoNum type="arabicParenR"/>
            </a:pPr>
            <a:r>
              <a:rPr lang="en-US" dirty="0" smtClean="0"/>
              <a:t>5%</a:t>
            </a:r>
          </a:p>
          <a:p>
            <a:pPr marL="514350" indent="-514350">
              <a:buAutoNum type="arabicParenR"/>
            </a:pPr>
            <a:r>
              <a:rPr lang="en-US" dirty="0" smtClean="0"/>
              <a:t>40%</a:t>
            </a:r>
          </a:p>
          <a:p>
            <a:pPr marL="514350" indent="-514350">
              <a:buAutoNum type="arabicParenR"/>
            </a:pPr>
            <a:r>
              <a:rPr lang="en-US" dirty="0" smtClean="0"/>
              <a:t>14%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Why is recycling important at UWM?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Conserves resources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Saves energy &amp; decreases greenhouse gas emissions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Prevents pollution &amp; slows landfill expansion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Saves our campus money- At UWM, we spend almost 5 times as much to throw something away as we do to recycle it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Contributes to the creation &amp; expansion of job opportunities within the Milwaukee area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800" dirty="0" smtClean="0"/>
              <a:t>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55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True/False: UWM is a single sort campus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9624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200" dirty="0" smtClean="0"/>
              <a:t>True</a:t>
            </a:r>
          </a:p>
          <a:p>
            <a:pPr marL="514350" indent="-514350">
              <a:buAutoNum type="arabicParenR"/>
            </a:pPr>
            <a:r>
              <a:rPr lang="en-US" sz="2200" dirty="0" smtClean="0"/>
              <a:t>False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61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What plastic numbers can be recycled at UWM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200" dirty="0" smtClean="0"/>
              <a:t>#1 &amp; #2</a:t>
            </a:r>
          </a:p>
          <a:p>
            <a:pPr marL="457200" indent="-457200">
              <a:buAutoNum type="arabicParenR"/>
            </a:pPr>
            <a:r>
              <a:rPr lang="en-US" sz="2200" dirty="0" smtClean="0"/>
              <a:t>#1</a:t>
            </a:r>
          </a:p>
          <a:p>
            <a:pPr marL="457200" indent="-457200">
              <a:buAutoNum type="arabicParenR"/>
            </a:pPr>
            <a:r>
              <a:rPr lang="en-US" sz="2200" dirty="0" smtClean="0"/>
              <a:t>#1-#5</a:t>
            </a:r>
          </a:p>
          <a:p>
            <a:pPr marL="457200" indent="-457200">
              <a:buAutoNum type="arabicParenR"/>
            </a:pPr>
            <a:r>
              <a:rPr lang="en-US" sz="2200" dirty="0" smtClean="0"/>
              <a:t>All numbers #1-#7</a:t>
            </a:r>
          </a:p>
        </p:txBody>
      </p:sp>
    </p:spTree>
    <p:extLst>
      <p:ext uri="{BB962C8B-B14F-4D97-AF65-F5344CB8AC3E}">
        <p14:creationId xmlns:p14="http://schemas.microsoft.com/office/powerpoint/2010/main" val="388721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What is RecycleMania?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2400" dirty="0" smtClean="0"/>
              <a:t>Contest between UWM custodians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Friendly competition and benchmarking tool for college and university recycling programs to promote waste reduction activities to their campus communities 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Name of Earth Week at UWM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Single sorting on campus</a:t>
            </a:r>
          </a:p>
          <a:p>
            <a:pPr marL="514350" indent="-514350">
              <a:buAutoNum type="arabicParenR"/>
            </a:pPr>
            <a:endParaRPr lang="en-US" sz="2400" dirty="0" smtClean="0"/>
          </a:p>
          <a:p>
            <a:pPr marL="514350" indent="-514350">
              <a:buAutoNum type="arabicParenR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7343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7474</TotalTime>
  <Words>2015</Words>
  <Application>Microsoft Office PowerPoint</Application>
  <PresentationFormat>On-screen Show (4:3)</PresentationFormat>
  <Paragraphs>273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Calibri</vt:lpstr>
      <vt:lpstr>Franklin Gothic Book</vt:lpstr>
      <vt:lpstr>Perpetua</vt:lpstr>
      <vt:lpstr>Wingdings 2</vt:lpstr>
      <vt:lpstr>Equity</vt:lpstr>
      <vt:lpstr>  GENERAL </vt:lpstr>
      <vt:lpstr>  1. When was the Office of Sustainability founded? </vt:lpstr>
      <vt:lpstr>2. Where is the Office of Sustainability located? </vt:lpstr>
      <vt:lpstr>  RECYCLING &amp; WASTE </vt:lpstr>
      <vt:lpstr>3. When did UWM start to recycle?</vt:lpstr>
      <vt:lpstr>4. Why is recycling important at UWM?</vt:lpstr>
      <vt:lpstr>5. True/False: UWM is a single sort campus </vt:lpstr>
      <vt:lpstr>6. What plastic numbers can be recycled at UWM </vt:lpstr>
      <vt:lpstr>7. What is RecycleMania? </vt:lpstr>
      <vt:lpstr>8. What is composting?</vt:lpstr>
      <vt:lpstr>9. What year was composting implemented at UWM?</vt:lpstr>
      <vt:lpstr>10. How many pounds of material does UWM compost/week? </vt:lpstr>
      <vt:lpstr>11. Who should be contacted for hazardous waste pickup?</vt:lpstr>
      <vt:lpstr>12. Can printer cartridges be recycled at UWM? </vt:lpstr>
      <vt:lpstr>13. Can batteries be recycled at UWM? </vt:lpstr>
      <vt:lpstr>14. What does techno trash include?</vt:lpstr>
      <vt:lpstr>15. How can you recycle techno trash?</vt:lpstr>
      <vt:lpstr>16. What is the goal of the UWM Surplus Program? </vt:lpstr>
      <vt:lpstr>17. How can you get rid of unwanted items in your office?</vt:lpstr>
      <vt:lpstr>18. Where should you pick up surplus items?</vt:lpstr>
      <vt:lpstr>19. Who should be contacted for e-waste pickup?  </vt:lpstr>
      <vt:lpstr>  ENERGY </vt:lpstr>
      <vt:lpstr>20. Approximately how much does UWM spend on utilities every year?</vt:lpstr>
      <vt:lpstr> 21. What is Energy Matters?</vt:lpstr>
      <vt:lpstr>22. What is the goal of Energy Matters?</vt:lpstr>
      <vt:lpstr>23. What types of upgrades are being made through Energy Matters?</vt:lpstr>
      <vt:lpstr>24. What is PC Power Management?</vt:lpstr>
      <vt:lpstr>25. Which buildings on campus house solar panels?</vt:lpstr>
      <vt:lpstr>26. What is a feature of the Building Dashboard?</vt:lpstr>
      <vt:lpstr>27. How much money has been saved through UWM’s Heat Plant conservation measures?</vt:lpstr>
      <vt:lpstr>28. What is vampire load?</vt:lpstr>
      <vt:lpstr>29. How can vampire load be eliminated? </vt:lpstr>
      <vt:lpstr>30. What are state regulated thermostat setting temperatures for summer and winter?</vt:lpstr>
      <vt:lpstr>31. Why should space heaters not be used?</vt:lpstr>
      <vt:lpstr>32. Why should you use CFL bulbs vs. incandescent bulbs?</vt:lpstr>
      <vt:lpstr>33. Why are community appliances important?</vt:lpstr>
      <vt:lpstr>34. Keep all copiers and printers at least how many feet away from thermostats and sensors?</vt:lpstr>
      <vt:lpstr>35. Why do copiers and printers need to be kept away from thermostats and sensors?</vt:lpstr>
      <vt:lpstr>  ALTERNATIVE TRANSPORTATION </vt:lpstr>
      <vt:lpstr>36. Why is alternative transportation important at UWM?</vt:lpstr>
      <vt:lpstr>37. What types of alternative transportation are offered at UWM?</vt:lpstr>
      <vt:lpstr>38. What is Zimride?</vt:lpstr>
      <vt:lpstr>39. What is required to access Zimride?</vt:lpstr>
      <vt:lpstr>40. How can you sign up for Zimride?</vt:lpstr>
      <vt:lpstr>41. What are the benefits of biking to campus?</vt:lpstr>
      <vt:lpstr>42. What bus benefits are offered to students, faculty, and staff?</vt:lpstr>
      <vt:lpstr>43. What is a feature of Zipcar?</vt:lpstr>
      <vt:lpstr>44. How can you access Zipcar?</vt:lpstr>
      <vt:lpstr>  FOOD </vt:lpstr>
      <vt:lpstr>45. Why is sustainable food important at UWM?</vt:lpstr>
      <vt:lpstr>46. What sustainable food initiatives are being implemented at UWM?</vt:lpstr>
      <vt:lpstr>47. Where are campus gardens located?</vt:lpstr>
      <vt:lpstr>48. What are the benefits of campus gardens?</vt:lpstr>
      <vt:lpstr>49. Who can have a campus garden plot?</vt:lpstr>
      <vt:lpstr>50. What sustainable food options are available at UWM?</vt:lpstr>
      <vt:lpstr>51. Which store specializes in offering organic, natural and locally sourced foods at UWM? </vt:lpstr>
      <vt:lpstr>52. What percentage of food does Restaurant Operations utilize that is local, organic, and fair-trade?</vt:lpstr>
    </vt:vector>
  </TitlesOfParts>
  <Company>UW-Milwaukee, Finance &amp; Administrative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</dc:creator>
  <cp:lastModifiedBy>Peter Alexopoulos</cp:lastModifiedBy>
  <cp:revision>233</cp:revision>
  <dcterms:created xsi:type="dcterms:W3CDTF">2011-11-18T15:40:49Z</dcterms:created>
  <dcterms:modified xsi:type="dcterms:W3CDTF">2014-12-12T18:39:01Z</dcterms:modified>
</cp:coreProperties>
</file>