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69" r:id="rId3"/>
    <p:sldId id="257" r:id="rId4"/>
    <p:sldId id="284" r:id="rId5"/>
    <p:sldId id="266" r:id="rId6"/>
    <p:sldId id="285" r:id="rId7"/>
    <p:sldId id="268" r:id="rId8"/>
    <p:sldId id="270" r:id="rId9"/>
    <p:sldId id="272" r:id="rId10"/>
    <p:sldId id="273" r:id="rId11"/>
    <p:sldId id="275" r:id="rId12"/>
    <p:sldId id="276" r:id="rId13"/>
    <p:sldId id="277" r:id="rId14"/>
    <p:sldId id="278" r:id="rId15"/>
    <p:sldId id="279" r:id="rId16"/>
    <p:sldId id="287" r:id="rId17"/>
    <p:sldId id="288" r:id="rId18"/>
    <p:sldId id="289" r:id="rId19"/>
    <p:sldId id="290"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384DC-99FF-43FE-A69F-F394155AE433}" v="21" dt="2023-02-08T16:58:30.669"/>
    <p1510:client id="{0925BE3F-6FBA-F9DA-3EB6-AC815CB8A4DD}" v="14294" dt="2023-04-05T06:39:54.932"/>
    <p1510:client id="{097F59BB-28A6-ABFD-E02E-2E224F99851F}" v="20204" dt="2023-04-04T20:46:12.513"/>
    <p1510:client id="{0FBE9BE7-B81A-2616-803F-30834162D490}" v="46" dt="2023-03-06T20:21:22.965"/>
    <p1510:client id="{5B842E1C-7BE3-F62C-1A86-27A1CD7C3AEE}" v="357" dt="2023-04-05T15:53:57.348"/>
    <p1510:client id="{6EAC77D3-95EA-6477-6723-10A0BE48AAF1}" v="36" dt="2023-02-28T20:52:13.076"/>
    <p1510:client id="{C7525F05-D23A-BAB4-18F8-F51026481682}" v="546" dt="2023-04-05T15:32:59.870"/>
    <p1510:client id="{D48A2DAB-478B-E9F7-5C9B-2B1009AD7B2C}" v="10" dt="2023-04-05T18:32:54.190"/>
    <p1510:client id="{FAB8CB2D-4D2B-0186-04D8-C1CCB75F9908}" v="49" dt="2023-04-05T16:12:22.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73AE9-5A67-4387-8C81-FE83236372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7651E63-3DDC-4312-8ADA-F94CE136BA3F}">
      <dgm:prSet/>
      <dgm:spPr/>
      <dgm:t>
        <a:bodyPr/>
        <a:lstStyle/>
        <a:p>
          <a:r>
            <a:rPr lang="en-US"/>
            <a:t>39% of college students experience a mental health issue during their time in college. This number is around 20% when looked at in a global context.</a:t>
          </a:r>
        </a:p>
      </dgm:t>
    </dgm:pt>
    <dgm:pt modelId="{8E666F9D-AEC5-4BEC-8057-C60E6F22CB57}" type="parTrans" cxnId="{2B81D662-7F4F-43EF-BC63-8898D63F92D8}">
      <dgm:prSet/>
      <dgm:spPr/>
      <dgm:t>
        <a:bodyPr/>
        <a:lstStyle/>
        <a:p>
          <a:endParaRPr lang="en-US"/>
        </a:p>
      </dgm:t>
    </dgm:pt>
    <dgm:pt modelId="{30259281-5E35-4FB3-9B10-E2C90BC531DD}" type="sibTrans" cxnId="{2B81D662-7F4F-43EF-BC63-8898D63F92D8}">
      <dgm:prSet/>
      <dgm:spPr/>
      <dgm:t>
        <a:bodyPr/>
        <a:lstStyle/>
        <a:p>
          <a:endParaRPr lang="en-US"/>
        </a:p>
      </dgm:t>
    </dgm:pt>
    <dgm:pt modelId="{306DEE34-2976-4C7D-B86C-E80BE86FD615}">
      <dgm:prSet/>
      <dgm:spPr/>
      <dgm:t>
        <a:bodyPr/>
        <a:lstStyle/>
        <a:p>
          <a:r>
            <a:rPr lang="en-US"/>
            <a:t>50% of mental health issues begin by age 14; 75% begin by age 24.</a:t>
          </a:r>
        </a:p>
      </dgm:t>
    </dgm:pt>
    <dgm:pt modelId="{797E7935-97D4-4328-805A-AEED2910455F}" type="parTrans" cxnId="{FA750373-0D58-4210-B973-0E5F32197CEF}">
      <dgm:prSet/>
      <dgm:spPr/>
      <dgm:t>
        <a:bodyPr/>
        <a:lstStyle/>
        <a:p>
          <a:endParaRPr lang="en-US"/>
        </a:p>
      </dgm:t>
    </dgm:pt>
    <dgm:pt modelId="{FB586D83-CC7F-40D4-A5E0-56C541525FDA}" type="sibTrans" cxnId="{FA750373-0D58-4210-B973-0E5F32197CEF}">
      <dgm:prSet/>
      <dgm:spPr/>
      <dgm:t>
        <a:bodyPr/>
        <a:lstStyle/>
        <a:p>
          <a:endParaRPr lang="en-US"/>
        </a:p>
      </dgm:t>
    </dgm:pt>
    <dgm:pt modelId="{27368880-D912-491C-9BCB-26DB94037084}">
      <dgm:prSet/>
      <dgm:spPr/>
      <dgm:t>
        <a:bodyPr/>
        <a:lstStyle/>
        <a:p>
          <a:r>
            <a:rPr lang="en-US"/>
            <a:t>The number 2 cause of death amongst young adults is suicide.</a:t>
          </a:r>
        </a:p>
      </dgm:t>
    </dgm:pt>
    <dgm:pt modelId="{AA05E961-FA11-4E45-A734-DBC866734862}" type="parTrans" cxnId="{C119F655-1228-460F-8886-C290A067A879}">
      <dgm:prSet/>
      <dgm:spPr/>
      <dgm:t>
        <a:bodyPr/>
        <a:lstStyle/>
        <a:p>
          <a:endParaRPr lang="en-US"/>
        </a:p>
      </dgm:t>
    </dgm:pt>
    <dgm:pt modelId="{6DF9EFA2-88A3-4C07-9AEE-BEEA43CA8819}" type="sibTrans" cxnId="{C119F655-1228-460F-8886-C290A067A879}">
      <dgm:prSet/>
      <dgm:spPr/>
      <dgm:t>
        <a:bodyPr/>
        <a:lstStyle/>
        <a:p>
          <a:endParaRPr lang="en-US"/>
        </a:p>
      </dgm:t>
    </dgm:pt>
    <dgm:pt modelId="{43250544-C111-4246-9FFA-9421761F2EDC}">
      <dgm:prSet/>
      <dgm:spPr/>
      <dgm:t>
        <a:bodyPr/>
        <a:lstStyle/>
        <a:p>
          <a:r>
            <a:rPr lang="en-US"/>
            <a:t>50% of us will experience a mental health condition in our lifetimes. 1 in 5 adults has a diagnosable mental illness.</a:t>
          </a:r>
        </a:p>
      </dgm:t>
    </dgm:pt>
    <dgm:pt modelId="{307C666C-6ED3-41BB-A17C-55154902F013}" type="parTrans" cxnId="{B4AC70D6-AC15-435A-871A-C5F86FA75037}">
      <dgm:prSet/>
      <dgm:spPr/>
      <dgm:t>
        <a:bodyPr/>
        <a:lstStyle/>
        <a:p>
          <a:endParaRPr lang="en-US"/>
        </a:p>
      </dgm:t>
    </dgm:pt>
    <dgm:pt modelId="{65A3B5D2-5477-4515-A4A0-87279A809BD7}" type="sibTrans" cxnId="{B4AC70D6-AC15-435A-871A-C5F86FA75037}">
      <dgm:prSet/>
      <dgm:spPr/>
      <dgm:t>
        <a:bodyPr/>
        <a:lstStyle/>
        <a:p>
          <a:endParaRPr lang="en-US"/>
        </a:p>
      </dgm:t>
    </dgm:pt>
    <dgm:pt modelId="{4AA78985-98EA-4E8E-BD2C-7F374D09436D}">
      <dgm:prSet/>
      <dgm:spPr/>
      <dgm:t>
        <a:bodyPr/>
        <a:lstStyle/>
        <a:p>
          <a:r>
            <a:rPr lang="en-US"/>
            <a:t>Around 85% of college students will have experienced a traumatic event by the time they reach our classrooms. Around 50% of students will experience a traumatic event within their first year of university. </a:t>
          </a:r>
        </a:p>
      </dgm:t>
    </dgm:pt>
    <dgm:pt modelId="{8BA3F0E3-923B-49A3-A136-EB5CED0A9C13}" type="parTrans" cxnId="{8419FEA6-A611-4121-89A1-E1F7AD822CCA}">
      <dgm:prSet/>
      <dgm:spPr/>
      <dgm:t>
        <a:bodyPr/>
        <a:lstStyle/>
        <a:p>
          <a:endParaRPr lang="en-US"/>
        </a:p>
      </dgm:t>
    </dgm:pt>
    <dgm:pt modelId="{4817301F-9B39-49B2-9315-E98ED3265DA6}" type="sibTrans" cxnId="{8419FEA6-A611-4121-89A1-E1F7AD822CCA}">
      <dgm:prSet/>
      <dgm:spPr/>
      <dgm:t>
        <a:bodyPr/>
        <a:lstStyle/>
        <a:p>
          <a:endParaRPr lang="en-US"/>
        </a:p>
      </dgm:t>
    </dgm:pt>
    <dgm:pt modelId="{74978F46-C600-4B5E-9704-B6DFB731F14D}">
      <dgm:prSet/>
      <dgm:spPr/>
      <dgm:t>
        <a:bodyPr/>
        <a:lstStyle/>
        <a:p>
          <a:r>
            <a:rPr lang="en-US"/>
            <a:t>The most common mental health struggles amongst college students in a global context are anxiety and depression and acculturative stress for international students in particular. </a:t>
          </a:r>
        </a:p>
      </dgm:t>
    </dgm:pt>
    <dgm:pt modelId="{1BC1B509-0D0F-4F1E-9DF0-785E6A1BC12B}" type="parTrans" cxnId="{4C182962-F815-4FFA-848B-59E30616E41A}">
      <dgm:prSet/>
      <dgm:spPr/>
      <dgm:t>
        <a:bodyPr/>
        <a:lstStyle/>
        <a:p>
          <a:endParaRPr lang="en-US"/>
        </a:p>
      </dgm:t>
    </dgm:pt>
    <dgm:pt modelId="{4429134E-5C7B-4874-A00E-748073949934}" type="sibTrans" cxnId="{4C182962-F815-4FFA-848B-59E30616E41A}">
      <dgm:prSet/>
      <dgm:spPr/>
      <dgm:t>
        <a:bodyPr/>
        <a:lstStyle/>
        <a:p>
          <a:endParaRPr lang="en-US"/>
        </a:p>
      </dgm:t>
    </dgm:pt>
    <dgm:pt modelId="{D2DF9A06-60E9-40BE-BF9A-232C3898724F}">
      <dgm:prSet/>
      <dgm:spPr/>
      <dgm:t>
        <a:bodyPr/>
        <a:lstStyle/>
        <a:p>
          <a:pPr rtl="0"/>
          <a:r>
            <a:rPr lang="en-US"/>
            <a:t>67% of people between ages 18-24 who experience depression &amp; anxiety will not seek out help. </a:t>
          </a:r>
          <a:endParaRPr lang="en-US">
            <a:latin typeface="Calibri Light" panose="020F0302020204030204"/>
          </a:endParaRPr>
        </a:p>
      </dgm:t>
    </dgm:pt>
    <dgm:pt modelId="{6283EED3-BC41-4A9C-AD53-3BA85D89CB36}" type="parTrans" cxnId="{2E8F3BF8-9081-493C-B5AB-DACB2CF3C747}">
      <dgm:prSet/>
      <dgm:spPr/>
      <dgm:t>
        <a:bodyPr/>
        <a:lstStyle/>
        <a:p>
          <a:endParaRPr lang="en-US"/>
        </a:p>
      </dgm:t>
    </dgm:pt>
    <dgm:pt modelId="{5FF2899B-93F9-4E83-A6E2-2A3EA7A96182}" type="sibTrans" cxnId="{2E8F3BF8-9081-493C-B5AB-DACB2CF3C747}">
      <dgm:prSet/>
      <dgm:spPr/>
      <dgm:t>
        <a:bodyPr/>
        <a:lstStyle/>
        <a:p>
          <a:endParaRPr lang="en-US"/>
        </a:p>
      </dgm:t>
    </dgm:pt>
    <dgm:pt modelId="{7331B116-4B2E-4C7C-B1E0-C94CD54BE6B6}">
      <dgm:prSet phldr="0"/>
      <dgm:spPr/>
      <dgm:t>
        <a:bodyPr/>
        <a:lstStyle/>
        <a:p>
          <a:r>
            <a:rPr lang="en-US"/>
            <a:t>Based on the most recent UWM student health survey, around 40% of UWM students screened positive for PTSD symptoms. Screening positive for symptoms does not indicate an official diagnosis.</a:t>
          </a:r>
        </a:p>
      </dgm:t>
    </dgm:pt>
    <dgm:pt modelId="{EF057482-B0BC-43F0-B852-EACDBC50D910}" type="parTrans" cxnId="{AF4B1597-A9D9-4DD3-B2A1-8B46A65D49EC}">
      <dgm:prSet/>
      <dgm:spPr/>
    </dgm:pt>
    <dgm:pt modelId="{2428B5D6-9BFC-460F-96C9-769EEE88120E}" type="sibTrans" cxnId="{AF4B1597-A9D9-4DD3-B2A1-8B46A65D49EC}">
      <dgm:prSet/>
      <dgm:spPr/>
    </dgm:pt>
    <dgm:pt modelId="{6E84FC76-7EED-4EBD-99EB-732AFAC41A68}" type="pres">
      <dgm:prSet presAssocID="{AAA73AE9-5A67-4387-8C81-FE83236372B2}" presName="diagram" presStyleCnt="0">
        <dgm:presLayoutVars>
          <dgm:dir/>
          <dgm:resizeHandles val="exact"/>
        </dgm:presLayoutVars>
      </dgm:prSet>
      <dgm:spPr/>
    </dgm:pt>
    <dgm:pt modelId="{8027E829-0BC9-40A5-AF30-AF6B60CDBD9F}" type="pres">
      <dgm:prSet presAssocID="{F7651E63-3DDC-4312-8ADA-F94CE136BA3F}" presName="node" presStyleLbl="node1" presStyleIdx="0" presStyleCnt="8">
        <dgm:presLayoutVars>
          <dgm:bulletEnabled val="1"/>
        </dgm:presLayoutVars>
      </dgm:prSet>
      <dgm:spPr/>
    </dgm:pt>
    <dgm:pt modelId="{91E1C248-D098-4AA4-BD49-EE3B8E6DFC9E}" type="pres">
      <dgm:prSet presAssocID="{30259281-5E35-4FB3-9B10-E2C90BC531DD}" presName="sibTrans" presStyleCnt="0"/>
      <dgm:spPr/>
    </dgm:pt>
    <dgm:pt modelId="{0BE871FD-B952-40C7-AF33-78BA7144951C}" type="pres">
      <dgm:prSet presAssocID="{306DEE34-2976-4C7D-B86C-E80BE86FD615}" presName="node" presStyleLbl="node1" presStyleIdx="1" presStyleCnt="8">
        <dgm:presLayoutVars>
          <dgm:bulletEnabled val="1"/>
        </dgm:presLayoutVars>
      </dgm:prSet>
      <dgm:spPr/>
    </dgm:pt>
    <dgm:pt modelId="{87721F8B-A566-4EEF-9754-DE67ED533F8A}" type="pres">
      <dgm:prSet presAssocID="{FB586D83-CC7F-40D4-A5E0-56C541525FDA}" presName="sibTrans" presStyleCnt="0"/>
      <dgm:spPr/>
    </dgm:pt>
    <dgm:pt modelId="{E81491AF-AD56-4E1B-A29B-A44D022F74E9}" type="pres">
      <dgm:prSet presAssocID="{27368880-D912-491C-9BCB-26DB94037084}" presName="node" presStyleLbl="node1" presStyleIdx="2" presStyleCnt="8">
        <dgm:presLayoutVars>
          <dgm:bulletEnabled val="1"/>
        </dgm:presLayoutVars>
      </dgm:prSet>
      <dgm:spPr/>
    </dgm:pt>
    <dgm:pt modelId="{0A98FC26-CAAE-45B2-BC7D-242912598E67}" type="pres">
      <dgm:prSet presAssocID="{6DF9EFA2-88A3-4C07-9AEE-BEEA43CA8819}" presName="sibTrans" presStyleCnt="0"/>
      <dgm:spPr/>
    </dgm:pt>
    <dgm:pt modelId="{F65686D1-37A3-4E3F-9151-4D02C51E6104}" type="pres">
      <dgm:prSet presAssocID="{43250544-C111-4246-9FFA-9421761F2EDC}" presName="node" presStyleLbl="node1" presStyleIdx="3" presStyleCnt="8">
        <dgm:presLayoutVars>
          <dgm:bulletEnabled val="1"/>
        </dgm:presLayoutVars>
      </dgm:prSet>
      <dgm:spPr/>
    </dgm:pt>
    <dgm:pt modelId="{8517F3FB-ED3B-456D-803A-4B3485EFD2C5}" type="pres">
      <dgm:prSet presAssocID="{65A3B5D2-5477-4515-A4A0-87279A809BD7}" presName="sibTrans" presStyleCnt="0"/>
      <dgm:spPr/>
    </dgm:pt>
    <dgm:pt modelId="{8797DE4E-3032-451B-A22D-1A5915634B86}" type="pres">
      <dgm:prSet presAssocID="{4AA78985-98EA-4E8E-BD2C-7F374D09436D}" presName="node" presStyleLbl="node1" presStyleIdx="4" presStyleCnt="8">
        <dgm:presLayoutVars>
          <dgm:bulletEnabled val="1"/>
        </dgm:presLayoutVars>
      </dgm:prSet>
      <dgm:spPr/>
    </dgm:pt>
    <dgm:pt modelId="{BEA56584-CBD4-43A6-A8B1-99DA4DDA8018}" type="pres">
      <dgm:prSet presAssocID="{4817301F-9B39-49B2-9315-E98ED3265DA6}" presName="sibTrans" presStyleCnt="0"/>
      <dgm:spPr/>
    </dgm:pt>
    <dgm:pt modelId="{C7D73BB9-8E44-4131-92F4-9167B1A79928}" type="pres">
      <dgm:prSet presAssocID="{74978F46-C600-4B5E-9704-B6DFB731F14D}" presName="node" presStyleLbl="node1" presStyleIdx="5" presStyleCnt="8">
        <dgm:presLayoutVars>
          <dgm:bulletEnabled val="1"/>
        </dgm:presLayoutVars>
      </dgm:prSet>
      <dgm:spPr/>
    </dgm:pt>
    <dgm:pt modelId="{4783DCE1-414A-4551-856A-1F8118DFDB3F}" type="pres">
      <dgm:prSet presAssocID="{4429134E-5C7B-4874-A00E-748073949934}" presName="sibTrans" presStyleCnt="0"/>
      <dgm:spPr/>
    </dgm:pt>
    <dgm:pt modelId="{90532362-81FA-4F83-A58C-A775EB2D2ED5}" type="pres">
      <dgm:prSet presAssocID="{D2DF9A06-60E9-40BE-BF9A-232C3898724F}" presName="node" presStyleLbl="node1" presStyleIdx="6" presStyleCnt="8">
        <dgm:presLayoutVars>
          <dgm:bulletEnabled val="1"/>
        </dgm:presLayoutVars>
      </dgm:prSet>
      <dgm:spPr/>
    </dgm:pt>
    <dgm:pt modelId="{AD4CF161-F33B-4903-866B-D8B87982A667}" type="pres">
      <dgm:prSet presAssocID="{5FF2899B-93F9-4E83-A6E2-2A3EA7A96182}" presName="sibTrans" presStyleCnt="0"/>
      <dgm:spPr/>
    </dgm:pt>
    <dgm:pt modelId="{E288400F-9E2C-46E2-901D-F0D8D0E911BE}" type="pres">
      <dgm:prSet presAssocID="{7331B116-4B2E-4C7C-B1E0-C94CD54BE6B6}" presName="node" presStyleLbl="node1" presStyleIdx="7" presStyleCnt="8">
        <dgm:presLayoutVars>
          <dgm:bulletEnabled val="1"/>
        </dgm:presLayoutVars>
      </dgm:prSet>
      <dgm:spPr/>
    </dgm:pt>
  </dgm:ptLst>
  <dgm:cxnLst>
    <dgm:cxn modelId="{32214A25-63BB-41B8-B5F1-379A24B4EF8D}" type="presOf" srcId="{27368880-D912-491C-9BCB-26DB94037084}" destId="{E81491AF-AD56-4E1B-A29B-A44D022F74E9}" srcOrd="0" destOrd="0" presId="urn:microsoft.com/office/officeart/2005/8/layout/default"/>
    <dgm:cxn modelId="{38921A32-34B0-4BCC-813D-99502DF786AF}" type="presOf" srcId="{7331B116-4B2E-4C7C-B1E0-C94CD54BE6B6}" destId="{E288400F-9E2C-46E2-901D-F0D8D0E911BE}" srcOrd="0" destOrd="0" presId="urn:microsoft.com/office/officeart/2005/8/layout/default"/>
    <dgm:cxn modelId="{4C182962-F815-4FFA-848B-59E30616E41A}" srcId="{AAA73AE9-5A67-4387-8C81-FE83236372B2}" destId="{74978F46-C600-4B5E-9704-B6DFB731F14D}" srcOrd="5" destOrd="0" parTransId="{1BC1B509-0D0F-4F1E-9DF0-785E6A1BC12B}" sibTransId="{4429134E-5C7B-4874-A00E-748073949934}"/>
    <dgm:cxn modelId="{2B81D662-7F4F-43EF-BC63-8898D63F92D8}" srcId="{AAA73AE9-5A67-4387-8C81-FE83236372B2}" destId="{F7651E63-3DDC-4312-8ADA-F94CE136BA3F}" srcOrd="0" destOrd="0" parTransId="{8E666F9D-AEC5-4BEC-8057-C60E6F22CB57}" sibTransId="{30259281-5E35-4FB3-9B10-E2C90BC531DD}"/>
    <dgm:cxn modelId="{AF067367-2A2A-4206-A403-2F9FBCDBD804}" type="presOf" srcId="{AAA73AE9-5A67-4387-8C81-FE83236372B2}" destId="{6E84FC76-7EED-4EBD-99EB-732AFAC41A68}" srcOrd="0" destOrd="0" presId="urn:microsoft.com/office/officeart/2005/8/layout/default"/>
    <dgm:cxn modelId="{78DD0C50-07E5-4493-9FEA-2755A385693E}" type="presOf" srcId="{D2DF9A06-60E9-40BE-BF9A-232C3898724F}" destId="{90532362-81FA-4F83-A58C-A775EB2D2ED5}" srcOrd="0" destOrd="0" presId="urn:microsoft.com/office/officeart/2005/8/layout/default"/>
    <dgm:cxn modelId="{FA750373-0D58-4210-B973-0E5F32197CEF}" srcId="{AAA73AE9-5A67-4387-8C81-FE83236372B2}" destId="{306DEE34-2976-4C7D-B86C-E80BE86FD615}" srcOrd="1" destOrd="0" parTransId="{797E7935-97D4-4328-805A-AEED2910455F}" sibTransId="{FB586D83-CC7F-40D4-A5E0-56C541525FDA}"/>
    <dgm:cxn modelId="{56903D74-A762-48DD-B072-87CC82774951}" type="presOf" srcId="{74978F46-C600-4B5E-9704-B6DFB731F14D}" destId="{C7D73BB9-8E44-4131-92F4-9167B1A79928}" srcOrd="0" destOrd="0" presId="urn:microsoft.com/office/officeart/2005/8/layout/default"/>
    <dgm:cxn modelId="{C119F655-1228-460F-8886-C290A067A879}" srcId="{AAA73AE9-5A67-4387-8C81-FE83236372B2}" destId="{27368880-D912-491C-9BCB-26DB94037084}" srcOrd="2" destOrd="0" parTransId="{AA05E961-FA11-4E45-A734-DBC866734862}" sibTransId="{6DF9EFA2-88A3-4C07-9AEE-BEEA43CA8819}"/>
    <dgm:cxn modelId="{AF4B1597-A9D9-4DD3-B2A1-8B46A65D49EC}" srcId="{AAA73AE9-5A67-4387-8C81-FE83236372B2}" destId="{7331B116-4B2E-4C7C-B1E0-C94CD54BE6B6}" srcOrd="7" destOrd="0" parTransId="{EF057482-B0BC-43F0-B852-EACDBC50D910}" sibTransId="{2428B5D6-9BFC-460F-96C9-769EEE88120E}"/>
    <dgm:cxn modelId="{D23AC49E-BBAD-47E6-AC62-9F6B85328F72}" type="presOf" srcId="{306DEE34-2976-4C7D-B86C-E80BE86FD615}" destId="{0BE871FD-B952-40C7-AF33-78BA7144951C}" srcOrd="0" destOrd="0" presId="urn:microsoft.com/office/officeart/2005/8/layout/default"/>
    <dgm:cxn modelId="{8419FEA6-A611-4121-89A1-E1F7AD822CCA}" srcId="{AAA73AE9-5A67-4387-8C81-FE83236372B2}" destId="{4AA78985-98EA-4E8E-BD2C-7F374D09436D}" srcOrd="4" destOrd="0" parTransId="{8BA3F0E3-923B-49A3-A136-EB5CED0A9C13}" sibTransId="{4817301F-9B39-49B2-9315-E98ED3265DA6}"/>
    <dgm:cxn modelId="{CA49F4A7-FFDC-4BA3-9500-A8833BAF2397}" type="presOf" srcId="{43250544-C111-4246-9FFA-9421761F2EDC}" destId="{F65686D1-37A3-4E3F-9151-4D02C51E6104}" srcOrd="0" destOrd="0" presId="urn:microsoft.com/office/officeart/2005/8/layout/default"/>
    <dgm:cxn modelId="{B4AC70D6-AC15-435A-871A-C5F86FA75037}" srcId="{AAA73AE9-5A67-4387-8C81-FE83236372B2}" destId="{43250544-C111-4246-9FFA-9421761F2EDC}" srcOrd="3" destOrd="0" parTransId="{307C666C-6ED3-41BB-A17C-55154902F013}" sibTransId="{65A3B5D2-5477-4515-A4A0-87279A809BD7}"/>
    <dgm:cxn modelId="{6081F2DD-1D46-43C0-83F0-7F6C4645D3D7}" type="presOf" srcId="{4AA78985-98EA-4E8E-BD2C-7F374D09436D}" destId="{8797DE4E-3032-451B-A22D-1A5915634B86}" srcOrd="0" destOrd="0" presId="urn:microsoft.com/office/officeart/2005/8/layout/default"/>
    <dgm:cxn modelId="{0A1877EF-D958-4D5B-A1AA-68417E8DF49E}" type="presOf" srcId="{F7651E63-3DDC-4312-8ADA-F94CE136BA3F}" destId="{8027E829-0BC9-40A5-AF30-AF6B60CDBD9F}" srcOrd="0" destOrd="0" presId="urn:microsoft.com/office/officeart/2005/8/layout/default"/>
    <dgm:cxn modelId="{2E8F3BF8-9081-493C-B5AB-DACB2CF3C747}" srcId="{AAA73AE9-5A67-4387-8C81-FE83236372B2}" destId="{D2DF9A06-60E9-40BE-BF9A-232C3898724F}" srcOrd="6" destOrd="0" parTransId="{6283EED3-BC41-4A9C-AD53-3BA85D89CB36}" sibTransId="{5FF2899B-93F9-4E83-A6E2-2A3EA7A96182}"/>
    <dgm:cxn modelId="{BC27B216-953A-44FB-9084-F88344DF6165}" type="presParOf" srcId="{6E84FC76-7EED-4EBD-99EB-732AFAC41A68}" destId="{8027E829-0BC9-40A5-AF30-AF6B60CDBD9F}" srcOrd="0" destOrd="0" presId="urn:microsoft.com/office/officeart/2005/8/layout/default"/>
    <dgm:cxn modelId="{825CEFEB-CBCA-4F09-8153-508B1166ED12}" type="presParOf" srcId="{6E84FC76-7EED-4EBD-99EB-732AFAC41A68}" destId="{91E1C248-D098-4AA4-BD49-EE3B8E6DFC9E}" srcOrd="1" destOrd="0" presId="urn:microsoft.com/office/officeart/2005/8/layout/default"/>
    <dgm:cxn modelId="{69A95019-FBEE-427B-A5C2-44699814BD3D}" type="presParOf" srcId="{6E84FC76-7EED-4EBD-99EB-732AFAC41A68}" destId="{0BE871FD-B952-40C7-AF33-78BA7144951C}" srcOrd="2" destOrd="0" presId="urn:microsoft.com/office/officeart/2005/8/layout/default"/>
    <dgm:cxn modelId="{47B539B5-8A7D-4D19-BCC3-56C4B012A876}" type="presParOf" srcId="{6E84FC76-7EED-4EBD-99EB-732AFAC41A68}" destId="{87721F8B-A566-4EEF-9754-DE67ED533F8A}" srcOrd="3" destOrd="0" presId="urn:microsoft.com/office/officeart/2005/8/layout/default"/>
    <dgm:cxn modelId="{ABA34607-0BEA-4C81-A717-1B9AFB328EAE}" type="presParOf" srcId="{6E84FC76-7EED-4EBD-99EB-732AFAC41A68}" destId="{E81491AF-AD56-4E1B-A29B-A44D022F74E9}" srcOrd="4" destOrd="0" presId="urn:microsoft.com/office/officeart/2005/8/layout/default"/>
    <dgm:cxn modelId="{0C5FA0A4-4598-46D6-B0F3-6DA4D20D03FC}" type="presParOf" srcId="{6E84FC76-7EED-4EBD-99EB-732AFAC41A68}" destId="{0A98FC26-CAAE-45B2-BC7D-242912598E67}" srcOrd="5" destOrd="0" presId="urn:microsoft.com/office/officeart/2005/8/layout/default"/>
    <dgm:cxn modelId="{CA3B9102-E591-4601-8E11-1E2C00DC6F00}" type="presParOf" srcId="{6E84FC76-7EED-4EBD-99EB-732AFAC41A68}" destId="{F65686D1-37A3-4E3F-9151-4D02C51E6104}" srcOrd="6" destOrd="0" presId="urn:microsoft.com/office/officeart/2005/8/layout/default"/>
    <dgm:cxn modelId="{12CB2869-E3A0-45B9-ACF9-8470041D68E1}" type="presParOf" srcId="{6E84FC76-7EED-4EBD-99EB-732AFAC41A68}" destId="{8517F3FB-ED3B-456D-803A-4B3485EFD2C5}" srcOrd="7" destOrd="0" presId="urn:microsoft.com/office/officeart/2005/8/layout/default"/>
    <dgm:cxn modelId="{1595EF9E-6E95-44BE-8CE6-A87E4C644CE2}" type="presParOf" srcId="{6E84FC76-7EED-4EBD-99EB-732AFAC41A68}" destId="{8797DE4E-3032-451B-A22D-1A5915634B86}" srcOrd="8" destOrd="0" presId="urn:microsoft.com/office/officeart/2005/8/layout/default"/>
    <dgm:cxn modelId="{4DEB341E-6C7A-4F9A-8914-E6E6B2F53211}" type="presParOf" srcId="{6E84FC76-7EED-4EBD-99EB-732AFAC41A68}" destId="{BEA56584-CBD4-43A6-A8B1-99DA4DDA8018}" srcOrd="9" destOrd="0" presId="urn:microsoft.com/office/officeart/2005/8/layout/default"/>
    <dgm:cxn modelId="{D0EA2CA7-52E1-48DE-A453-684A8B1F0ADD}" type="presParOf" srcId="{6E84FC76-7EED-4EBD-99EB-732AFAC41A68}" destId="{C7D73BB9-8E44-4131-92F4-9167B1A79928}" srcOrd="10" destOrd="0" presId="urn:microsoft.com/office/officeart/2005/8/layout/default"/>
    <dgm:cxn modelId="{364D5DE1-09BA-4951-8B09-AE5CB8DF7881}" type="presParOf" srcId="{6E84FC76-7EED-4EBD-99EB-732AFAC41A68}" destId="{4783DCE1-414A-4551-856A-1F8118DFDB3F}" srcOrd="11" destOrd="0" presId="urn:microsoft.com/office/officeart/2005/8/layout/default"/>
    <dgm:cxn modelId="{86939AA1-45E9-4B7B-8BF3-0A626694B2B4}" type="presParOf" srcId="{6E84FC76-7EED-4EBD-99EB-732AFAC41A68}" destId="{90532362-81FA-4F83-A58C-A775EB2D2ED5}" srcOrd="12" destOrd="0" presId="urn:microsoft.com/office/officeart/2005/8/layout/default"/>
    <dgm:cxn modelId="{02B5EB00-6A49-4CC4-922B-1A2C63252918}" type="presParOf" srcId="{6E84FC76-7EED-4EBD-99EB-732AFAC41A68}" destId="{AD4CF161-F33B-4903-866B-D8B87982A667}" srcOrd="13" destOrd="0" presId="urn:microsoft.com/office/officeart/2005/8/layout/default"/>
    <dgm:cxn modelId="{42369232-880A-4DAE-8972-9922F83B6BEF}" type="presParOf" srcId="{6E84FC76-7EED-4EBD-99EB-732AFAC41A68}" destId="{E288400F-9E2C-46E2-901D-F0D8D0E911B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D0CED2-2A54-436E-86F9-B8A4C83E0E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A828D05-DF7F-40B2-844B-F7D4B223427E}">
      <dgm:prSet/>
      <dgm:spPr/>
      <dgm:t>
        <a:bodyPr/>
        <a:lstStyle/>
        <a:p>
          <a:r>
            <a:rPr lang="en-US"/>
            <a:t>Create more opportunities for students to collaborate with each other on assignments and tasks</a:t>
          </a:r>
        </a:p>
      </dgm:t>
    </dgm:pt>
    <dgm:pt modelId="{4FECF724-397B-4A2D-8FC1-263B6DD6D8A8}" type="parTrans" cxnId="{C4196818-1810-4DD0-9AB0-27DC36B6E7D0}">
      <dgm:prSet/>
      <dgm:spPr/>
      <dgm:t>
        <a:bodyPr/>
        <a:lstStyle/>
        <a:p>
          <a:endParaRPr lang="en-US"/>
        </a:p>
      </dgm:t>
    </dgm:pt>
    <dgm:pt modelId="{4F9551A3-17EB-4644-B8F3-5B3AE56ECD92}" type="sibTrans" cxnId="{C4196818-1810-4DD0-9AB0-27DC36B6E7D0}">
      <dgm:prSet/>
      <dgm:spPr/>
      <dgm:t>
        <a:bodyPr/>
        <a:lstStyle/>
        <a:p>
          <a:endParaRPr lang="en-US"/>
        </a:p>
      </dgm:t>
    </dgm:pt>
    <dgm:pt modelId="{B41E8747-7D96-46EF-97C4-FE7D4271988E}">
      <dgm:prSet/>
      <dgm:spPr/>
      <dgm:t>
        <a:bodyPr/>
        <a:lstStyle/>
        <a:p>
          <a:r>
            <a:rPr lang="en-US"/>
            <a:t>Gives students the opportunity to share their expertise with their peers when it comes to content</a:t>
          </a:r>
        </a:p>
      </dgm:t>
    </dgm:pt>
    <dgm:pt modelId="{B5A5C436-4075-4C25-8133-860CA287FA8C}" type="parTrans" cxnId="{FC105D80-9C17-4238-9CD7-8672AD5A2D12}">
      <dgm:prSet/>
      <dgm:spPr/>
      <dgm:t>
        <a:bodyPr/>
        <a:lstStyle/>
        <a:p>
          <a:endParaRPr lang="en-US"/>
        </a:p>
      </dgm:t>
    </dgm:pt>
    <dgm:pt modelId="{2DA43738-5C62-4BA8-A49B-E49C1F1E38F5}" type="sibTrans" cxnId="{FC105D80-9C17-4238-9CD7-8672AD5A2D12}">
      <dgm:prSet/>
      <dgm:spPr/>
      <dgm:t>
        <a:bodyPr/>
        <a:lstStyle/>
        <a:p>
          <a:endParaRPr lang="en-US"/>
        </a:p>
      </dgm:t>
    </dgm:pt>
    <dgm:pt modelId="{922F69BE-8C91-46C6-87A0-2D7F30F2049A}">
      <dgm:prSet/>
      <dgm:spPr/>
      <dgm:t>
        <a:bodyPr/>
        <a:lstStyle/>
        <a:p>
          <a:r>
            <a:rPr lang="en-US"/>
            <a:t>Create opportunities for students to share their cultural background frequently</a:t>
          </a:r>
        </a:p>
      </dgm:t>
    </dgm:pt>
    <dgm:pt modelId="{BE324D17-8EB4-494A-8C5A-8037A1EC7975}" type="parTrans" cxnId="{04EDF03C-8A05-4F3D-BDDD-27FED83C214B}">
      <dgm:prSet/>
      <dgm:spPr/>
      <dgm:t>
        <a:bodyPr/>
        <a:lstStyle/>
        <a:p>
          <a:endParaRPr lang="en-US"/>
        </a:p>
      </dgm:t>
    </dgm:pt>
    <dgm:pt modelId="{44711E3A-69C4-4983-B351-1C31A2432814}" type="sibTrans" cxnId="{04EDF03C-8A05-4F3D-BDDD-27FED83C214B}">
      <dgm:prSet/>
      <dgm:spPr/>
      <dgm:t>
        <a:bodyPr/>
        <a:lstStyle/>
        <a:p>
          <a:endParaRPr lang="en-US"/>
        </a:p>
      </dgm:t>
    </dgm:pt>
    <dgm:pt modelId="{37DCCE93-17EB-4E27-BC93-6349740AB5A0}">
      <dgm:prSet/>
      <dgm:spPr/>
      <dgm:t>
        <a:bodyPr/>
        <a:lstStyle/>
        <a:p>
          <a:r>
            <a:rPr lang="en-US"/>
            <a:t>Emphasize that they are language learners often &amp; that they are equal in that way </a:t>
          </a:r>
        </a:p>
      </dgm:t>
    </dgm:pt>
    <dgm:pt modelId="{371E9EA1-3422-4220-AC19-A150E8772F5B}" type="parTrans" cxnId="{7222640E-5FC7-40BB-BE63-79F43399607F}">
      <dgm:prSet/>
      <dgm:spPr/>
      <dgm:t>
        <a:bodyPr/>
        <a:lstStyle/>
        <a:p>
          <a:endParaRPr lang="en-US"/>
        </a:p>
      </dgm:t>
    </dgm:pt>
    <dgm:pt modelId="{7BD8B82C-C8A1-4956-8428-B597C93250CB}" type="sibTrans" cxnId="{7222640E-5FC7-40BB-BE63-79F43399607F}">
      <dgm:prSet/>
      <dgm:spPr/>
      <dgm:t>
        <a:bodyPr/>
        <a:lstStyle/>
        <a:p>
          <a:endParaRPr lang="en-US"/>
        </a:p>
      </dgm:t>
    </dgm:pt>
    <dgm:pt modelId="{81CB8C72-3072-4116-BDD3-D4E507B37879}">
      <dgm:prSet/>
      <dgm:spPr/>
      <dgm:t>
        <a:bodyPr/>
        <a:lstStyle/>
        <a:p>
          <a:pPr rtl="0"/>
          <a:r>
            <a:rPr lang="en-US"/>
            <a:t>Get to know your students on a personal level</a:t>
          </a:r>
          <a:r>
            <a:rPr lang="en-US">
              <a:latin typeface="Calibri Light" panose="020F0302020204030204"/>
            </a:rPr>
            <a:t> (within reason)</a:t>
          </a:r>
          <a:endParaRPr lang="en-US"/>
        </a:p>
      </dgm:t>
    </dgm:pt>
    <dgm:pt modelId="{951B1196-F498-467C-905B-673A23CE73C1}" type="parTrans" cxnId="{F94E6375-7F05-49EA-8AB2-1836D86DFC66}">
      <dgm:prSet/>
      <dgm:spPr/>
      <dgm:t>
        <a:bodyPr/>
        <a:lstStyle/>
        <a:p>
          <a:endParaRPr lang="en-US"/>
        </a:p>
      </dgm:t>
    </dgm:pt>
    <dgm:pt modelId="{2DD09938-E97E-466D-B95D-14B4A286469D}" type="sibTrans" cxnId="{F94E6375-7F05-49EA-8AB2-1836D86DFC66}">
      <dgm:prSet/>
      <dgm:spPr/>
      <dgm:t>
        <a:bodyPr/>
        <a:lstStyle/>
        <a:p>
          <a:endParaRPr lang="en-US"/>
        </a:p>
      </dgm:t>
    </dgm:pt>
    <dgm:pt modelId="{DB25C68B-7ED8-4F94-8807-EC2620BA5A19}">
      <dgm:prSet/>
      <dgm:spPr/>
      <dgm:t>
        <a:bodyPr/>
        <a:lstStyle/>
        <a:p>
          <a:r>
            <a:rPr lang="en-US"/>
            <a:t>Share information about your personal lives &amp; experiences with students (within reason)</a:t>
          </a:r>
        </a:p>
      </dgm:t>
    </dgm:pt>
    <dgm:pt modelId="{2FB47633-28E9-4C05-86CF-40C6E4BFC511}" type="parTrans" cxnId="{B09175C9-748A-4474-AFE0-32D59A04BAB5}">
      <dgm:prSet/>
      <dgm:spPr/>
      <dgm:t>
        <a:bodyPr/>
        <a:lstStyle/>
        <a:p>
          <a:endParaRPr lang="en-US"/>
        </a:p>
      </dgm:t>
    </dgm:pt>
    <dgm:pt modelId="{DD3B6AE0-58BF-4C67-B1B7-E07323D86DBA}" type="sibTrans" cxnId="{B09175C9-748A-4474-AFE0-32D59A04BAB5}">
      <dgm:prSet/>
      <dgm:spPr/>
      <dgm:t>
        <a:bodyPr/>
        <a:lstStyle/>
        <a:p>
          <a:endParaRPr lang="en-US"/>
        </a:p>
      </dgm:t>
    </dgm:pt>
    <dgm:pt modelId="{6DBD8D2C-8214-435E-98CC-2E12FEEE870D}">
      <dgm:prSet/>
      <dgm:spPr/>
      <dgm:t>
        <a:bodyPr/>
        <a:lstStyle/>
        <a:p>
          <a:r>
            <a:rPr lang="en-US">
              <a:latin typeface="Calibri Light" panose="020F0302020204030204"/>
            </a:rPr>
            <a:t>Incorporate</a:t>
          </a:r>
          <a:r>
            <a:rPr lang="en-US"/>
            <a:t> </a:t>
          </a:r>
          <a:r>
            <a:rPr lang="en-US" err="1"/>
            <a:t>Translanguaging</a:t>
          </a:r>
          <a:r>
            <a:rPr lang="en-US"/>
            <a:t> into your classroom</a:t>
          </a:r>
        </a:p>
      </dgm:t>
    </dgm:pt>
    <dgm:pt modelId="{BFA1B8A0-C2C7-4627-90B0-02741640A79F}" type="parTrans" cxnId="{65754387-546D-4F84-830A-972B44DA98D1}">
      <dgm:prSet/>
      <dgm:spPr/>
      <dgm:t>
        <a:bodyPr/>
        <a:lstStyle/>
        <a:p>
          <a:endParaRPr lang="en-US"/>
        </a:p>
      </dgm:t>
    </dgm:pt>
    <dgm:pt modelId="{0DD8DCCF-CC07-41DC-9D51-61B13F7783B6}" type="sibTrans" cxnId="{65754387-546D-4F84-830A-972B44DA98D1}">
      <dgm:prSet/>
      <dgm:spPr/>
      <dgm:t>
        <a:bodyPr/>
        <a:lstStyle/>
        <a:p>
          <a:endParaRPr lang="en-US"/>
        </a:p>
      </dgm:t>
    </dgm:pt>
    <dgm:pt modelId="{EB5A7D81-1998-43F2-85B5-B9A0BE5BD663}">
      <dgm:prSet phldr="0"/>
      <dgm:spPr/>
      <dgm:t>
        <a:bodyPr/>
        <a:lstStyle/>
        <a:p>
          <a:pPr rtl="0"/>
          <a:r>
            <a:rPr lang="en-US">
              <a:latin typeface="Calibri Light" panose="020F0302020204030204"/>
            </a:rPr>
            <a:t>Create community guidelines with the students for the classroom</a:t>
          </a:r>
        </a:p>
      </dgm:t>
    </dgm:pt>
    <dgm:pt modelId="{D8ED95C5-58C1-464A-8C0C-E006A162B54C}" type="parTrans" cxnId="{BEAA769C-8B49-4EC0-B2E7-9139E5C141E1}">
      <dgm:prSet/>
      <dgm:spPr/>
    </dgm:pt>
    <dgm:pt modelId="{35E37D59-CF0D-4A43-8AF6-5B2CA51591AD}" type="sibTrans" cxnId="{BEAA769C-8B49-4EC0-B2E7-9139E5C141E1}">
      <dgm:prSet/>
      <dgm:spPr/>
    </dgm:pt>
    <dgm:pt modelId="{FEDC089B-2A0B-41CF-8CD1-F95501AFA411}">
      <dgm:prSet phldr="0"/>
      <dgm:spPr/>
      <dgm:t>
        <a:bodyPr/>
        <a:lstStyle/>
        <a:p>
          <a:pPr rtl="0"/>
          <a:r>
            <a:rPr lang="en-US">
              <a:latin typeface="Calibri Light" panose="020F0302020204030204"/>
            </a:rPr>
            <a:t>Use materials that use/emphasize non-native speakers of English &amp; their professional &amp; academic successes</a:t>
          </a:r>
        </a:p>
      </dgm:t>
    </dgm:pt>
    <dgm:pt modelId="{11E389B5-C2C6-4DF3-B687-4A6C05DA022D}" type="parTrans" cxnId="{BE9C3E3D-8CD7-40F4-8F17-7EEC8885C514}">
      <dgm:prSet/>
      <dgm:spPr/>
    </dgm:pt>
    <dgm:pt modelId="{730B45F9-2352-4391-8F14-BFECA8805C10}" type="sibTrans" cxnId="{BE9C3E3D-8CD7-40F4-8F17-7EEC8885C514}">
      <dgm:prSet/>
      <dgm:spPr/>
    </dgm:pt>
    <dgm:pt modelId="{A2FBD79D-4CE3-4F7B-9832-8ACA816DA28A}" type="pres">
      <dgm:prSet presAssocID="{D4D0CED2-2A54-436E-86F9-B8A4C83E0EFE}" presName="diagram" presStyleCnt="0">
        <dgm:presLayoutVars>
          <dgm:dir/>
          <dgm:resizeHandles val="exact"/>
        </dgm:presLayoutVars>
      </dgm:prSet>
      <dgm:spPr/>
    </dgm:pt>
    <dgm:pt modelId="{519A24E6-8ACB-48DA-92BE-E760CCC373C5}" type="pres">
      <dgm:prSet presAssocID="{CA828D05-DF7F-40B2-844B-F7D4B223427E}" presName="node" presStyleLbl="node1" presStyleIdx="0" presStyleCnt="9">
        <dgm:presLayoutVars>
          <dgm:bulletEnabled val="1"/>
        </dgm:presLayoutVars>
      </dgm:prSet>
      <dgm:spPr/>
    </dgm:pt>
    <dgm:pt modelId="{C7828C00-FD2F-4DA1-A8F0-3E43EDD0770B}" type="pres">
      <dgm:prSet presAssocID="{4F9551A3-17EB-4644-B8F3-5B3AE56ECD92}" presName="sibTrans" presStyleCnt="0"/>
      <dgm:spPr/>
    </dgm:pt>
    <dgm:pt modelId="{02D2FA11-4336-4C09-B86F-421D0D8909D2}" type="pres">
      <dgm:prSet presAssocID="{B41E8747-7D96-46EF-97C4-FE7D4271988E}" presName="node" presStyleLbl="node1" presStyleIdx="1" presStyleCnt="9">
        <dgm:presLayoutVars>
          <dgm:bulletEnabled val="1"/>
        </dgm:presLayoutVars>
      </dgm:prSet>
      <dgm:spPr/>
    </dgm:pt>
    <dgm:pt modelId="{3457B6A4-8F16-401D-BCCD-1A54FB587928}" type="pres">
      <dgm:prSet presAssocID="{2DA43738-5C62-4BA8-A49B-E49C1F1E38F5}" presName="sibTrans" presStyleCnt="0"/>
      <dgm:spPr/>
    </dgm:pt>
    <dgm:pt modelId="{5BA7BCE0-E09A-433E-B83A-5FB04F9943B4}" type="pres">
      <dgm:prSet presAssocID="{922F69BE-8C91-46C6-87A0-2D7F30F2049A}" presName="node" presStyleLbl="node1" presStyleIdx="2" presStyleCnt="9">
        <dgm:presLayoutVars>
          <dgm:bulletEnabled val="1"/>
        </dgm:presLayoutVars>
      </dgm:prSet>
      <dgm:spPr/>
    </dgm:pt>
    <dgm:pt modelId="{ACFCC8D6-2EBC-411D-B749-99117879637A}" type="pres">
      <dgm:prSet presAssocID="{44711E3A-69C4-4983-B351-1C31A2432814}" presName="sibTrans" presStyleCnt="0"/>
      <dgm:spPr/>
    </dgm:pt>
    <dgm:pt modelId="{129B0661-CF91-4E3A-9153-D4F09161FDB0}" type="pres">
      <dgm:prSet presAssocID="{37DCCE93-17EB-4E27-BC93-6349740AB5A0}" presName="node" presStyleLbl="node1" presStyleIdx="3" presStyleCnt="9">
        <dgm:presLayoutVars>
          <dgm:bulletEnabled val="1"/>
        </dgm:presLayoutVars>
      </dgm:prSet>
      <dgm:spPr/>
    </dgm:pt>
    <dgm:pt modelId="{FC1F3704-7EA4-4411-A0C8-50971CEE25C2}" type="pres">
      <dgm:prSet presAssocID="{7BD8B82C-C8A1-4956-8428-B597C93250CB}" presName="sibTrans" presStyleCnt="0"/>
      <dgm:spPr/>
    </dgm:pt>
    <dgm:pt modelId="{10E6FC2E-556C-49FC-B5DA-666684277906}" type="pres">
      <dgm:prSet presAssocID="{81CB8C72-3072-4116-BDD3-D4E507B37879}" presName="node" presStyleLbl="node1" presStyleIdx="4" presStyleCnt="9">
        <dgm:presLayoutVars>
          <dgm:bulletEnabled val="1"/>
        </dgm:presLayoutVars>
      </dgm:prSet>
      <dgm:spPr/>
    </dgm:pt>
    <dgm:pt modelId="{7003D9C1-648D-48B9-8805-DD6348FB92E3}" type="pres">
      <dgm:prSet presAssocID="{2DD09938-E97E-466D-B95D-14B4A286469D}" presName="sibTrans" presStyleCnt="0"/>
      <dgm:spPr/>
    </dgm:pt>
    <dgm:pt modelId="{2D80E1F3-EB58-40DF-A4D8-055373790A3A}" type="pres">
      <dgm:prSet presAssocID="{DB25C68B-7ED8-4F94-8807-EC2620BA5A19}" presName="node" presStyleLbl="node1" presStyleIdx="5" presStyleCnt="9">
        <dgm:presLayoutVars>
          <dgm:bulletEnabled val="1"/>
        </dgm:presLayoutVars>
      </dgm:prSet>
      <dgm:spPr/>
    </dgm:pt>
    <dgm:pt modelId="{F09D14A8-1A5A-4D25-8202-FFEA63552571}" type="pres">
      <dgm:prSet presAssocID="{DD3B6AE0-58BF-4C67-B1B7-E07323D86DBA}" presName="sibTrans" presStyleCnt="0"/>
      <dgm:spPr/>
    </dgm:pt>
    <dgm:pt modelId="{7675A324-DD0E-4C76-999E-47B06521CC28}" type="pres">
      <dgm:prSet presAssocID="{6DBD8D2C-8214-435E-98CC-2E12FEEE870D}" presName="node" presStyleLbl="node1" presStyleIdx="6" presStyleCnt="9">
        <dgm:presLayoutVars>
          <dgm:bulletEnabled val="1"/>
        </dgm:presLayoutVars>
      </dgm:prSet>
      <dgm:spPr/>
    </dgm:pt>
    <dgm:pt modelId="{BE0B1BD4-A9E0-473F-87F7-AE0503CA1D53}" type="pres">
      <dgm:prSet presAssocID="{0DD8DCCF-CC07-41DC-9D51-61B13F7783B6}" presName="sibTrans" presStyleCnt="0"/>
      <dgm:spPr/>
    </dgm:pt>
    <dgm:pt modelId="{3FE89204-FFCB-408D-A612-AA9ACA95745F}" type="pres">
      <dgm:prSet presAssocID="{EB5A7D81-1998-43F2-85B5-B9A0BE5BD663}" presName="node" presStyleLbl="node1" presStyleIdx="7" presStyleCnt="9">
        <dgm:presLayoutVars>
          <dgm:bulletEnabled val="1"/>
        </dgm:presLayoutVars>
      </dgm:prSet>
      <dgm:spPr/>
    </dgm:pt>
    <dgm:pt modelId="{9D26F3F9-B333-4ADD-9854-06239E2CD331}" type="pres">
      <dgm:prSet presAssocID="{35E37D59-CF0D-4A43-8AF6-5B2CA51591AD}" presName="sibTrans" presStyleCnt="0"/>
      <dgm:spPr/>
    </dgm:pt>
    <dgm:pt modelId="{3CDA5287-040B-46A5-B4C6-81EDE0CDD2C4}" type="pres">
      <dgm:prSet presAssocID="{FEDC089B-2A0B-41CF-8CD1-F95501AFA411}" presName="node" presStyleLbl="node1" presStyleIdx="8" presStyleCnt="9">
        <dgm:presLayoutVars>
          <dgm:bulletEnabled val="1"/>
        </dgm:presLayoutVars>
      </dgm:prSet>
      <dgm:spPr/>
    </dgm:pt>
  </dgm:ptLst>
  <dgm:cxnLst>
    <dgm:cxn modelId="{E6718003-B2BE-4A19-B97D-D7471843878A}" type="presOf" srcId="{81CB8C72-3072-4116-BDD3-D4E507B37879}" destId="{10E6FC2E-556C-49FC-B5DA-666684277906}" srcOrd="0" destOrd="0" presId="urn:microsoft.com/office/officeart/2005/8/layout/default"/>
    <dgm:cxn modelId="{7222640E-5FC7-40BB-BE63-79F43399607F}" srcId="{D4D0CED2-2A54-436E-86F9-B8A4C83E0EFE}" destId="{37DCCE93-17EB-4E27-BC93-6349740AB5A0}" srcOrd="3" destOrd="0" parTransId="{371E9EA1-3422-4220-AC19-A150E8772F5B}" sibTransId="{7BD8B82C-C8A1-4956-8428-B597C93250CB}"/>
    <dgm:cxn modelId="{D08FC613-1C64-43B1-9D1C-DC6DE3048D12}" type="presOf" srcId="{EB5A7D81-1998-43F2-85B5-B9A0BE5BD663}" destId="{3FE89204-FFCB-408D-A612-AA9ACA95745F}" srcOrd="0" destOrd="0" presId="urn:microsoft.com/office/officeart/2005/8/layout/default"/>
    <dgm:cxn modelId="{4D831A18-9E4D-4C61-B1ED-643CFE3A4651}" type="presOf" srcId="{6DBD8D2C-8214-435E-98CC-2E12FEEE870D}" destId="{7675A324-DD0E-4C76-999E-47B06521CC28}" srcOrd="0" destOrd="0" presId="urn:microsoft.com/office/officeart/2005/8/layout/default"/>
    <dgm:cxn modelId="{C4196818-1810-4DD0-9AB0-27DC36B6E7D0}" srcId="{D4D0CED2-2A54-436E-86F9-B8A4C83E0EFE}" destId="{CA828D05-DF7F-40B2-844B-F7D4B223427E}" srcOrd="0" destOrd="0" parTransId="{4FECF724-397B-4A2D-8FC1-263B6DD6D8A8}" sibTransId="{4F9551A3-17EB-4644-B8F3-5B3AE56ECD92}"/>
    <dgm:cxn modelId="{DD9C5119-3E9B-47F9-A508-78A2AD40F449}" type="presOf" srcId="{D4D0CED2-2A54-436E-86F9-B8A4C83E0EFE}" destId="{A2FBD79D-4CE3-4F7B-9832-8ACA816DA28A}" srcOrd="0" destOrd="0" presId="urn:microsoft.com/office/officeart/2005/8/layout/default"/>
    <dgm:cxn modelId="{CC12F02F-9EEF-40A4-935D-848F620D4F82}" type="presOf" srcId="{FEDC089B-2A0B-41CF-8CD1-F95501AFA411}" destId="{3CDA5287-040B-46A5-B4C6-81EDE0CDD2C4}" srcOrd="0" destOrd="0" presId="urn:microsoft.com/office/officeart/2005/8/layout/default"/>
    <dgm:cxn modelId="{2B03D435-774A-449C-BFEE-272FFE63B4C6}" type="presOf" srcId="{922F69BE-8C91-46C6-87A0-2D7F30F2049A}" destId="{5BA7BCE0-E09A-433E-B83A-5FB04F9943B4}" srcOrd="0" destOrd="0" presId="urn:microsoft.com/office/officeart/2005/8/layout/default"/>
    <dgm:cxn modelId="{04EDF03C-8A05-4F3D-BDDD-27FED83C214B}" srcId="{D4D0CED2-2A54-436E-86F9-B8A4C83E0EFE}" destId="{922F69BE-8C91-46C6-87A0-2D7F30F2049A}" srcOrd="2" destOrd="0" parTransId="{BE324D17-8EB4-494A-8C5A-8037A1EC7975}" sibTransId="{44711E3A-69C4-4983-B351-1C31A2432814}"/>
    <dgm:cxn modelId="{BE9C3E3D-8CD7-40F4-8F17-7EEC8885C514}" srcId="{D4D0CED2-2A54-436E-86F9-B8A4C83E0EFE}" destId="{FEDC089B-2A0B-41CF-8CD1-F95501AFA411}" srcOrd="8" destOrd="0" parTransId="{11E389B5-C2C6-4DF3-B687-4A6C05DA022D}" sibTransId="{730B45F9-2352-4391-8F14-BFECA8805C10}"/>
    <dgm:cxn modelId="{F94E6375-7F05-49EA-8AB2-1836D86DFC66}" srcId="{D4D0CED2-2A54-436E-86F9-B8A4C83E0EFE}" destId="{81CB8C72-3072-4116-BDD3-D4E507B37879}" srcOrd="4" destOrd="0" parTransId="{951B1196-F498-467C-905B-673A23CE73C1}" sibTransId="{2DD09938-E97E-466D-B95D-14B4A286469D}"/>
    <dgm:cxn modelId="{FC105D80-9C17-4238-9CD7-8672AD5A2D12}" srcId="{D4D0CED2-2A54-436E-86F9-B8A4C83E0EFE}" destId="{B41E8747-7D96-46EF-97C4-FE7D4271988E}" srcOrd="1" destOrd="0" parTransId="{B5A5C436-4075-4C25-8133-860CA287FA8C}" sibTransId="{2DA43738-5C62-4BA8-A49B-E49C1F1E38F5}"/>
    <dgm:cxn modelId="{65754387-546D-4F84-830A-972B44DA98D1}" srcId="{D4D0CED2-2A54-436E-86F9-B8A4C83E0EFE}" destId="{6DBD8D2C-8214-435E-98CC-2E12FEEE870D}" srcOrd="6" destOrd="0" parTransId="{BFA1B8A0-C2C7-4627-90B0-02741640A79F}" sibTransId="{0DD8DCCF-CC07-41DC-9D51-61B13F7783B6}"/>
    <dgm:cxn modelId="{2B480B89-CC12-4A37-916B-F41F07D4E50A}" type="presOf" srcId="{B41E8747-7D96-46EF-97C4-FE7D4271988E}" destId="{02D2FA11-4336-4C09-B86F-421D0D8909D2}" srcOrd="0" destOrd="0" presId="urn:microsoft.com/office/officeart/2005/8/layout/default"/>
    <dgm:cxn modelId="{BEAA769C-8B49-4EC0-B2E7-9139E5C141E1}" srcId="{D4D0CED2-2A54-436E-86F9-B8A4C83E0EFE}" destId="{EB5A7D81-1998-43F2-85B5-B9A0BE5BD663}" srcOrd="7" destOrd="0" parTransId="{D8ED95C5-58C1-464A-8C0C-E006A162B54C}" sibTransId="{35E37D59-CF0D-4A43-8AF6-5B2CA51591AD}"/>
    <dgm:cxn modelId="{E8EDA6A3-6B06-4BB3-B7CB-588CC883D567}" type="presOf" srcId="{DB25C68B-7ED8-4F94-8807-EC2620BA5A19}" destId="{2D80E1F3-EB58-40DF-A4D8-055373790A3A}" srcOrd="0" destOrd="0" presId="urn:microsoft.com/office/officeart/2005/8/layout/default"/>
    <dgm:cxn modelId="{DCD9A5B5-5EC4-43FA-ABD1-0343B507DCD3}" type="presOf" srcId="{CA828D05-DF7F-40B2-844B-F7D4B223427E}" destId="{519A24E6-8ACB-48DA-92BE-E760CCC373C5}" srcOrd="0" destOrd="0" presId="urn:microsoft.com/office/officeart/2005/8/layout/default"/>
    <dgm:cxn modelId="{B09175C9-748A-4474-AFE0-32D59A04BAB5}" srcId="{D4D0CED2-2A54-436E-86F9-B8A4C83E0EFE}" destId="{DB25C68B-7ED8-4F94-8807-EC2620BA5A19}" srcOrd="5" destOrd="0" parTransId="{2FB47633-28E9-4C05-86CF-40C6E4BFC511}" sibTransId="{DD3B6AE0-58BF-4C67-B1B7-E07323D86DBA}"/>
    <dgm:cxn modelId="{E7839BD1-9907-4303-9F6F-6402891DF1E8}" type="presOf" srcId="{37DCCE93-17EB-4E27-BC93-6349740AB5A0}" destId="{129B0661-CF91-4E3A-9153-D4F09161FDB0}" srcOrd="0" destOrd="0" presId="urn:microsoft.com/office/officeart/2005/8/layout/default"/>
    <dgm:cxn modelId="{4CB68BEF-9421-4434-A1FF-D301A21CAE37}" type="presParOf" srcId="{A2FBD79D-4CE3-4F7B-9832-8ACA816DA28A}" destId="{519A24E6-8ACB-48DA-92BE-E760CCC373C5}" srcOrd="0" destOrd="0" presId="urn:microsoft.com/office/officeart/2005/8/layout/default"/>
    <dgm:cxn modelId="{721382EB-D95E-45EF-80C2-E57693D4C0B7}" type="presParOf" srcId="{A2FBD79D-4CE3-4F7B-9832-8ACA816DA28A}" destId="{C7828C00-FD2F-4DA1-A8F0-3E43EDD0770B}" srcOrd="1" destOrd="0" presId="urn:microsoft.com/office/officeart/2005/8/layout/default"/>
    <dgm:cxn modelId="{DEBBA89D-EE07-4CEF-9A3E-387F9DF0B45B}" type="presParOf" srcId="{A2FBD79D-4CE3-4F7B-9832-8ACA816DA28A}" destId="{02D2FA11-4336-4C09-B86F-421D0D8909D2}" srcOrd="2" destOrd="0" presId="urn:microsoft.com/office/officeart/2005/8/layout/default"/>
    <dgm:cxn modelId="{A985E8FD-8CE5-4D0F-82EA-610E5D9A6DCC}" type="presParOf" srcId="{A2FBD79D-4CE3-4F7B-9832-8ACA816DA28A}" destId="{3457B6A4-8F16-401D-BCCD-1A54FB587928}" srcOrd="3" destOrd="0" presId="urn:microsoft.com/office/officeart/2005/8/layout/default"/>
    <dgm:cxn modelId="{BDACB60F-C899-4A0C-997C-02C60A7F5BF1}" type="presParOf" srcId="{A2FBD79D-4CE3-4F7B-9832-8ACA816DA28A}" destId="{5BA7BCE0-E09A-433E-B83A-5FB04F9943B4}" srcOrd="4" destOrd="0" presId="urn:microsoft.com/office/officeart/2005/8/layout/default"/>
    <dgm:cxn modelId="{BD07C70C-B502-4DE0-ADF7-393EFDAB7BBA}" type="presParOf" srcId="{A2FBD79D-4CE3-4F7B-9832-8ACA816DA28A}" destId="{ACFCC8D6-2EBC-411D-B749-99117879637A}" srcOrd="5" destOrd="0" presId="urn:microsoft.com/office/officeart/2005/8/layout/default"/>
    <dgm:cxn modelId="{D38688B9-2688-4C34-880D-90AF47B618F5}" type="presParOf" srcId="{A2FBD79D-4CE3-4F7B-9832-8ACA816DA28A}" destId="{129B0661-CF91-4E3A-9153-D4F09161FDB0}" srcOrd="6" destOrd="0" presId="urn:microsoft.com/office/officeart/2005/8/layout/default"/>
    <dgm:cxn modelId="{2C38B76F-6817-42D1-BBC8-07B4DF43E708}" type="presParOf" srcId="{A2FBD79D-4CE3-4F7B-9832-8ACA816DA28A}" destId="{FC1F3704-7EA4-4411-A0C8-50971CEE25C2}" srcOrd="7" destOrd="0" presId="urn:microsoft.com/office/officeart/2005/8/layout/default"/>
    <dgm:cxn modelId="{1B8DED03-57A7-4B34-B1A3-D5686F52BDD8}" type="presParOf" srcId="{A2FBD79D-4CE3-4F7B-9832-8ACA816DA28A}" destId="{10E6FC2E-556C-49FC-B5DA-666684277906}" srcOrd="8" destOrd="0" presId="urn:microsoft.com/office/officeart/2005/8/layout/default"/>
    <dgm:cxn modelId="{F57F03E7-71F8-4D05-9CDC-25023EB04F6E}" type="presParOf" srcId="{A2FBD79D-4CE3-4F7B-9832-8ACA816DA28A}" destId="{7003D9C1-648D-48B9-8805-DD6348FB92E3}" srcOrd="9" destOrd="0" presId="urn:microsoft.com/office/officeart/2005/8/layout/default"/>
    <dgm:cxn modelId="{A0A33A5C-64D3-4CB8-B676-07EF4C70A1F9}" type="presParOf" srcId="{A2FBD79D-4CE3-4F7B-9832-8ACA816DA28A}" destId="{2D80E1F3-EB58-40DF-A4D8-055373790A3A}" srcOrd="10" destOrd="0" presId="urn:microsoft.com/office/officeart/2005/8/layout/default"/>
    <dgm:cxn modelId="{09B48DCB-9D9F-424A-8508-2872E4E379F0}" type="presParOf" srcId="{A2FBD79D-4CE3-4F7B-9832-8ACA816DA28A}" destId="{F09D14A8-1A5A-4D25-8202-FFEA63552571}" srcOrd="11" destOrd="0" presId="urn:microsoft.com/office/officeart/2005/8/layout/default"/>
    <dgm:cxn modelId="{FBC7C499-7DAA-4A81-8092-67389E0E878F}" type="presParOf" srcId="{A2FBD79D-4CE3-4F7B-9832-8ACA816DA28A}" destId="{7675A324-DD0E-4C76-999E-47B06521CC28}" srcOrd="12" destOrd="0" presId="urn:microsoft.com/office/officeart/2005/8/layout/default"/>
    <dgm:cxn modelId="{D78AC361-FA8C-43AE-8586-5AB95C77B091}" type="presParOf" srcId="{A2FBD79D-4CE3-4F7B-9832-8ACA816DA28A}" destId="{BE0B1BD4-A9E0-473F-87F7-AE0503CA1D53}" srcOrd="13" destOrd="0" presId="urn:microsoft.com/office/officeart/2005/8/layout/default"/>
    <dgm:cxn modelId="{A8AB6185-A233-43AE-AD6B-A1E567F97815}" type="presParOf" srcId="{A2FBD79D-4CE3-4F7B-9832-8ACA816DA28A}" destId="{3FE89204-FFCB-408D-A612-AA9ACA95745F}" srcOrd="14" destOrd="0" presId="urn:microsoft.com/office/officeart/2005/8/layout/default"/>
    <dgm:cxn modelId="{5CFDC555-8A51-4A6E-B64C-E1B745648F13}" type="presParOf" srcId="{A2FBD79D-4CE3-4F7B-9832-8ACA816DA28A}" destId="{9D26F3F9-B333-4ADD-9854-06239E2CD331}" srcOrd="15" destOrd="0" presId="urn:microsoft.com/office/officeart/2005/8/layout/default"/>
    <dgm:cxn modelId="{41037B61-82E5-49CE-8A0C-C69CAF3E299C}" type="presParOf" srcId="{A2FBD79D-4CE3-4F7B-9832-8ACA816DA28A}" destId="{3CDA5287-040B-46A5-B4C6-81EDE0CDD2C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7E829-0BC9-40A5-AF30-AF6B60CDBD9F}">
      <dsp:nvSpPr>
        <dsp:cNvPr id="0" name=""/>
        <dsp:cNvSpPr/>
      </dsp:nvSpPr>
      <dsp:spPr>
        <a:xfrm>
          <a:off x="133454" y="1080"/>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39% of college students experience a mental health issue during their time in college. This number is around 20% when looked at in a global context.</a:t>
          </a:r>
        </a:p>
      </dsp:txBody>
      <dsp:txXfrm>
        <a:off x="133454" y="1080"/>
        <a:ext cx="2343031" cy="1405818"/>
      </dsp:txXfrm>
    </dsp:sp>
    <dsp:sp modelId="{0BE871FD-B952-40C7-AF33-78BA7144951C}">
      <dsp:nvSpPr>
        <dsp:cNvPr id="0" name=""/>
        <dsp:cNvSpPr/>
      </dsp:nvSpPr>
      <dsp:spPr>
        <a:xfrm>
          <a:off x="2710788" y="1080"/>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50% of mental health issues begin by age 14; 75% begin by age 24.</a:t>
          </a:r>
        </a:p>
      </dsp:txBody>
      <dsp:txXfrm>
        <a:off x="2710788" y="1080"/>
        <a:ext cx="2343031" cy="1405818"/>
      </dsp:txXfrm>
    </dsp:sp>
    <dsp:sp modelId="{E81491AF-AD56-4E1B-A29B-A44D022F74E9}">
      <dsp:nvSpPr>
        <dsp:cNvPr id="0" name=""/>
        <dsp:cNvSpPr/>
      </dsp:nvSpPr>
      <dsp:spPr>
        <a:xfrm>
          <a:off x="5288122" y="1080"/>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number 2 cause of death amongst young adults is suicide.</a:t>
          </a:r>
        </a:p>
      </dsp:txBody>
      <dsp:txXfrm>
        <a:off x="5288122" y="1080"/>
        <a:ext cx="2343031" cy="1405818"/>
      </dsp:txXfrm>
    </dsp:sp>
    <dsp:sp modelId="{F65686D1-37A3-4E3F-9151-4D02C51E6104}">
      <dsp:nvSpPr>
        <dsp:cNvPr id="0" name=""/>
        <dsp:cNvSpPr/>
      </dsp:nvSpPr>
      <dsp:spPr>
        <a:xfrm>
          <a:off x="133454" y="1641202"/>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50% of us will experience a mental health condition in our lifetimes. 1 in 5 adults has a diagnosable mental illness.</a:t>
          </a:r>
        </a:p>
      </dsp:txBody>
      <dsp:txXfrm>
        <a:off x="133454" y="1641202"/>
        <a:ext cx="2343031" cy="1405818"/>
      </dsp:txXfrm>
    </dsp:sp>
    <dsp:sp modelId="{8797DE4E-3032-451B-A22D-1A5915634B86}">
      <dsp:nvSpPr>
        <dsp:cNvPr id="0" name=""/>
        <dsp:cNvSpPr/>
      </dsp:nvSpPr>
      <dsp:spPr>
        <a:xfrm>
          <a:off x="2710788" y="1641202"/>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Around 85% of college students will have experienced a traumatic event by the time they reach our classrooms. Around 50% of students will experience a traumatic event within their first year of university. </a:t>
          </a:r>
        </a:p>
      </dsp:txBody>
      <dsp:txXfrm>
        <a:off x="2710788" y="1641202"/>
        <a:ext cx="2343031" cy="1405818"/>
      </dsp:txXfrm>
    </dsp:sp>
    <dsp:sp modelId="{C7D73BB9-8E44-4131-92F4-9167B1A79928}">
      <dsp:nvSpPr>
        <dsp:cNvPr id="0" name=""/>
        <dsp:cNvSpPr/>
      </dsp:nvSpPr>
      <dsp:spPr>
        <a:xfrm>
          <a:off x="5288122" y="1641202"/>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The most common mental health struggles amongst college students in a global context are anxiety and depression and acculturative stress for international students in particular. </a:t>
          </a:r>
        </a:p>
      </dsp:txBody>
      <dsp:txXfrm>
        <a:off x="5288122" y="1641202"/>
        <a:ext cx="2343031" cy="1405818"/>
      </dsp:txXfrm>
    </dsp:sp>
    <dsp:sp modelId="{90532362-81FA-4F83-A58C-A775EB2D2ED5}">
      <dsp:nvSpPr>
        <dsp:cNvPr id="0" name=""/>
        <dsp:cNvSpPr/>
      </dsp:nvSpPr>
      <dsp:spPr>
        <a:xfrm>
          <a:off x="1422121" y="3281323"/>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67% of people between ages 18-24 who experience depression &amp; anxiety will not seek out help. </a:t>
          </a:r>
          <a:endParaRPr lang="en-US" sz="1300" kern="1200">
            <a:latin typeface="Calibri Light" panose="020F0302020204030204"/>
          </a:endParaRPr>
        </a:p>
      </dsp:txBody>
      <dsp:txXfrm>
        <a:off x="1422121" y="3281323"/>
        <a:ext cx="2343031" cy="1405818"/>
      </dsp:txXfrm>
    </dsp:sp>
    <dsp:sp modelId="{E288400F-9E2C-46E2-901D-F0D8D0E911BE}">
      <dsp:nvSpPr>
        <dsp:cNvPr id="0" name=""/>
        <dsp:cNvSpPr/>
      </dsp:nvSpPr>
      <dsp:spPr>
        <a:xfrm>
          <a:off x="3999455" y="3281323"/>
          <a:ext cx="2343031" cy="14058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Based on the most recent UWM student health survey, around 40% of UWM students screened positive for PTSD symptoms. Screening positive for symptoms does not indicate an official diagnosis.</a:t>
          </a:r>
        </a:p>
      </dsp:txBody>
      <dsp:txXfrm>
        <a:off x="3999455" y="3281323"/>
        <a:ext cx="2343031" cy="1405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24E6-8ACB-48DA-92BE-E760CCC373C5}">
      <dsp:nvSpPr>
        <dsp:cNvPr id="0" name=""/>
        <dsp:cNvSpPr/>
      </dsp:nvSpPr>
      <dsp:spPr>
        <a:xfrm>
          <a:off x="3606" y="555245"/>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Create more opportunities for students to collaborate with each other on assignments and tasks</a:t>
          </a:r>
        </a:p>
      </dsp:txBody>
      <dsp:txXfrm>
        <a:off x="3606" y="555245"/>
        <a:ext cx="1952801" cy="1171680"/>
      </dsp:txXfrm>
    </dsp:sp>
    <dsp:sp modelId="{02D2FA11-4336-4C09-B86F-421D0D8909D2}">
      <dsp:nvSpPr>
        <dsp:cNvPr id="0" name=""/>
        <dsp:cNvSpPr/>
      </dsp:nvSpPr>
      <dsp:spPr>
        <a:xfrm>
          <a:off x="2151687" y="555245"/>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Gives students the opportunity to share their expertise with their peers when it comes to content</a:t>
          </a:r>
        </a:p>
      </dsp:txBody>
      <dsp:txXfrm>
        <a:off x="2151687" y="555245"/>
        <a:ext cx="1952801" cy="1171680"/>
      </dsp:txXfrm>
    </dsp:sp>
    <dsp:sp modelId="{5BA7BCE0-E09A-433E-B83A-5FB04F9943B4}">
      <dsp:nvSpPr>
        <dsp:cNvPr id="0" name=""/>
        <dsp:cNvSpPr/>
      </dsp:nvSpPr>
      <dsp:spPr>
        <a:xfrm>
          <a:off x="4299768" y="555245"/>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Create opportunities for students to share their cultural background frequently</a:t>
          </a:r>
        </a:p>
      </dsp:txBody>
      <dsp:txXfrm>
        <a:off x="4299768" y="555245"/>
        <a:ext cx="1952801" cy="1171680"/>
      </dsp:txXfrm>
    </dsp:sp>
    <dsp:sp modelId="{129B0661-CF91-4E3A-9153-D4F09161FDB0}">
      <dsp:nvSpPr>
        <dsp:cNvPr id="0" name=""/>
        <dsp:cNvSpPr/>
      </dsp:nvSpPr>
      <dsp:spPr>
        <a:xfrm>
          <a:off x="6447850" y="555245"/>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Emphasize that they are language learners often &amp; that they are equal in that way </a:t>
          </a:r>
        </a:p>
      </dsp:txBody>
      <dsp:txXfrm>
        <a:off x="6447850" y="555245"/>
        <a:ext cx="1952801" cy="1171680"/>
      </dsp:txXfrm>
    </dsp:sp>
    <dsp:sp modelId="{10E6FC2E-556C-49FC-B5DA-666684277906}">
      <dsp:nvSpPr>
        <dsp:cNvPr id="0" name=""/>
        <dsp:cNvSpPr/>
      </dsp:nvSpPr>
      <dsp:spPr>
        <a:xfrm>
          <a:off x="8595931" y="555245"/>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Get to know your students on a personal level</a:t>
          </a:r>
          <a:r>
            <a:rPr lang="en-US" sz="1400" kern="1200">
              <a:latin typeface="Calibri Light" panose="020F0302020204030204"/>
            </a:rPr>
            <a:t> (within reason)</a:t>
          </a:r>
          <a:endParaRPr lang="en-US" sz="1400" kern="1200"/>
        </a:p>
      </dsp:txBody>
      <dsp:txXfrm>
        <a:off x="8595931" y="555245"/>
        <a:ext cx="1952801" cy="1171680"/>
      </dsp:txXfrm>
    </dsp:sp>
    <dsp:sp modelId="{2D80E1F3-EB58-40DF-A4D8-055373790A3A}">
      <dsp:nvSpPr>
        <dsp:cNvPr id="0" name=""/>
        <dsp:cNvSpPr/>
      </dsp:nvSpPr>
      <dsp:spPr>
        <a:xfrm>
          <a:off x="1077647" y="1922206"/>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Share information about your personal lives &amp; experiences with students (within reason)</a:t>
          </a:r>
        </a:p>
      </dsp:txBody>
      <dsp:txXfrm>
        <a:off x="1077647" y="1922206"/>
        <a:ext cx="1952801" cy="1171680"/>
      </dsp:txXfrm>
    </dsp:sp>
    <dsp:sp modelId="{7675A324-DD0E-4C76-999E-47B06521CC28}">
      <dsp:nvSpPr>
        <dsp:cNvPr id="0" name=""/>
        <dsp:cNvSpPr/>
      </dsp:nvSpPr>
      <dsp:spPr>
        <a:xfrm>
          <a:off x="3225728" y="1922206"/>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Light" panose="020F0302020204030204"/>
            </a:rPr>
            <a:t>Incorporate</a:t>
          </a:r>
          <a:r>
            <a:rPr lang="en-US" sz="1400" kern="1200"/>
            <a:t> </a:t>
          </a:r>
          <a:r>
            <a:rPr lang="en-US" sz="1400" kern="1200" err="1"/>
            <a:t>Translanguaging</a:t>
          </a:r>
          <a:r>
            <a:rPr lang="en-US" sz="1400" kern="1200"/>
            <a:t> into your classroom</a:t>
          </a:r>
        </a:p>
      </dsp:txBody>
      <dsp:txXfrm>
        <a:off x="3225728" y="1922206"/>
        <a:ext cx="1952801" cy="1171680"/>
      </dsp:txXfrm>
    </dsp:sp>
    <dsp:sp modelId="{3FE89204-FFCB-408D-A612-AA9ACA95745F}">
      <dsp:nvSpPr>
        <dsp:cNvPr id="0" name=""/>
        <dsp:cNvSpPr/>
      </dsp:nvSpPr>
      <dsp:spPr>
        <a:xfrm>
          <a:off x="5373809" y="1922206"/>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Create community guidelines with the students for the classroom</a:t>
          </a:r>
        </a:p>
      </dsp:txBody>
      <dsp:txXfrm>
        <a:off x="5373809" y="1922206"/>
        <a:ext cx="1952801" cy="1171680"/>
      </dsp:txXfrm>
    </dsp:sp>
    <dsp:sp modelId="{3CDA5287-040B-46A5-B4C6-81EDE0CDD2C4}">
      <dsp:nvSpPr>
        <dsp:cNvPr id="0" name=""/>
        <dsp:cNvSpPr/>
      </dsp:nvSpPr>
      <dsp:spPr>
        <a:xfrm>
          <a:off x="7521890" y="1922206"/>
          <a:ext cx="1952801" cy="1171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Use materials that use/emphasize non-native speakers of English &amp; their professional &amp; academic successes</a:t>
          </a:r>
        </a:p>
      </dsp:txBody>
      <dsp:txXfrm>
        <a:off x="7521890" y="1922206"/>
        <a:ext cx="1952801" cy="11716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466489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044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888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8079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671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2552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5181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extLst>
      <p:ext uri="{BB962C8B-B14F-4D97-AF65-F5344CB8AC3E}">
        <p14:creationId xmlns:p14="http://schemas.microsoft.com/office/powerpoint/2010/main" val="180545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2529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8278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366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580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1040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0550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595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0774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942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574356149"/>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sychologytoday.com/us/blog/trauma-and-hope/201703/different-types-trauma-small-t-versus-large-t" TargetMode="External"/><Relationship Id="rId2" Type="http://schemas.openxmlformats.org/officeDocument/2006/relationships/hyperlink" Target="https://www.psychiatry.org/patients-families/ptsd/what-is-pts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gia.berkeley.edu/practice/body_scan_meditation" TargetMode="External"/><Relationship Id="rId2" Type="http://schemas.openxmlformats.org/officeDocument/2006/relationships/hyperlink" Target="https://doi.org/10.1371/journal.pone.0245156" TargetMode="External"/><Relationship Id="rId1" Type="http://schemas.openxmlformats.org/officeDocument/2006/relationships/slideLayout" Target="../slideLayouts/slideLayout2.xml"/><Relationship Id="rId4" Type="http://schemas.openxmlformats.org/officeDocument/2006/relationships/hyperlink" Target="https://www.frontiersin.org/articles/10.3389/fpsyg.2018.01441/ful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3390/ijerph19159607" TargetMode="External"/><Relationship Id="rId2" Type="http://schemas.openxmlformats.org/officeDocument/2006/relationships/hyperlink" Target="http://dx.doi.org/10.1037/trm00003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raumapractice.co.uk/why-dancing-is-good-for-trauma/#:~:text=Dancing%20aids%20trauma%20release%20by,body%20rather%20than%20shut%20out" TargetMode="External"/><Relationship Id="rId2" Type="http://schemas.openxmlformats.org/officeDocument/2006/relationships/hyperlink" Target="https://store.samhsa.gov/sites/default/files/d7/priv/sma14-4816_litreview.pdf" TargetMode="External"/><Relationship Id="rId1" Type="http://schemas.openxmlformats.org/officeDocument/2006/relationships/slideLayout" Target="../slideLayouts/slideLayout2.xml"/><Relationship Id="rId4" Type="http://schemas.openxmlformats.org/officeDocument/2006/relationships/hyperlink" Target="https://www.verywellmind.com/what-is-complex-ptsd-279749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tl.wustl.edu/resources/establishing-classroom-ground-ru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D44EE956-8650-9BA3-1A27-BC3921DA676D}"/>
              </a:ext>
            </a:extLst>
          </p:cNvPr>
          <p:cNvPicPr>
            <a:picLocks noChangeAspect="1"/>
          </p:cNvPicPr>
          <p:nvPr/>
        </p:nvPicPr>
        <p:blipFill rotWithShape="1">
          <a:blip r:embed="rId4">
            <a:alphaModFix amt="20000"/>
          </a:blip>
          <a:srcRect/>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420256" y="990600"/>
            <a:ext cx="4000789" cy="3061085"/>
          </a:xfrm>
        </p:spPr>
        <p:txBody>
          <a:bodyPr vert="horz" lIns="91440" tIns="45720" rIns="91440" bIns="45720" rtlCol="0" anchor="ctr">
            <a:normAutofit fontScale="90000"/>
          </a:bodyPr>
          <a:lstStyle/>
          <a:p>
            <a:pPr algn="l"/>
            <a:r>
              <a:rPr lang="en-US" sz="3300"/>
              <a:t>Fully Human: Mental Health Support for the multilingual learner in the classroom &amp; Beyond</a:t>
            </a:r>
          </a:p>
        </p:txBody>
      </p:sp>
      <p:sp>
        <p:nvSpPr>
          <p:cNvPr id="3" name="Subtitle 2"/>
          <p:cNvSpPr>
            <a:spLocks noGrp="1"/>
          </p:cNvSpPr>
          <p:nvPr>
            <p:ph type="subTitle" idx="1"/>
          </p:nvPr>
        </p:nvSpPr>
        <p:spPr>
          <a:xfrm>
            <a:off x="7743825" y="5189490"/>
            <a:ext cx="4341669" cy="1455497"/>
          </a:xfrm>
        </p:spPr>
        <p:txBody>
          <a:bodyPr vert="horz" lIns="91440" tIns="45720" rIns="91440" bIns="45720" rtlCol="0" anchor="ctr">
            <a:normAutofit fontScale="70000" lnSpcReduction="20000"/>
          </a:bodyPr>
          <a:lstStyle/>
          <a:p>
            <a:pPr algn="ctr"/>
            <a:r>
              <a:rPr lang="en-US" i="1" cap="none" dirty="0"/>
              <a:t>Presented by Lindsey Hill</a:t>
            </a:r>
          </a:p>
          <a:p>
            <a:pPr algn="ctr"/>
            <a:r>
              <a:rPr lang="en-US" i="1" cap="none" dirty="0">
                <a:cs typeface="Calibri" panose="020F0502020204030204"/>
              </a:rPr>
              <a:t>Assistant Academic Director – Intensive English Program</a:t>
            </a:r>
          </a:p>
          <a:p>
            <a:pPr algn="ctr"/>
            <a:r>
              <a:rPr lang="en-US" i="1" cap="none" dirty="0">
                <a:cs typeface="Calibri" panose="020F0502020204030204"/>
              </a:rPr>
              <a:t>University of Wisconsin-Milwaukee </a:t>
            </a:r>
          </a:p>
          <a:p>
            <a:pPr algn="ctr"/>
            <a:r>
              <a:rPr lang="en-US" i="1" cap="none" dirty="0">
                <a:cs typeface="Calibri" panose="020F0502020204030204"/>
              </a:rPr>
              <a:t>English Language Academy </a:t>
            </a:r>
          </a:p>
          <a:p>
            <a:pPr algn="ctr"/>
            <a:r>
              <a:rPr lang="en-US" cap="none" dirty="0">
                <a:cs typeface="Calibri" panose="020F0502020204030204"/>
              </a:rPr>
              <a:t>April 5</a:t>
            </a:r>
            <a:r>
              <a:rPr lang="en-US" cap="none" baseline="30000" dirty="0">
                <a:cs typeface="Calibri" panose="020F0502020204030204"/>
              </a:rPr>
              <a:t>th</a:t>
            </a:r>
            <a:r>
              <a:rPr lang="en-US" cap="none" dirty="0">
                <a:cs typeface="Calibri" panose="020F0502020204030204"/>
              </a:rPr>
              <a:t>, 2023</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E57B-0284-458C-237F-EBB3E2C9D565}"/>
              </a:ext>
            </a:extLst>
          </p:cNvPr>
          <p:cNvSpPr>
            <a:spLocks noGrp="1"/>
          </p:cNvSpPr>
          <p:nvPr>
            <p:ph type="title"/>
          </p:nvPr>
        </p:nvSpPr>
        <p:spPr>
          <a:xfrm>
            <a:off x="352426" y="1145381"/>
            <a:ext cx="3737769" cy="1456267"/>
          </a:xfrm>
        </p:spPr>
        <p:txBody>
          <a:bodyPr>
            <a:normAutofit fontScale="90000"/>
          </a:bodyPr>
          <a:lstStyle/>
          <a:p>
            <a:r>
              <a:rPr lang="en-US">
                <a:cs typeface="Calibri Light"/>
              </a:rPr>
              <a:t>Cultural differences in understanding &amp; coping with mental health &amp; trauma </a:t>
            </a:r>
          </a:p>
        </p:txBody>
      </p:sp>
      <p:pic>
        <p:nvPicPr>
          <p:cNvPr id="4" name="Picture 4" descr="A picture containing text&#10;&#10;Description automatically generated">
            <a:extLst>
              <a:ext uri="{FF2B5EF4-FFF2-40B4-BE49-F238E27FC236}">
                <a16:creationId xmlns:a16="http://schemas.microsoft.com/office/drawing/2014/main" id="{0811B1B5-7691-3599-87A5-121646D2DFEE}"/>
              </a:ext>
            </a:extLst>
          </p:cNvPr>
          <p:cNvPicPr>
            <a:picLocks noGrp="1" noChangeAspect="1"/>
          </p:cNvPicPr>
          <p:nvPr>
            <p:ph idx="1"/>
          </p:nvPr>
        </p:nvPicPr>
        <p:blipFill>
          <a:blip r:embed="rId2"/>
          <a:stretch>
            <a:fillRect/>
          </a:stretch>
        </p:blipFill>
        <p:spPr>
          <a:xfrm>
            <a:off x="484188" y="3709459"/>
            <a:ext cx="3819524" cy="2717006"/>
          </a:xfrm>
        </p:spPr>
      </p:pic>
      <p:sp>
        <p:nvSpPr>
          <p:cNvPr id="5" name="TextBox 4">
            <a:extLst>
              <a:ext uri="{FF2B5EF4-FFF2-40B4-BE49-F238E27FC236}">
                <a16:creationId xmlns:a16="http://schemas.microsoft.com/office/drawing/2014/main" id="{9A09F26B-7439-80C6-576C-77C97908963E}"/>
              </a:ext>
            </a:extLst>
          </p:cNvPr>
          <p:cNvSpPr txBox="1"/>
          <p:nvPr/>
        </p:nvSpPr>
        <p:spPr>
          <a:xfrm>
            <a:off x="4488656" y="440531"/>
            <a:ext cx="739378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dirty="0">
                <a:cs typeface="Calibri"/>
              </a:rPr>
              <a:t>PTSD has cross-cultural validity in most areas, however, some areas might vary in different cultures</a:t>
            </a:r>
          </a:p>
          <a:p>
            <a:pPr marL="285750" indent="-285750">
              <a:buFont typeface="Arial"/>
              <a:buChar char="•"/>
            </a:pPr>
            <a:r>
              <a:rPr lang="en-US" sz="2200" dirty="0">
                <a:cs typeface="Calibri"/>
              </a:rPr>
              <a:t>Increased likelihood of somatic symptoms &amp; assigning spiritual/religious meaning to mental health challenges</a:t>
            </a:r>
          </a:p>
          <a:p>
            <a:pPr marL="285750" indent="-285750">
              <a:buFont typeface="Arial"/>
              <a:buChar char="•"/>
            </a:pPr>
            <a:r>
              <a:rPr lang="en-US" sz="2200" dirty="0">
                <a:cs typeface="Calibri"/>
              </a:rPr>
              <a:t>Spirituality/Religion can also function as a coping mechanism</a:t>
            </a:r>
          </a:p>
          <a:p>
            <a:pPr marL="285750" indent="-285750">
              <a:buFont typeface="Arial"/>
              <a:buChar char="•"/>
            </a:pPr>
            <a:r>
              <a:rPr lang="en-US" sz="2200" dirty="0">
                <a:cs typeface="Calibri"/>
              </a:rPr>
              <a:t>Lower levels of mental health literacy amongst non-Western populations</a:t>
            </a:r>
          </a:p>
          <a:p>
            <a:pPr marL="285750" indent="-285750">
              <a:buFont typeface="Arial"/>
              <a:buChar char="•"/>
            </a:pPr>
            <a:r>
              <a:rPr lang="en-US" sz="2200" dirty="0">
                <a:cs typeface="Calibri"/>
              </a:rPr>
              <a:t>Different cultural values in Asian, Arab, African, &amp; </a:t>
            </a:r>
            <a:r>
              <a:rPr lang="en-US" sz="2200" dirty="0" err="1">
                <a:cs typeface="Calibri"/>
              </a:rPr>
              <a:t>Latine</a:t>
            </a:r>
            <a:r>
              <a:rPr lang="en-US" sz="2200" dirty="0">
                <a:cs typeface="Calibri"/>
              </a:rPr>
              <a:t> cultures could lend themselves to higher rates of social stigma around mental health than in the West</a:t>
            </a:r>
          </a:p>
          <a:p>
            <a:pPr marL="285750" indent="-285750">
              <a:buFont typeface="Arial"/>
              <a:buChar char="•"/>
            </a:pPr>
            <a:r>
              <a:rPr lang="en-US" sz="2200" dirty="0">
                <a:cs typeface="Calibri"/>
              </a:rPr>
              <a:t>Asian &amp; </a:t>
            </a:r>
            <a:r>
              <a:rPr lang="en-US" sz="2200" dirty="0" err="1">
                <a:cs typeface="Calibri"/>
              </a:rPr>
              <a:t>Latine</a:t>
            </a:r>
            <a:r>
              <a:rPr lang="en-US" sz="2200" dirty="0">
                <a:cs typeface="Calibri"/>
              </a:rPr>
              <a:t> students are the least likely to seek out help for mental health struggles</a:t>
            </a:r>
          </a:p>
          <a:p>
            <a:pPr marL="285750" indent="-285750">
              <a:buFont typeface="Arial"/>
              <a:buChar char="•"/>
            </a:pPr>
            <a:endParaRPr lang="en-US" sz="1400">
              <a:cs typeface="Calibri"/>
            </a:endParaRPr>
          </a:p>
          <a:p>
            <a:pPr marL="285750" indent="-285750">
              <a:buFont typeface="Arial"/>
              <a:buChar char="•"/>
            </a:pPr>
            <a:endParaRPr lang="en-US">
              <a:cs typeface="Calibri"/>
            </a:endParaRPr>
          </a:p>
          <a:p>
            <a:endParaRPr lang="en-US">
              <a:cs typeface="Calibri"/>
            </a:endParaRPr>
          </a:p>
        </p:txBody>
      </p:sp>
      <p:sp>
        <p:nvSpPr>
          <p:cNvPr id="6" name="TextBox 5">
            <a:extLst>
              <a:ext uri="{FF2B5EF4-FFF2-40B4-BE49-F238E27FC236}">
                <a16:creationId xmlns:a16="http://schemas.microsoft.com/office/drawing/2014/main" id="{4C7C5764-F3E0-3950-8C8C-1E5E427D9695}"/>
              </a:ext>
            </a:extLst>
          </p:cNvPr>
          <p:cNvSpPr txBox="1"/>
          <p:nvPr/>
        </p:nvSpPr>
        <p:spPr>
          <a:xfrm>
            <a:off x="6619874" y="5929312"/>
            <a:ext cx="504824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Sources: Alharbi &amp; Smith, 2018; Angermyer et al, 2020; Al-Noor et al, 2018; Dong et al, 2023; Elyamani et al, 2020; Hinton &amp; Good, 2015; Jin &amp; Acharya, 2021; Pandaya, 2018; Piwowarcyzk et al, 2014; Wong, Wang, &amp; Maffini, 2014; Zhou et al, 2022</a:t>
            </a:r>
          </a:p>
        </p:txBody>
      </p:sp>
    </p:spTree>
    <p:extLst>
      <p:ext uri="{BB962C8B-B14F-4D97-AF65-F5344CB8AC3E}">
        <p14:creationId xmlns:p14="http://schemas.microsoft.com/office/powerpoint/2010/main" val="283681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9245-6C20-E229-0692-B09121E0B277}"/>
              </a:ext>
            </a:extLst>
          </p:cNvPr>
          <p:cNvSpPr>
            <a:spLocks noGrp="1"/>
          </p:cNvSpPr>
          <p:nvPr>
            <p:ph type="title"/>
          </p:nvPr>
        </p:nvSpPr>
        <p:spPr>
          <a:xfrm>
            <a:off x="4955458" y="639097"/>
            <a:ext cx="6593075" cy="1612490"/>
          </a:xfrm>
        </p:spPr>
        <p:txBody>
          <a:bodyPr>
            <a:normAutofit/>
          </a:bodyPr>
          <a:lstStyle/>
          <a:p>
            <a:r>
              <a:rPr lang="en-US">
                <a:cs typeface="Calibri Light"/>
              </a:rPr>
              <a:t>Solutions: Trauma-informed pedagogy</a:t>
            </a:r>
            <a:endParaRPr lang="en-US"/>
          </a:p>
        </p:txBody>
      </p:sp>
      <p:pic>
        <p:nvPicPr>
          <p:cNvPr id="4" name="Picture 4" descr="A picture containing text&#10;&#10;Description automatically generated">
            <a:extLst>
              <a:ext uri="{FF2B5EF4-FFF2-40B4-BE49-F238E27FC236}">
                <a16:creationId xmlns:a16="http://schemas.microsoft.com/office/drawing/2014/main" id="{1865336B-644C-E088-E428-20FA5FAF3F96}"/>
              </a:ext>
            </a:extLst>
          </p:cNvPr>
          <p:cNvPicPr>
            <a:picLocks noChangeAspect="1"/>
          </p:cNvPicPr>
          <p:nvPr/>
        </p:nvPicPr>
        <p:blipFill rotWithShape="1">
          <a:blip r:embed="rId3"/>
          <a:srcRect l="29976" r="31999"/>
          <a:stretch/>
        </p:blipFill>
        <p:spPr>
          <a:xfrm>
            <a:off x="20" y="975"/>
            <a:ext cx="4635988" cy="6858000"/>
          </a:xfrm>
          <a:prstGeom prst="rect">
            <a:avLst/>
          </a:prstGeom>
        </p:spPr>
      </p:pic>
      <p:sp>
        <p:nvSpPr>
          <p:cNvPr id="8" name="Content Placeholder 7">
            <a:extLst>
              <a:ext uri="{FF2B5EF4-FFF2-40B4-BE49-F238E27FC236}">
                <a16:creationId xmlns:a16="http://schemas.microsoft.com/office/drawing/2014/main" id="{88C229C1-ACCB-2337-6C5A-7EEE1E62D77E}"/>
              </a:ext>
            </a:extLst>
          </p:cNvPr>
          <p:cNvSpPr>
            <a:spLocks noGrp="1"/>
          </p:cNvSpPr>
          <p:nvPr>
            <p:ph idx="1"/>
          </p:nvPr>
        </p:nvSpPr>
        <p:spPr>
          <a:xfrm>
            <a:off x="4955458" y="2251587"/>
            <a:ext cx="6593075" cy="3972232"/>
          </a:xfrm>
        </p:spPr>
        <p:txBody>
          <a:bodyPr>
            <a:normAutofit/>
          </a:bodyPr>
          <a:lstStyle/>
          <a:p>
            <a:r>
              <a:rPr lang="en-US">
                <a:cs typeface="Calibri"/>
              </a:rPr>
              <a:t>Being trauma-informed means acting from a framework in which you understand the biological, psychological, neurological, and social effects that trauma has on an individual and recognizing how that person has constant intertwined needs that influence each other regarding their security, their connections, and their ability to manage their emotions (</a:t>
            </a:r>
            <a:r>
              <a:rPr lang="en-US" err="1">
                <a:cs typeface="Calibri"/>
              </a:rPr>
              <a:t>Kosturous</a:t>
            </a:r>
            <a:r>
              <a:rPr lang="en-US">
                <a:cs typeface="Calibri"/>
              </a:rPr>
              <a:t> et al, 2022)</a:t>
            </a:r>
          </a:p>
          <a:p>
            <a:pPr>
              <a:buClr>
                <a:srgbClr val="FFFFFF"/>
              </a:buClr>
            </a:pPr>
            <a:r>
              <a:rPr lang="en-US">
                <a:cs typeface="Calibri"/>
              </a:rPr>
              <a:t>Not all students who experience trauma will develop PTSD/C-PTSD</a:t>
            </a:r>
            <a:endParaRPr lang="en-US"/>
          </a:p>
          <a:p>
            <a:pPr>
              <a:buClr>
                <a:srgbClr val="FFFFFF"/>
              </a:buClr>
            </a:pPr>
            <a:r>
              <a:rPr lang="en-US">
                <a:cs typeface="Calibri"/>
              </a:rPr>
              <a:t>Not all students experience mental health issues/crises</a:t>
            </a:r>
          </a:p>
          <a:p>
            <a:pPr>
              <a:buClr>
                <a:srgbClr val="FFFFFF"/>
              </a:buClr>
            </a:pPr>
            <a:r>
              <a:rPr lang="en-US">
                <a:cs typeface="Calibri"/>
              </a:rPr>
              <a:t>Trauma-informed Pedagogy is beneficial for all students &amp; should be considered best practice (Wilson, 2020; Wilson, 2022)</a:t>
            </a:r>
          </a:p>
        </p:txBody>
      </p:sp>
    </p:spTree>
    <p:extLst>
      <p:ext uri="{BB962C8B-B14F-4D97-AF65-F5344CB8AC3E}">
        <p14:creationId xmlns:p14="http://schemas.microsoft.com/office/powerpoint/2010/main" val="260652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F126-E736-CF79-AF27-8D4543F64F41}"/>
              </a:ext>
            </a:extLst>
          </p:cNvPr>
          <p:cNvSpPr>
            <a:spLocks noGrp="1"/>
          </p:cNvSpPr>
          <p:nvPr>
            <p:ph type="title"/>
          </p:nvPr>
        </p:nvSpPr>
        <p:spPr>
          <a:xfrm>
            <a:off x="6400800" y="609600"/>
            <a:ext cx="5147730" cy="1641987"/>
          </a:xfrm>
        </p:spPr>
        <p:txBody>
          <a:bodyPr>
            <a:normAutofit/>
          </a:bodyPr>
          <a:lstStyle/>
          <a:p>
            <a:pPr>
              <a:lnSpc>
                <a:spcPct val="90000"/>
              </a:lnSpc>
            </a:pPr>
            <a:r>
              <a:rPr lang="en-US" sz="2800" err="1">
                <a:cs typeface="Calibri Light"/>
              </a:rPr>
              <a:t>TRauma-informed</a:t>
            </a:r>
            <a:r>
              <a:rPr lang="en-US" sz="2800">
                <a:cs typeface="Calibri Light"/>
              </a:rPr>
              <a:t> pedagogy for the multilingual classroom</a:t>
            </a:r>
          </a:p>
        </p:txBody>
      </p:sp>
      <p:pic>
        <p:nvPicPr>
          <p:cNvPr id="5" name="Picture 4" descr="Drawings on colourful paper">
            <a:extLst>
              <a:ext uri="{FF2B5EF4-FFF2-40B4-BE49-F238E27FC236}">
                <a16:creationId xmlns:a16="http://schemas.microsoft.com/office/drawing/2014/main" id="{1358664B-CD31-85AC-39CA-D0632CBAC8A1}"/>
              </a:ext>
            </a:extLst>
          </p:cNvPr>
          <p:cNvPicPr>
            <a:picLocks noChangeAspect="1"/>
          </p:cNvPicPr>
          <p:nvPr/>
        </p:nvPicPr>
        <p:blipFill rotWithShape="1">
          <a:blip r:embed="rId3"/>
          <a:srcRect l="8804" r="31862" b="-2"/>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758AB21E-0179-2A1F-E4F6-825F6A861646}"/>
              </a:ext>
            </a:extLst>
          </p:cNvPr>
          <p:cNvSpPr>
            <a:spLocks noGrp="1"/>
          </p:cNvSpPr>
          <p:nvPr>
            <p:ph idx="1"/>
          </p:nvPr>
        </p:nvSpPr>
        <p:spPr>
          <a:xfrm>
            <a:off x="6400800" y="2527009"/>
            <a:ext cx="5147730" cy="3637935"/>
          </a:xfrm>
        </p:spPr>
        <p:txBody>
          <a:bodyPr vert="horz" lIns="91440" tIns="45720" rIns="91440" bIns="45720" rtlCol="0" anchor="ctr">
            <a:noAutofit/>
          </a:bodyPr>
          <a:lstStyle/>
          <a:p>
            <a:r>
              <a:rPr lang="en-US" sz="2800">
                <a:cs typeface="Calibri"/>
              </a:rPr>
              <a:t>Safety (physical &amp; emotional safety)</a:t>
            </a:r>
          </a:p>
          <a:p>
            <a:pPr>
              <a:buClr>
                <a:srgbClr val="FFFFFF"/>
              </a:buClr>
            </a:pPr>
            <a:r>
              <a:rPr lang="en-US" sz="2800">
                <a:cs typeface="Calibri"/>
              </a:rPr>
              <a:t>Clarity </a:t>
            </a:r>
          </a:p>
          <a:p>
            <a:pPr>
              <a:buClr>
                <a:srgbClr val="FFFFFF"/>
              </a:buClr>
            </a:pPr>
            <a:r>
              <a:rPr lang="en-US" sz="2800">
                <a:cs typeface="Calibri"/>
              </a:rPr>
              <a:t>Community </a:t>
            </a:r>
          </a:p>
          <a:p>
            <a:pPr>
              <a:buClr>
                <a:srgbClr val="FFFFFF"/>
              </a:buClr>
            </a:pPr>
            <a:r>
              <a:rPr lang="en-US" sz="2800">
                <a:cs typeface="Calibri"/>
              </a:rPr>
              <a:t>Agency</a:t>
            </a:r>
          </a:p>
          <a:p>
            <a:pPr>
              <a:buClr>
                <a:srgbClr val="FFFFFF"/>
              </a:buClr>
            </a:pPr>
            <a:r>
              <a:rPr lang="en-US" sz="2800">
                <a:cs typeface="Calibri"/>
              </a:rPr>
              <a:t>Identity (cultural and linguistic)</a:t>
            </a:r>
          </a:p>
        </p:txBody>
      </p:sp>
    </p:spTree>
    <p:extLst>
      <p:ext uri="{BB962C8B-B14F-4D97-AF65-F5344CB8AC3E}">
        <p14:creationId xmlns:p14="http://schemas.microsoft.com/office/powerpoint/2010/main" val="406229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1085-ED8C-B84E-06B6-9DAA72572E92}"/>
              </a:ext>
            </a:extLst>
          </p:cNvPr>
          <p:cNvSpPr>
            <a:spLocks noGrp="1"/>
          </p:cNvSpPr>
          <p:nvPr>
            <p:ph type="title"/>
          </p:nvPr>
        </p:nvSpPr>
        <p:spPr>
          <a:xfrm>
            <a:off x="208404" y="132202"/>
            <a:ext cx="9477157" cy="1456267"/>
          </a:xfrm>
        </p:spPr>
        <p:txBody>
          <a:bodyPr>
            <a:normAutofit/>
          </a:bodyPr>
          <a:lstStyle/>
          <a:p>
            <a:r>
              <a:rPr lang="en-US" sz="3300">
                <a:cs typeface="Calibri Light"/>
              </a:rPr>
              <a:t>Safety – creating an emotionally (&amp; physically) safe environment</a:t>
            </a:r>
            <a:endParaRPr lang="en-US" sz="3300"/>
          </a:p>
        </p:txBody>
      </p:sp>
      <p:sp>
        <p:nvSpPr>
          <p:cNvPr id="3" name="Content Placeholder 2">
            <a:extLst>
              <a:ext uri="{FF2B5EF4-FFF2-40B4-BE49-F238E27FC236}">
                <a16:creationId xmlns:a16="http://schemas.microsoft.com/office/drawing/2014/main" id="{EB73E1AA-AA54-8232-3891-F063E5CE5687}"/>
              </a:ext>
            </a:extLst>
          </p:cNvPr>
          <p:cNvSpPr>
            <a:spLocks noGrp="1"/>
          </p:cNvSpPr>
          <p:nvPr>
            <p:ph idx="1"/>
          </p:nvPr>
        </p:nvSpPr>
        <p:spPr>
          <a:xfrm>
            <a:off x="153320" y="1444332"/>
            <a:ext cx="7145253" cy="5154771"/>
          </a:xfrm>
        </p:spPr>
        <p:txBody>
          <a:bodyPr>
            <a:normAutofit/>
          </a:bodyPr>
          <a:lstStyle/>
          <a:p>
            <a:pPr>
              <a:lnSpc>
                <a:spcPct val="90000"/>
              </a:lnSpc>
            </a:pPr>
            <a:r>
              <a:rPr lang="en-US" dirty="0">
                <a:cs typeface="Calibri"/>
              </a:rPr>
              <a:t>Create frequent opportunities for students to fail at low risk </a:t>
            </a:r>
          </a:p>
          <a:p>
            <a:pPr>
              <a:lnSpc>
                <a:spcPct val="90000"/>
              </a:lnSpc>
              <a:buClr>
                <a:srgbClr val="FFFFFF"/>
              </a:buClr>
            </a:pPr>
            <a:r>
              <a:rPr lang="en-US" dirty="0">
                <a:cs typeface="Calibri"/>
              </a:rPr>
              <a:t>Give encouraging feedback</a:t>
            </a:r>
          </a:p>
          <a:p>
            <a:pPr>
              <a:lnSpc>
                <a:spcPct val="90000"/>
              </a:lnSpc>
              <a:buClr>
                <a:srgbClr val="FFFFFF"/>
              </a:buClr>
            </a:pPr>
            <a:r>
              <a:rPr lang="en-US" dirty="0">
                <a:cs typeface="Calibri"/>
              </a:rPr>
              <a:t>Ensure predictable structure of class time &amp; lessons</a:t>
            </a:r>
          </a:p>
          <a:p>
            <a:pPr>
              <a:lnSpc>
                <a:spcPct val="90000"/>
              </a:lnSpc>
              <a:buClr>
                <a:srgbClr val="FFFFFF"/>
              </a:buClr>
            </a:pPr>
            <a:r>
              <a:rPr lang="en-US" dirty="0">
                <a:cs typeface="Calibri"/>
              </a:rPr>
              <a:t>Embed social emotional learning skills in the content of the course – SEL - "development of information, mindsets, and skills that allow individuals to identity and manage their emotions" (Stocker &amp; Gallagher, 2019)</a:t>
            </a:r>
          </a:p>
          <a:p>
            <a:pPr>
              <a:lnSpc>
                <a:spcPct val="90000"/>
              </a:lnSpc>
              <a:buClr>
                <a:srgbClr val="FFFFFF"/>
              </a:buClr>
            </a:pPr>
            <a:r>
              <a:rPr lang="en-US" dirty="0">
                <a:cs typeface="Calibri"/>
              </a:rPr>
              <a:t>Flexible attendance policies (when &amp; where you can)</a:t>
            </a:r>
          </a:p>
          <a:p>
            <a:pPr>
              <a:lnSpc>
                <a:spcPct val="90000"/>
              </a:lnSpc>
              <a:buClr>
                <a:srgbClr val="FFFFFF"/>
              </a:buClr>
            </a:pPr>
            <a:r>
              <a:rPr lang="en-US" dirty="0">
                <a:cs typeface="Calibri"/>
              </a:rPr>
              <a:t>Be a safe emotional space for students </a:t>
            </a:r>
          </a:p>
          <a:p>
            <a:pPr>
              <a:lnSpc>
                <a:spcPct val="90000"/>
              </a:lnSpc>
              <a:buClr>
                <a:srgbClr val="FFFFFF"/>
              </a:buClr>
            </a:pPr>
            <a:r>
              <a:rPr lang="en-US" dirty="0">
                <a:cs typeface="Calibri"/>
              </a:rPr>
              <a:t>Speak out against social injustice &amp; systemic oppression</a:t>
            </a:r>
          </a:p>
          <a:p>
            <a:pPr>
              <a:lnSpc>
                <a:spcPct val="90000"/>
              </a:lnSpc>
              <a:buClr>
                <a:srgbClr val="FFFFFF"/>
              </a:buClr>
            </a:pPr>
            <a:r>
              <a:rPr lang="en-US" dirty="0">
                <a:cs typeface="Calibri"/>
              </a:rPr>
              <a:t>Normalize seeking out professional help and eliminate the stigma of mental health in a culturally sensitive manner</a:t>
            </a:r>
          </a:p>
          <a:p>
            <a:pPr>
              <a:lnSpc>
                <a:spcPct val="90000"/>
              </a:lnSpc>
              <a:buClr>
                <a:srgbClr val="FFFFFF"/>
              </a:buClr>
            </a:pPr>
            <a:r>
              <a:rPr lang="en-US" dirty="0">
                <a:ea typeface="+mn-lt"/>
                <a:cs typeface="+mn-lt"/>
              </a:rPr>
              <a:t>Avoid triggering topics in class content/discussions</a:t>
            </a:r>
          </a:p>
          <a:p>
            <a:pPr>
              <a:lnSpc>
                <a:spcPct val="90000"/>
              </a:lnSpc>
              <a:buClr>
                <a:srgbClr val="FFFFFF"/>
              </a:buClr>
            </a:pPr>
            <a:r>
              <a:rPr lang="en-US" dirty="0">
                <a:ea typeface="+mn-lt"/>
                <a:cs typeface="+mn-lt"/>
              </a:rPr>
              <a:t>Incorporate fun, humor, and play into the content &amp; lessons</a:t>
            </a:r>
          </a:p>
          <a:p>
            <a:pPr>
              <a:lnSpc>
                <a:spcPct val="90000"/>
              </a:lnSpc>
              <a:buClr>
                <a:srgbClr val="FFFFFF"/>
              </a:buClr>
            </a:pPr>
            <a:r>
              <a:rPr lang="en-US" dirty="0">
                <a:ea typeface="+mn-lt"/>
                <a:cs typeface="+mn-lt"/>
              </a:rPr>
              <a:t>Do your best to manage your own emotions</a:t>
            </a:r>
            <a:endParaRPr lang="en-US" dirty="0">
              <a:cs typeface="Calibri"/>
            </a:endParaRPr>
          </a:p>
        </p:txBody>
      </p:sp>
      <p:pic>
        <p:nvPicPr>
          <p:cNvPr id="4" name="Picture 4" descr="Icon&#10;&#10;Description automatically generated">
            <a:extLst>
              <a:ext uri="{FF2B5EF4-FFF2-40B4-BE49-F238E27FC236}">
                <a16:creationId xmlns:a16="http://schemas.microsoft.com/office/drawing/2014/main" id="{8DD30529-5785-C735-6BA5-31CBDA56F4E3}"/>
              </a:ext>
            </a:extLst>
          </p:cNvPr>
          <p:cNvPicPr>
            <a:picLocks noChangeAspect="1"/>
          </p:cNvPicPr>
          <p:nvPr/>
        </p:nvPicPr>
        <p:blipFill>
          <a:blip r:embed="rId3"/>
          <a:stretch>
            <a:fillRect/>
          </a:stretch>
        </p:blipFill>
        <p:spPr>
          <a:xfrm>
            <a:off x="7590936" y="1675700"/>
            <a:ext cx="3445714" cy="34303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9BB3B33A-95D4-6C9D-CEB0-15F112BF255A}"/>
              </a:ext>
            </a:extLst>
          </p:cNvPr>
          <p:cNvSpPr txBox="1"/>
          <p:nvPr/>
        </p:nvSpPr>
        <p:spPr>
          <a:xfrm>
            <a:off x="7160964" y="5269734"/>
            <a:ext cx="50310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Sources: Brunzell, Stokes, &amp; Waters, 2016;  Brunzell, Waters, &amp; Stokes, 2021; Dweck, 2016; </a:t>
            </a:r>
            <a:r>
              <a:rPr lang="en-US" sz="1200" err="1">
                <a:cs typeface="Calibri"/>
              </a:rPr>
              <a:t>Jin</a:t>
            </a:r>
            <a:r>
              <a:rPr lang="en-US" sz="1200">
                <a:cs typeface="Calibri"/>
              </a:rPr>
              <a:t> &amp; Acharya, 2021; </a:t>
            </a:r>
            <a:r>
              <a:rPr lang="en-US" sz="1200" err="1">
                <a:cs typeface="Calibri"/>
              </a:rPr>
              <a:t>Kosturos</a:t>
            </a:r>
            <a:r>
              <a:rPr lang="en-US" sz="1200">
                <a:cs typeface="Calibri"/>
              </a:rPr>
              <a:t> et al, 2022; Lynch, Gesing, &amp; Cruz, 2023; MacDonald, Jussel, &amp; </a:t>
            </a:r>
            <a:r>
              <a:rPr lang="en-US" sz="1200" err="1">
                <a:cs typeface="Calibri"/>
              </a:rPr>
              <a:t>Topitzes</a:t>
            </a:r>
            <a:r>
              <a:rPr lang="en-US" sz="1200">
                <a:cs typeface="Calibri"/>
              </a:rPr>
              <a:t>, 2023; Wilson, 2020; Wilson, 2022; Zhao, Houghton, &amp; Glasgow, 2022 </a:t>
            </a:r>
            <a:endParaRPr lang="en-US" sz="1200"/>
          </a:p>
        </p:txBody>
      </p:sp>
    </p:spTree>
    <p:extLst>
      <p:ext uri="{BB962C8B-B14F-4D97-AF65-F5344CB8AC3E}">
        <p14:creationId xmlns:p14="http://schemas.microsoft.com/office/powerpoint/2010/main" val="338499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CEE5-0FA8-D5F9-E028-DC7056E15AAD}"/>
              </a:ext>
            </a:extLst>
          </p:cNvPr>
          <p:cNvSpPr>
            <a:spLocks noGrp="1"/>
          </p:cNvSpPr>
          <p:nvPr>
            <p:ph type="title"/>
          </p:nvPr>
        </p:nvSpPr>
        <p:spPr>
          <a:xfrm>
            <a:off x="4955458" y="639097"/>
            <a:ext cx="6593075" cy="1612490"/>
          </a:xfrm>
        </p:spPr>
        <p:txBody>
          <a:bodyPr>
            <a:normAutofit/>
          </a:bodyPr>
          <a:lstStyle/>
          <a:p>
            <a:r>
              <a:rPr lang="en-US">
                <a:cs typeface="Calibri Light"/>
              </a:rPr>
              <a:t>Clarity</a:t>
            </a:r>
            <a:endParaRPr lang="en-US"/>
          </a:p>
        </p:txBody>
      </p:sp>
      <p:pic>
        <p:nvPicPr>
          <p:cNvPr id="5" name="Picture 4" descr="Light bulb on yellow background with sketched light beams and cord">
            <a:extLst>
              <a:ext uri="{FF2B5EF4-FFF2-40B4-BE49-F238E27FC236}">
                <a16:creationId xmlns:a16="http://schemas.microsoft.com/office/drawing/2014/main" id="{9619F586-FB2C-CB38-548D-A4066F521A21}"/>
              </a:ext>
            </a:extLst>
          </p:cNvPr>
          <p:cNvPicPr>
            <a:picLocks noChangeAspect="1"/>
          </p:cNvPicPr>
          <p:nvPr/>
        </p:nvPicPr>
        <p:blipFill rotWithShape="1">
          <a:blip r:embed="rId3"/>
          <a:srcRect l="51568" r="6858"/>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6ADD5BA3-64B9-1A17-DAF2-AA6894D7AD57}"/>
              </a:ext>
            </a:extLst>
          </p:cNvPr>
          <p:cNvSpPr>
            <a:spLocks noGrp="1"/>
          </p:cNvSpPr>
          <p:nvPr>
            <p:ph idx="1"/>
          </p:nvPr>
        </p:nvSpPr>
        <p:spPr>
          <a:xfrm>
            <a:off x="4955458" y="1810912"/>
            <a:ext cx="6593075" cy="3972232"/>
          </a:xfrm>
        </p:spPr>
        <p:txBody>
          <a:bodyPr>
            <a:normAutofit/>
          </a:bodyPr>
          <a:lstStyle/>
          <a:p>
            <a:pPr>
              <a:lnSpc>
                <a:spcPct val="90000"/>
              </a:lnSpc>
            </a:pPr>
            <a:r>
              <a:rPr lang="en-US" dirty="0">
                <a:cs typeface="Calibri"/>
              </a:rPr>
              <a:t>Repetition </a:t>
            </a:r>
          </a:p>
          <a:p>
            <a:pPr>
              <a:lnSpc>
                <a:spcPct val="90000"/>
              </a:lnSpc>
              <a:buClr>
                <a:srgbClr val="FFFFFF"/>
              </a:buClr>
            </a:pPr>
            <a:r>
              <a:rPr lang="en-US" dirty="0">
                <a:cs typeface="Calibri"/>
              </a:rPr>
              <a:t>Scaffolding </a:t>
            </a:r>
          </a:p>
          <a:p>
            <a:pPr>
              <a:lnSpc>
                <a:spcPct val="90000"/>
              </a:lnSpc>
              <a:buClr>
                <a:srgbClr val="FFFFFF"/>
              </a:buClr>
            </a:pPr>
            <a:r>
              <a:rPr lang="en-US" dirty="0">
                <a:cs typeface="Calibri"/>
              </a:rPr>
              <a:t>Transparency </a:t>
            </a:r>
          </a:p>
          <a:p>
            <a:pPr>
              <a:lnSpc>
                <a:spcPct val="90000"/>
              </a:lnSpc>
              <a:buClr>
                <a:srgbClr val="FFFFFF"/>
              </a:buClr>
            </a:pPr>
            <a:r>
              <a:rPr lang="en-US" dirty="0">
                <a:cs typeface="Calibri"/>
              </a:rPr>
              <a:t>Provide information to important services for students on your Canvas sites &amp; help students build awareness of them </a:t>
            </a:r>
          </a:p>
          <a:p>
            <a:pPr>
              <a:lnSpc>
                <a:spcPct val="90000"/>
              </a:lnSpc>
              <a:buClr>
                <a:srgbClr val="FFFFFF"/>
              </a:buClr>
            </a:pPr>
            <a:r>
              <a:rPr lang="en-US" dirty="0">
                <a:cs typeface="Calibri"/>
              </a:rPr>
              <a:t>Go through assignment/assessments descriptions together as a class &amp; ensure that students fully understand what is expected of them </a:t>
            </a:r>
          </a:p>
          <a:p>
            <a:pPr>
              <a:lnSpc>
                <a:spcPct val="90000"/>
              </a:lnSpc>
              <a:buClr>
                <a:srgbClr val="FFFFFF"/>
              </a:buClr>
            </a:pPr>
            <a:r>
              <a:rPr lang="en-US" dirty="0">
                <a:cs typeface="Calibri"/>
              </a:rPr>
              <a:t>Set clear boundaries for students surrounding your availability, your capacities, and your expertise </a:t>
            </a:r>
          </a:p>
          <a:p>
            <a:pPr>
              <a:lnSpc>
                <a:spcPct val="90000"/>
              </a:lnSpc>
              <a:buClr>
                <a:srgbClr val="FFFFFF"/>
              </a:buClr>
            </a:pPr>
            <a:r>
              <a:rPr lang="en-US" dirty="0">
                <a:cs typeface="Calibri"/>
              </a:rPr>
              <a:t>Provide brain breaks for students</a:t>
            </a:r>
          </a:p>
          <a:p>
            <a:pPr>
              <a:lnSpc>
                <a:spcPct val="90000"/>
              </a:lnSpc>
              <a:buClr>
                <a:srgbClr val="FFFFFF"/>
              </a:buClr>
            </a:pPr>
            <a:endParaRPr lang="en-US" dirty="0">
              <a:cs typeface="Calibri"/>
            </a:endParaRPr>
          </a:p>
        </p:txBody>
      </p:sp>
      <p:sp>
        <p:nvSpPr>
          <p:cNvPr id="4" name="TextBox 3">
            <a:extLst>
              <a:ext uri="{FF2B5EF4-FFF2-40B4-BE49-F238E27FC236}">
                <a16:creationId xmlns:a16="http://schemas.microsoft.com/office/drawing/2014/main" id="{EAB020C9-B3CC-6DE6-6EC1-3699A6999982}"/>
              </a:ext>
            </a:extLst>
          </p:cNvPr>
          <p:cNvSpPr txBox="1"/>
          <p:nvPr/>
        </p:nvSpPr>
        <p:spPr>
          <a:xfrm>
            <a:off x="6877760" y="6033570"/>
            <a:ext cx="5324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Sources: Brunzell, Stokes, &amp; Waters, 2016; Brunzell, Waters, &amp; Stokes, 2021; MacDonald, Jussel, &amp; </a:t>
            </a:r>
            <a:r>
              <a:rPr lang="en-US" sz="1200" err="1">
                <a:cs typeface="Calibri"/>
              </a:rPr>
              <a:t>Topitzes</a:t>
            </a:r>
            <a:r>
              <a:rPr lang="en-US" sz="1200">
                <a:cs typeface="Calibri"/>
              </a:rPr>
              <a:t>, 2023; </a:t>
            </a:r>
            <a:r>
              <a:rPr lang="en-US" sz="1200" err="1">
                <a:cs typeface="Calibri"/>
              </a:rPr>
              <a:t>Marangell</a:t>
            </a:r>
            <a:r>
              <a:rPr lang="en-US" sz="1200">
                <a:cs typeface="Calibri"/>
              </a:rPr>
              <a:t> &amp; Baik, 2022; Wilson, 2020; Wilson, 2022</a:t>
            </a:r>
            <a:endParaRPr lang="en-US" sz="1200"/>
          </a:p>
        </p:txBody>
      </p:sp>
    </p:spTree>
    <p:extLst>
      <p:ext uri="{BB962C8B-B14F-4D97-AF65-F5344CB8AC3E}">
        <p14:creationId xmlns:p14="http://schemas.microsoft.com/office/powerpoint/2010/main" val="151101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C3AF-6707-F368-6F3B-17ABFC528BF8}"/>
              </a:ext>
            </a:extLst>
          </p:cNvPr>
          <p:cNvSpPr>
            <a:spLocks noGrp="1"/>
          </p:cNvSpPr>
          <p:nvPr>
            <p:ph type="title"/>
          </p:nvPr>
        </p:nvSpPr>
        <p:spPr/>
        <p:txBody>
          <a:bodyPr/>
          <a:lstStyle/>
          <a:p>
            <a:r>
              <a:rPr lang="en-US">
                <a:cs typeface="Calibri Light"/>
              </a:rPr>
              <a:t>Community &amp; </a:t>
            </a:r>
            <a:br>
              <a:rPr lang="en-US">
                <a:cs typeface="Calibri Light"/>
              </a:rPr>
            </a:br>
            <a:r>
              <a:rPr lang="en-US">
                <a:cs typeface="Calibri Light"/>
              </a:rPr>
              <a:t>Identity</a:t>
            </a:r>
            <a:endParaRPr lang="en-US"/>
          </a:p>
        </p:txBody>
      </p:sp>
      <p:graphicFrame>
        <p:nvGraphicFramePr>
          <p:cNvPr id="7" name="Content Placeholder 2">
            <a:extLst>
              <a:ext uri="{FF2B5EF4-FFF2-40B4-BE49-F238E27FC236}">
                <a16:creationId xmlns:a16="http://schemas.microsoft.com/office/drawing/2014/main" id="{8F9809C1-49B7-8D34-C80E-AEC283523CD1}"/>
              </a:ext>
            </a:extLst>
          </p:cNvPr>
          <p:cNvGraphicFramePr>
            <a:graphicFrameLocks noGrp="1"/>
          </p:cNvGraphicFramePr>
          <p:nvPr>
            <p:ph idx="1"/>
          </p:nvPr>
        </p:nvGraphicFramePr>
        <p:xfrm>
          <a:off x="685801" y="2533953"/>
          <a:ext cx="10552339"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a:extLst>
              <a:ext uri="{FF2B5EF4-FFF2-40B4-BE49-F238E27FC236}">
                <a16:creationId xmlns:a16="http://schemas.microsoft.com/office/drawing/2014/main" id="{D787BA97-BEAA-4F7F-932B-92F05F1C87D0}"/>
              </a:ext>
            </a:extLst>
          </p:cNvPr>
          <p:cNvPicPr>
            <a:picLocks noChangeAspect="1"/>
          </p:cNvPicPr>
          <p:nvPr/>
        </p:nvPicPr>
        <p:blipFill>
          <a:blip r:embed="rId7"/>
          <a:stretch>
            <a:fillRect/>
          </a:stretch>
        </p:blipFill>
        <p:spPr>
          <a:xfrm>
            <a:off x="4419600" y="102415"/>
            <a:ext cx="5718629" cy="2284370"/>
          </a:xfrm>
          <a:prstGeom prst="rect">
            <a:avLst/>
          </a:prstGeom>
        </p:spPr>
      </p:pic>
      <p:sp>
        <p:nvSpPr>
          <p:cNvPr id="5" name="TextBox 4">
            <a:extLst>
              <a:ext uri="{FF2B5EF4-FFF2-40B4-BE49-F238E27FC236}">
                <a16:creationId xmlns:a16="http://schemas.microsoft.com/office/drawing/2014/main" id="{989A62C6-85CB-80E6-3260-37EC8438E508}"/>
              </a:ext>
            </a:extLst>
          </p:cNvPr>
          <p:cNvSpPr txBox="1"/>
          <p:nvPr/>
        </p:nvSpPr>
        <p:spPr>
          <a:xfrm>
            <a:off x="7897567" y="6109655"/>
            <a:ext cx="39478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Sources: Gutierrez &amp; Gutierrez, 2019; Ofelia &amp; Wei, 2014; MacSwan, 2017; Park &amp; Valdez, 2018; Washington University in St. Louis; Wilson, 2020; Wilson, 2022</a:t>
            </a:r>
            <a:endParaRPr lang="en-US" sz="1200"/>
          </a:p>
        </p:txBody>
      </p:sp>
    </p:spTree>
    <p:extLst>
      <p:ext uri="{BB962C8B-B14F-4D97-AF65-F5344CB8AC3E}">
        <p14:creationId xmlns:p14="http://schemas.microsoft.com/office/powerpoint/2010/main" val="251748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918A-27A9-D31F-605A-AB8F91551719}"/>
              </a:ext>
            </a:extLst>
          </p:cNvPr>
          <p:cNvSpPr>
            <a:spLocks noGrp="1"/>
          </p:cNvSpPr>
          <p:nvPr>
            <p:ph type="title"/>
          </p:nvPr>
        </p:nvSpPr>
        <p:spPr>
          <a:xfrm>
            <a:off x="162500" y="132202"/>
            <a:ext cx="10131425" cy="675906"/>
          </a:xfrm>
        </p:spPr>
        <p:txBody>
          <a:bodyPr>
            <a:normAutofit/>
          </a:bodyPr>
          <a:lstStyle/>
          <a:p>
            <a:r>
              <a:rPr lang="en-US" sz="2800">
                <a:cs typeface="Calibri Light"/>
              </a:rPr>
              <a:t>Works cited</a:t>
            </a:r>
            <a:endParaRPr lang="en-US" sz="2800"/>
          </a:p>
        </p:txBody>
      </p:sp>
      <p:sp>
        <p:nvSpPr>
          <p:cNvPr id="3" name="Content Placeholder 2">
            <a:extLst>
              <a:ext uri="{FF2B5EF4-FFF2-40B4-BE49-F238E27FC236}">
                <a16:creationId xmlns:a16="http://schemas.microsoft.com/office/drawing/2014/main" id="{3D73D391-FDA1-0FE5-24C2-0E823C527584}"/>
              </a:ext>
            </a:extLst>
          </p:cNvPr>
          <p:cNvSpPr>
            <a:spLocks noGrp="1"/>
          </p:cNvSpPr>
          <p:nvPr>
            <p:ph idx="1"/>
          </p:nvPr>
        </p:nvSpPr>
        <p:spPr>
          <a:xfrm>
            <a:off x="318573" y="939393"/>
            <a:ext cx="10498653" cy="5622987"/>
          </a:xfrm>
        </p:spPr>
        <p:txBody>
          <a:bodyPr>
            <a:normAutofit fontScale="47500" lnSpcReduction="20000"/>
          </a:bodyPr>
          <a:lstStyle/>
          <a:p>
            <a:pPr marL="0" indent="0">
              <a:lnSpc>
                <a:spcPct val="120000"/>
              </a:lnSpc>
              <a:spcAft>
                <a:spcPts val="0"/>
              </a:spcAft>
              <a:buNone/>
            </a:pPr>
            <a:r>
              <a:rPr lang="en-US" i="1">
                <a:ea typeface="+mn-lt"/>
                <a:cs typeface="+mn-lt"/>
              </a:rPr>
              <a:t>Active Minds: Changing the Conversation About Mental Health, </a:t>
            </a:r>
            <a:r>
              <a:rPr lang="en-US">
                <a:ea typeface="+mn-lt"/>
                <a:cs typeface="+mn-lt"/>
              </a:rPr>
              <a:t>2023,</a:t>
            </a:r>
            <a:r>
              <a:rPr lang="en-US" i="1">
                <a:ea typeface="+mn-lt"/>
                <a:cs typeface="+mn-lt"/>
              </a:rPr>
              <a:t> a</a:t>
            </a:r>
            <a:r>
              <a:rPr lang="en-US">
                <a:ea typeface="+mn-lt"/>
                <a:cs typeface="+mn-lt"/>
              </a:rPr>
              <a:t>ctiveminds.org.</a:t>
            </a:r>
            <a:r>
              <a:rPr lang="en-US" i="1">
                <a:ea typeface="+mn-lt"/>
                <a:cs typeface="+mn-lt"/>
              </a:rPr>
              <a:t> </a:t>
            </a:r>
            <a:r>
              <a:rPr lang="en-US">
                <a:ea typeface="+mn-lt"/>
                <a:cs typeface="+mn-lt"/>
              </a:rPr>
              <a:t>Accessed 2 April 2023.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Alharbi, Eman S., and Andrew P. Smith. “Review of the Literature on Stress and Wellbeing of</a:t>
            </a:r>
          </a:p>
          <a:p>
            <a:pPr marL="0" indent="0">
              <a:lnSpc>
                <a:spcPct val="120000"/>
              </a:lnSpc>
              <a:spcAft>
                <a:spcPts val="0"/>
              </a:spcAft>
              <a:buNone/>
            </a:pPr>
            <a:r>
              <a:rPr lang="en-US">
                <a:ea typeface="+mn-lt"/>
                <a:cs typeface="+mn-lt"/>
              </a:rPr>
              <a:t>International Students in English-Speaking Countries.” </a:t>
            </a:r>
            <a:r>
              <a:rPr lang="en-US" i="1">
                <a:ea typeface="+mn-lt"/>
                <a:cs typeface="+mn-lt"/>
              </a:rPr>
              <a:t>International Education Studies,</a:t>
            </a:r>
            <a:endParaRPr lang="en-US">
              <a:ea typeface="+mn-lt"/>
              <a:cs typeface="+mn-lt"/>
            </a:endParaRPr>
          </a:p>
          <a:p>
            <a:pPr marL="0" indent="0">
              <a:lnSpc>
                <a:spcPct val="120000"/>
              </a:lnSpc>
              <a:spcAft>
                <a:spcPts val="0"/>
              </a:spcAft>
              <a:buClr>
                <a:srgbClr val="FFFFFF"/>
              </a:buClr>
              <a:buNone/>
            </a:pPr>
            <a:r>
              <a:rPr lang="en-US">
                <a:ea typeface="+mn-lt"/>
                <a:cs typeface="+mn-lt"/>
              </a:rPr>
              <a:t>Volume 11, Issue 6, 2018, pp. 22-44.</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Al-Noor, Zainab, Caroline Selai, Rasha Al Ansari, Ahmad Alhadi, Batoul El Hilo, and Katrina </a:t>
            </a:r>
            <a:r>
              <a:rPr lang="en-US" err="1">
                <a:ea typeface="+mn-lt"/>
                <a:cs typeface="+mn-lt"/>
              </a:rPr>
              <a:t>Scior</a:t>
            </a:r>
            <a:r>
              <a:rPr lang="en-US">
                <a:ea typeface="+mn-lt"/>
                <a:cs typeface="+mn-lt"/>
              </a:rPr>
              <a:t>. “The impact of culture on anxiety related cognitions: an exploration with Saudi-Arabian individuals.” </a:t>
            </a:r>
            <a:r>
              <a:rPr lang="en-US" i="1">
                <a:ea typeface="+mn-lt"/>
                <a:cs typeface="+mn-lt"/>
              </a:rPr>
              <a:t>Mental Health, Religion, &amp; Culture, </a:t>
            </a:r>
            <a:r>
              <a:rPr lang="en-US">
                <a:ea typeface="+mn-lt"/>
                <a:cs typeface="+mn-lt"/>
              </a:rPr>
              <a:t>Volume 21, Issue 5, 2018, pp. 515-533.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American Psychiatric Association. "What is Post-Traumatic Stress Disorder (PTSD)?" </a:t>
            </a:r>
            <a:r>
              <a:rPr lang="en-US" i="1">
                <a:ea typeface="+mn-lt"/>
                <a:cs typeface="+mn-lt"/>
              </a:rPr>
              <a:t>American Psychiatric Association, </a:t>
            </a:r>
            <a:r>
              <a:rPr lang="en-US" i="1">
                <a:ea typeface="+mn-lt"/>
                <a:cs typeface="+mn-lt"/>
                <a:hlinkClick r:id="rId2"/>
              </a:rPr>
              <a:t>https://www.psychiatry.org/patients-families/ptsd/what-is-ptsd</a:t>
            </a:r>
            <a:r>
              <a:rPr lang="en-US" i="1">
                <a:ea typeface="+mn-lt"/>
                <a:cs typeface="+mn-lt"/>
              </a:rPr>
              <a:t>. </a:t>
            </a:r>
            <a:r>
              <a:rPr lang="en-US">
                <a:ea typeface="+mn-lt"/>
                <a:cs typeface="+mn-lt"/>
              </a:rPr>
              <a:t>Accessed 2 April 2023.</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err="1">
                <a:ea typeface="+mn-lt"/>
                <a:cs typeface="+mn-lt"/>
              </a:rPr>
              <a:t>Angermeyer</a:t>
            </a:r>
            <a:r>
              <a:rPr lang="en-US">
                <a:ea typeface="+mn-lt"/>
                <a:cs typeface="+mn-lt"/>
              </a:rPr>
              <a:t>, Matthias C., Mauro G. Carta, Rym </a:t>
            </a:r>
            <a:r>
              <a:rPr lang="en-US" err="1">
                <a:ea typeface="+mn-lt"/>
                <a:cs typeface="+mn-lt"/>
              </a:rPr>
              <a:t>Ghachem</a:t>
            </a:r>
            <a:r>
              <a:rPr lang="en-US">
                <a:ea typeface="+mn-lt"/>
                <a:cs typeface="+mn-lt"/>
              </a:rPr>
              <a:t>, Herbert </a:t>
            </a:r>
            <a:r>
              <a:rPr lang="en-US" err="1">
                <a:ea typeface="+mn-lt"/>
                <a:cs typeface="+mn-lt"/>
              </a:rPr>
              <a:t>Matschinger</a:t>
            </a:r>
            <a:r>
              <a:rPr lang="en-US">
                <a:ea typeface="+mn-lt"/>
                <a:cs typeface="+mn-lt"/>
              </a:rPr>
              <a:t>, Aurelie Millier, Tarek Refai, Georg Schomerus, and </a:t>
            </a:r>
            <a:r>
              <a:rPr lang="en-US" err="1">
                <a:ea typeface="+mn-lt"/>
                <a:cs typeface="+mn-lt"/>
              </a:rPr>
              <a:t>Mondher</a:t>
            </a:r>
            <a:r>
              <a:rPr lang="en-US">
                <a:ea typeface="+mn-lt"/>
                <a:cs typeface="+mn-lt"/>
              </a:rPr>
              <a:t> Toumi. “Cultural Variations in Public Beliefs about Mental Disorders: A Comparison between Tunisia and Germany.” </a:t>
            </a:r>
            <a:r>
              <a:rPr lang="en-US" i="1">
                <a:ea typeface="+mn-lt"/>
                <a:cs typeface="+mn-lt"/>
              </a:rPr>
              <a:t>Clinical Practice &amp; Epidemiology in Mental Health, </a:t>
            </a:r>
            <a:r>
              <a:rPr lang="en-US">
                <a:ea typeface="+mn-lt"/>
                <a:cs typeface="+mn-lt"/>
              </a:rPr>
              <a:t>Volume 16, 2020, pp. 70-81.</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Auerbach, Randy P., Jordi Alonso, Pim Cuijpers, David D. Ebert, Penelope </a:t>
            </a:r>
            <a:r>
              <a:rPr lang="en-US" err="1">
                <a:ea typeface="+mn-lt"/>
                <a:cs typeface="+mn-lt"/>
              </a:rPr>
              <a:t>Hasking</a:t>
            </a:r>
            <a:r>
              <a:rPr lang="en-US">
                <a:ea typeface="+mn-lt"/>
                <a:cs typeface="+mn-lt"/>
              </a:rPr>
              <a:t>, Matthew K. Nock, Dan J. Stein, Alan M. Zaslavsky, Ronald C. Kessler, Philippe Mortier, Ronny </a:t>
            </a:r>
            <a:r>
              <a:rPr lang="en-US" err="1">
                <a:ea typeface="+mn-lt"/>
                <a:cs typeface="+mn-lt"/>
              </a:rPr>
              <a:t>Bruffaerts</a:t>
            </a:r>
            <a:r>
              <a:rPr lang="en-US">
                <a:ea typeface="+mn-lt"/>
                <a:cs typeface="+mn-lt"/>
              </a:rPr>
              <a:t>, Corina </a:t>
            </a:r>
            <a:r>
              <a:rPr lang="en-US" err="1">
                <a:ea typeface="+mn-lt"/>
                <a:cs typeface="+mn-lt"/>
              </a:rPr>
              <a:t>Benjet</a:t>
            </a:r>
            <a:r>
              <a:rPr lang="en-US">
                <a:ea typeface="+mn-lt"/>
                <a:cs typeface="+mn-lt"/>
              </a:rPr>
              <a:t>, Koen </a:t>
            </a:r>
            <a:r>
              <a:rPr lang="en-US" err="1">
                <a:ea typeface="+mn-lt"/>
                <a:cs typeface="+mn-lt"/>
              </a:rPr>
              <a:t>Demyttenaere</a:t>
            </a:r>
            <a:r>
              <a:rPr lang="en-US">
                <a:ea typeface="+mn-lt"/>
                <a:cs typeface="+mn-lt"/>
              </a:rPr>
              <a:t>, Jennifer Greif Green, Elaine Murray, Stephanie Pinder-Amaker, Nancy A. Sampson, Gemma </a:t>
            </a:r>
            <a:r>
              <a:rPr lang="en-US" err="1">
                <a:ea typeface="+mn-lt"/>
                <a:cs typeface="+mn-lt"/>
              </a:rPr>
              <a:t>Vilagut</a:t>
            </a:r>
            <a:r>
              <a:rPr lang="en-US">
                <a:ea typeface="+mn-lt"/>
                <a:cs typeface="+mn-lt"/>
              </a:rPr>
              <a:t>, and WHO WMH-ICS Collaborators. “WHO World Mental Health Surveys International College Student Project: Prevalence and Distribution of Mental Disorders.” </a:t>
            </a:r>
            <a:r>
              <a:rPr lang="en-US" i="1">
                <a:ea typeface="+mn-lt"/>
                <a:cs typeface="+mn-lt"/>
              </a:rPr>
              <a:t>Journal of Abnormal Psychology</a:t>
            </a:r>
            <a:r>
              <a:rPr lang="en-US">
                <a:ea typeface="+mn-lt"/>
                <a:cs typeface="+mn-lt"/>
              </a:rPr>
              <a:t>, Volume 127, Issue 7, 2018, pp. 623-638.</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Aydin, Ciano. "How to Forget the Unforgettable? On Collective Trauma, Cultural Identity, and </a:t>
            </a:r>
            <a:r>
              <a:rPr lang="en-US" err="1">
                <a:ea typeface="+mn-lt"/>
                <a:cs typeface="+mn-lt"/>
              </a:rPr>
              <a:t>Mnemotechnologies</a:t>
            </a:r>
            <a:r>
              <a:rPr lang="en-US">
                <a:ea typeface="+mn-lt"/>
                <a:cs typeface="+mn-lt"/>
              </a:rPr>
              <a:t>." </a:t>
            </a:r>
            <a:r>
              <a:rPr lang="en-US" i="1">
                <a:ea typeface="+mn-lt"/>
                <a:cs typeface="+mn-lt"/>
              </a:rPr>
              <a:t>Identity: An International Journal of Theory and Research, </a:t>
            </a:r>
            <a:r>
              <a:rPr lang="en-US">
                <a:ea typeface="+mn-lt"/>
                <a:cs typeface="+mn-lt"/>
              </a:rPr>
              <a:t>Volume 17, Issue 3, 2017, pp. 125-137.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Barbash, Elyssa. “Different Types of Trauma: Small ‘t’ versus Large ‘T’.” </a:t>
            </a:r>
            <a:r>
              <a:rPr lang="en-US" i="1">
                <a:ea typeface="+mn-lt"/>
                <a:cs typeface="+mn-lt"/>
              </a:rPr>
              <a:t>Psychology Today, </a:t>
            </a:r>
            <a:r>
              <a:rPr lang="en-US">
                <a:ea typeface="+mn-lt"/>
                <a:cs typeface="+mn-lt"/>
              </a:rPr>
              <a:t>2017</a:t>
            </a:r>
            <a:r>
              <a:rPr lang="en-US" i="1">
                <a:ea typeface="+mn-lt"/>
                <a:cs typeface="+mn-lt"/>
              </a:rPr>
              <a:t>, </a:t>
            </a:r>
            <a:r>
              <a:rPr lang="en-US" i="1">
                <a:ea typeface="+mn-lt"/>
                <a:cs typeface="+mn-lt"/>
                <a:hlinkClick r:id="rId3"/>
              </a:rPr>
              <a:t>https://www.psychologytoday.com/us/blog/trauma-and-hope/201703/different-types-trauma-small-t-versus-large-t</a:t>
            </a:r>
            <a:r>
              <a:rPr lang="en-US" i="1">
                <a:ea typeface="+mn-lt"/>
                <a:cs typeface="+mn-lt"/>
              </a:rPr>
              <a:t>. </a:t>
            </a:r>
            <a:r>
              <a:rPr lang="en-US">
                <a:ea typeface="+mn-lt"/>
                <a:cs typeface="+mn-lt"/>
              </a:rPr>
              <a:t>Accessed 4 April 2023.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Bekalu, Mesfin A., Rachel F. McCloud, and K Viswanath. “Association of Social Media Use</a:t>
            </a:r>
          </a:p>
          <a:p>
            <a:pPr marL="0" indent="0">
              <a:lnSpc>
                <a:spcPct val="120000"/>
              </a:lnSpc>
              <a:spcAft>
                <a:spcPts val="0"/>
              </a:spcAft>
              <a:buClr>
                <a:srgbClr val="FFFFFF"/>
              </a:buClr>
              <a:buNone/>
            </a:pPr>
            <a:r>
              <a:rPr lang="en-US">
                <a:ea typeface="+mn-lt"/>
                <a:cs typeface="+mn-lt"/>
              </a:rPr>
              <a:t>With Social Well-Being, Positive Mental Health, and Self-Rated Health: Disentangling</a:t>
            </a:r>
          </a:p>
          <a:p>
            <a:pPr marL="0" indent="0">
              <a:lnSpc>
                <a:spcPct val="120000"/>
              </a:lnSpc>
              <a:spcAft>
                <a:spcPts val="0"/>
              </a:spcAft>
              <a:buClr>
                <a:srgbClr val="FFFFFF"/>
              </a:buClr>
              <a:buNone/>
            </a:pPr>
            <a:r>
              <a:rPr lang="en-US">
                <a:ea typeface="+mn-lt"/>
                <a:cs typeface="+mn-lt"/>
              </a:rPr>
              <a:t>Routine Use From Emotional Connection to Use.” </a:t>
            </a:r>
            <a:r>
              <a:rPr lang="en-US" i="1">
                <a:ea typeface="+mn-lt"/>
                <a:cs typeface="+mn-lt"/>
              </a:rPr>
              <a:t>Health Education &amp; Behavior, </a:t>
            </a:r>
            <a:r>
              <a:rPr lang="en-US">
                <a:ea typeface="+mn-lt"/>
                <a:cs typeface="+mn-lt"/>
              </a:rPr>
              <a:t>Vol. 26,</a:t>
            </a:r>
          </a:p>
          <a:p>
            <a:pPr marL="0" indent="0">
              <a:lnSpc>
                <a:spcPct val="120000"/>
              </a:lnSpc>
              <a:spcAft>
                <a:spcPts val="0"/>
              </a:spcAft>
              <a:buClr>
                <a:srgbClr val="FFFFFF"/>
              </a:buClr>
              <a:buNone/>
            </a:pPr>
            <a:r>
              <a:rPr lang="en-US">
                <a:ea typeface="+mn-lt"/>
                <a:cs typeface="+mn-lt"/>
              </a:rPr>
              <a:t>Issue 25, 2019, pp. 695 – 805.</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Brown Yau, Julie. </a:t>
            </a:r>
            <a:r>
              <a:rPr lang="en-US" i="1">
                <a:ea typeface="+mn-lt"/>
                <a:cs typeface="+mn-lt"/>
              </a:rPr>
              <a:t>The Body Awareness Workbook for Trauma: Release Trauma from Your Body, Find Emotional Balance, and Connect with Your Inner Wisdom. </a:t>
            </a:r>
            <a:r>
              <a:rPr lang="en-US">
                <a:ea typeface="+mn-lt"/>
                <a:cs typeface="+mn-lt"/>
              </a:rPr>
              <a:t>Reveal Press, 2019.</a:t>
            </a:r>
          </a:p>
          <a:p>
            <a:pPr marL="0" indent="0">
              <a:lnSpc>
                <a:spcPct val="120000"/>
              </a:lnSpc>
              <a:spcAft>
                <a:spcPts val="0"/>
              </a:spcAft>
              <a:buNone/>
            </a:pPr>
            <a:endParaRPr lang="en-US">
              <a:ea typeface="+mn-lt"/>
              <a:cs typeface="+mn-lt"/>
            </a:endParaRPr>
          </a:p>
          <a:p>
            <a:pPr>
              <a:buNone/>
            </a:pPr>
            <a:r>
              <a:rPr lang="en-US">
                <a:ea typeface="+mn-lt"/>
                <a:cs typeface="+mn-lt"/>
              </a:rPr>
              <a:t>Brunzell, Tom, Helen Stokes, and Lea Waters. “Trauma-Informed Flexible Learning: Classrooms That Strengthen Regulatory Abilities.” </a:t>
            </a:r>
            <a:r>
              <a:rPr lang="en-US" i="1">
                <a:ea typeface="+mn-lt"/>
                <a:cs typeface="+mn-lt"/>
              </a:rPr>
              <a:t>International Journal of Child, Youth and Family Studies, </a:t>
            </a:r>
            <a:r>
              <a:rPr lang="en-US">
                <a:ea typeface="+mn-lt"/>
                <a:cs typeface="+mn-lt"/>
              </a:rPr>
              <a:t>Volume 7, Issue 2, 2016, pp. 218-239.</a:t>
            </a:r>
          </a:p>
          <a:p>
            <a:pPr>
              <a:buNone/>
            </a:pPr>
            <a:r>
              <a:rPr lang="en-US">
                <a:ea typeface="+mn-lt"/>
                <a:cs typeface="+mn-lt"/>
              </a:rPr>
              <a:t>Brunzell, Tom, Lea Waters, Helen Stokes. “Trauma-informed Teacher Wellbeing: Teacher Reflections within Trauma-informed Positive Education.” </a:t>
            </a:r>
            <a:r>
              <a:rPr lang="en-US" i="1">
                <a:ea typeface="+mn-lt"/>
                <a:cs typeface="+mn-lt"/>
              </a:rPr>
              <a:t>Australian Journal of Teacher Education, </a:t>
            </a:r>
            <a:r>
              <a:rPr lang="en-US">
                <a:ea typeface="+mn-lt"/>
                <a:cs typeface="+mn-lt"/>
              </a:rPr>
              <a:t>Volume 46, Issue 5, 2021, pp. 91-106.</a:t>
            </a:r>
          </a:p>
          <a:p>
            <a:pPr>
              <a:buNone/>
            </a:pPr>
            <a:endParaRPr lang="en-US">
              <a:ea typeface="+mn-lt"/>
              <a:cs typeface="+mn-lt"/>
            </a:endParaRPr>
          </a:p>
          <a:p>
            <a:pPr marL="0" indent="0">
              <a:lnSpc>
                <a:spcPct val="120000"/>
              </a:lnSpc>
              <a:spcAft>
                <a:spcPts val="0"/>
              </a:spcAft>
              <a:buNone/>
            </a:pPr>
            <a:endParaRPr lang="en-US">
              <a:cs typeface="Calibri"/>
            </a:endParaRPr>
          </a:p>
          <a:p>
            <a:pPr>
              <a:buClr>
                <a:srgbClr val="FFFFFF"/>
              </a:buClr>
            </a:pPr>
            <a:endParaRPr lang="en-US">
              <a:cs typeface="Calibri"/>
            </a:endParaRPr>
          </a:p>
        </p:txBody>
      </p:sp>
    </p:spTree>
    <p:extLst>
      <p:ext uri="{BB962C8B-B14F-4D97-AF65-F5344CB8AC3E}">
        <p14:creationId xmlns:p14="http://schemas.microsoft.com/office/powerpoint/2010/main" val="114340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A5445-B2AC-490A-A0C5-5BEDABDD5602}"/>
              </a:ext>
            </a:extLst>
          </p:cNvPr>
          <p:cNvSpPr>
            <a:spLocks noGrp="1"/>
          </p:cNvSpPr>
          <p:nvPr>
            <p:ph idx="1"/>
          </p:nvPr>
        </p:nvSpPr>
        <p:spPr>
          <a:xfrm>
            <a:off x="291030" y="1022019"/>
            <a:ext cx="10526196" cy="5512818"/>
          </a:xfrm>
        </p:spPr>
        <p:txBody>
          <a:bodyPr>
            <a:normAutofit fontScale="47500" lnSpcReduction="20000"/>
          </a:bodyPr>
          <a:lstStyle/>
          <a:p>
            <a:pPr marL="0" indent="0">
              <a:lnSpc>
                <a:spcPct val="120000"/>
              </a:lnSpc>
              <a:spcAft>
                <a:spcPts val="0"/>
              </a:spcAft>
              <a:buClr>
                <a:srgbClr val="FFFFFF"/>
              </a:buClr>
              <a:buNone/>
            </a:pPr>
            <a:r>
              <a:rPr lang="en-US">
                <a:ea typeface="+mn-lt"/>
                <a:cs typeface="+mn-lt"/>
              </a:rPr>
              <a:t>Dong, </a:t>
            </a:r>
            <a:r>
              <a:rPr lang="en-US" err="1">
                <a:ea typeface="+mn-lt"/>
                <a:cs typeface="+mn-lt"/>
              </a:rPr>
              <a:t>Fanghong</a:t>
            </a:r>
            <a:r>
              <a:rPr lang="en-US">
                <a:ea typeface="+mn-lt"/>
                <a:cs typeface="+mn-lt"/>
              </a:rPr>
              <a:t>, Yeji Hwang, and Nancy A. Hodgson. “‘I Have a Wish’: Anti-Asian Racism and Facing Challenges Amid the COVID-19 Pandemic Among Asian International Graduate Students.” </a:t>
            </a:r>
            <a:r>
              <a:rPr lang="en-US" i="1">
                <a:ea typeface="+mn-lt"/>
                <a:cs typeface="+mn-lt"/>
              </a:rPr>
              <a:t>Journal of Transcultural Nursing, </a:t>
            </a:r>
            <a:r>
              <a:rPr lang="en-US">
                <a:ea typeface="+mn-lt"/>
                <a:cs typeface="+mn-lt"/>
              </a:rPr>
              <a:t>Volume 34, Issue 2, 2023, pp. 115-122.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err="1">
                <a:ea typeface="+mn-lt"/>
                <a:cs typeface="+mn-lt"/>
              </a:rPr>
              <a:t>Drazenovic</a:t>
            </a:r>
            <a:r>
              <a:rPr lang="en-US">
                <a:ea typeface="+mn-lt"/>
                <a:cs typeface="+mn-lt"/>
              </a:rPr>
              <a:t>, Marija, Tea </a:t>
            </a:r>
            <a:r>
              <a:rPr lang="en-US" err="1">
                <a:ea typeface="+mn-lt"/>
                <a:cs typeface="+mn-lt"/>
              </a:rPr>
              <a:t>Vukusic</a:t>
            </a:r>
            <a:r>
              <a:rPr lang="en-US">
                <a:ea typeface="+mn-lt"/>
                <a:cs typeface="+mn-lt"/>
              </a:rPr>
              <a:t> Rukavina, and Lovela Machala </a:t>
            </a:r>
            <a:r>
              <a:rPr lang="en-US" err="1">
                <a:ea typeface="+mn-lt"/>
                <a:cs typeface="+mn-lt"/>
              </a:rPr>
              <a:t>Polasen</a:t>
            </a:r>
            <a:r>
              <a:rPr lang="en-US">
                <a:ea typeface="+mn-lt"/>
                <a:cs typeface="+mn-lt"/>
              </a:rPr>
              <a:t>. “Impact of Social Media Use on Mental Health within Adolescent and Student Populations during COVID-19 Pandemic: Review.” </a:t>
            </a:r>
            <a:r>
              <a:rPr lang="en-US" i="1">
                <a:ea typeface="+mn-lt"/>
                <a:cs typeface="+mn-lt"/>
              </a:rPr>
              <a:t>International Journal of Environmental Research and Public Health, </a:t>
            </a:r>
            <a:r>
              <a:rPr lang="en-US">
                <a:ea typeface="+mn-lt"/>
                <a:cs typeface="+mn-lt"/>
              </a:rPr>
              <a:t>2023, Issue 20, 2023, pp. 3392-3411.</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Dweck, Carol S. </a:t>
            </a:r>
            <a:r>
              <a:rPr lang="en-US" i="1">
                <a:ea typeface="+mn-lt"/>
                <a:cs typeface="+mn-lt"/>
              </a:rPr>
              <a:t>Mindset: The New Psychology of Success. </a:t>
            </a:r>
            <a:r>
              <a:rPr lang="en-US">
                <a:ea typeface="+mn-lt"/>
                <a:cs typeface="+mn-lt"/>
              </a:rPr>
              <a:t>2</a:t>
            </a:r>
            <a:r>
              <a:rPr lang="en-US" baseline="30000">
                <a:ea typeface="+mn-lt"/>
                <a:cs typeface="+mn-lt"/>
              </a:rPr>
              <a:t>nd</a:t>
            </a:r>
            <a:r>
              <a:rPr lang="en-US">
                <a:ea typeface="+mn-lt"/>
                <a:cs typeface="+mn-lt"/>
              </a:rPr>
              <a:t> ed. Ballantine Books, 2016.</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err="1">
                <a:ea typeface="+mn-lt"/>
                <a:cs typeface="+mn-lt"/>
              </a:rPr>
              <a:t>Elyamani</a:t>
            </a:r>
            <a:r>
              <a:rPr lang="en-US">
                <a:ea typeface="+mn-lt"/>
                <a:cs typeface="+mn-lt"/>
              </a:rPr>
              <a:t>, R. Sarah Naja, Ayman Al-Dashan, Hamed Hamoud, Mohammed Iheb </a:t>
            </a:r>
            <a:r>
              <a:rPr lang="en-US" err="1">
                <a:ea typeface="+mn-lt"/>
                <a:cs typeface="+mn-lt"/>
              </a:rPr>
              <a:t>Bougmiza</a:t>
            </a:r>
            <a:r>
              <a:rPr lang="en-US">
                <a:ea typeface="+mn-lt"/>
                <a:cs typeface="+mn-lt"/>
              </a:rPr>
              <a:t>,</a:t>
            </a:r>
          </a:p>
          <a:p>
            <a:pPr marL="0" indent="0">
              <a:lnSpc>
                <a:spcPct val="120000"/>
              </a:lnSpc>
              <a:spcAft>
                <a:spcPts val="0"/>
              </a:spcAft>
              <a:buClr>
                <a:srgbClr val="FFFFFF"/>
              </a:buClr>
              <a:buNone/>
            </a:pPr>
            <a:r>
              <a:rPr lang="en-US">
                <a:ea typeface="+mn-lt"/>
                <a:cs typeface="+mn-lt"/>
              </a:rPr>
              <a:t>and Noora </a:t>
            </a:r>
            <a:r>
              <a:rPr lang="en-US" err="1">
                <a:ea typeface="+mn-lt"/>
                <a:cs typeface="+mn-lt"/>
              </a:rPr>
              <a:t>Alkubaisi</a:t>
            </a:r>
            <a:r>
              <a:rPr lang="en-US">
                <a:ea typeface="+mn-lt"/>
                <a:cs typeface="+mn-lt"/>
              </a:rPr>
              <a:t>. “Mental health literacy in Arab states of the Gulf Cooperation Council: A systematic review.” </a:t>
            </a:r>
            <a:r>
              <a:rPr lang="en-US" i="1" err="1">
                <a:ea typeface="+mn-lt"/>
                <a:cs typeface="+mn-lt"/>
              </a:rPr>
              <a:t>PLoS</a:t>
            </a:r>
            <a:r>
              <a:rPr lang="en-US" i="1">
                <a:ea typeface="+mn-lt"/>
                <a:cs typeface="+mn-lt"/>
              </a:rPr>
              <a:t> ONE, </a:t>
            </a:r>
            <a:r>
              <a:rPr lang="en-US">
                <a:ea typeface="+mn-lt"/>
                <a:cs typeface="+mn-lt"/>
              </a:rPr>
              <a:t>Volume 16, Issue 1, 2020, </a:t>
            </a:r>
            <a:r>
              <a:rPr lang="en-US">
                <a:ea typeface="+mn-lt"/>
                <a:cs typeface="+mn-lt"/>
                <a:hlinkClick r:id="rId2"/>
              </a:rPr>
              <a:t>https://doi.org/10.1371/journal.pone.0245156</a:t>
            </a:r>
            <a:r>
              <a:rPr lang="en-US">
                <a:ea typeface="+mn-lt"/>
                <a:cs typeface="+mn-lt"/>
              </a:rPr>
              <a:t>. Accessed 15 March 2023.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Evans, </a:t>
            </a:r>
            <a:r>
              <a:rPr lang="en-US" err="1">
                <a:ea typeface="+mn-lt"/>
                <a:cs typeface="+mn-lt"/>
              </a:rPr>
              <a:t>Sabea</a:t>
            </a:r>
            <a:r>
              <a:rPr lang="en-US">
                <a:ea typeface="+mn-lt"/>
                <a:cs typeface="+mn-lt"/>
              </a:rPr>
              <a:t>. “Systemic Oppression and Trauma: Why Healing-Centered Two-Generation Approaches are Crucial to Poverty Alleviation.” </a:t>
            </a:r>
            <a:r>
              <a:rPr lang="en-US" i="1">
                <a:ea typeface="+mn-lt"/>
                <a:cs typeface="+mn-lt"/>
              </a:rPr>
              <a:t>Drexel University Center for Hunger-Free Communities: Policy Brief, </a:t>
            </a:r>
            <a:r>
              <a:rPr lang="en-US">
                <a:ea typeface="+mn-lt"/>
                <a:cs typeface="+mn-lt"/>
              </a:rPr>
              <a:t>June 2019.</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Garcia, Ofelia, and Li Wei. </a:t>
            </a:r>
            <a:r>
              <a:rPr lang="en-US" i="1" err="1">
                <a:ea typeface="+mn-lt"/>
                <a:cs typeface="+mn-lt"/>
              </a:rPr>
              <a:t>Translanguaging</a:t>
            </a:r>
            <a:r>
              <a:rPr lang="en-US" i="1">
                <a:ea typeface="+mn-lt"/>
                <a:cs typeface="+mn-lt"/>
              </a:rPr>
              <a:t>: Language, Bilingualism, and Education. </a:t>
            </a:r>
            <a:r>
              <a:rPr lang="en-US">
                <a:ea typeface="+mn-lt"/>
                <a:cs typeface="+mn-lt"/>
              </a:rPr>
              <a:t>Palgrave Macmillian, 2014.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Gomes, Catherine. “Outside the Classroom: The Language of English and its Impact on International Student Mental Wellbeing in Australia.” </a:t>
            </a:r>
            <a:r>
              <a:rPr lang="en-US" i="1">
                <a:ea typeface="+mn-lt"/>
                <a:cs typeface="+mn-lt"/>
              </a:rPr>
              <a:t>Journal of International Students, </a:t>
            </a:r>
            <a:r>
              <a:rPr lang="en-US">
                <a:ea typeface="+mn-lt"/>
                <a:cs typeface="+mn-lt"/>
              </a:rPr>
              <a:t>Volume 10, Issue 4, 2020, pp. 934-953.</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Greater Good Science Center. "Body Scan Meditation." </a:t>
            </a:r>
            <a:r>
              <a:rPr lang="en-US" i="1">
                <a:ea typeface="+mn-lt"/>
                <a:cs typeface="+mn-lt"/>
              </a:rPr>
              <a:t>Greater Good Science Center, </a:t>
            </a:r>
            <a:r>
              <a:rPr lang="en-US" i="1">
                <a:ea typeface="+mn-lt"/>
                <a:cs typeface="+mn-lt"/>
                <a:hlinkClick r:id="rId3"/>
              </a:rPr>
              <a:t>https://ggia.berkeley.edu/practice/body_scan_meditation</a:t>
            </a:r>
            <a:r>
              <a:rPr lang="en-US" i="1">
                <a:ea typeface="+mn-lt"/>
                <a:cs typeface="+mn-lt"/>
              </a:rPr>
              <a:t>. </a:t>
            </a:r>
            <a:r>
              <a:rPr lang="en-US">
                <a:ea typeface="+mn-lt"/>
                <a:cs typeface="+mn-lt"/>
              </a:rPr>
              <a:t>Accessed 4 April 2023.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Gutierrez, Daniel, and Andrea Gutierrez. “Developing A Trauma-Informed Lens In The College Classroom And Empowering Students Through Building Positive Relationships.” </a:t>
            </a:r>
            <a:r>
              <a:rPr lang="en-US" i="1">
                <a:ea typeface="+mn-lt"/>
                <a:cs typeface="+mn-lt"/>
              </a:rPr>
              <a:t>Contemporary Issues in Education Research, </a:t>
            </a:r>
            <a:r>
              <a:rPr lang="en-US">
                <a:ea typeface="+mn-lt"/>
                <a:cs typeface="+mn-lt"/>
              </a:rPr>
              <a:t>Volume 12, Issue 1, 2019, pp. 11-18.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Hinton, Devon E. and Byron J. Good. "The Culturally Sensitive Assessment of Trauma: Eleven Analytic Perspectives, a Typology of Errors, and the Multiplex Models of Distress Generation." </a:t>
            </a:r>
            <a:r>
              <a:rPr lang="en-US" i="1">
                <a:ea typeface="+mn-lt"/>
                <a:cs typeface="+mn-lt"/>
              </a:rPr>
              <a:t>Culture and PTSD Trauma in Global and Historical Perspective, </a:t>
            </a:r>
            <a:r>
              <a:rPr lang="en-US">
                <a:ea typeface="+mn-lt"/>
                <a:cs typeface="+mn-lt"/>
              </a:rPr>
              <a:t>edited by Devon E. Hinton and Byron J. Good, University of Pennsylvania Press, 2015, pp. 50-113.</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Hirschberger, Gilad. “Collective Trauma and the Social Construction of Meaning.” </a:t>
            </a:r>
            <a:r>
              <a:rPr lang="en-US" i="1">
                <a:ea typeface="+mn-lt"/>
                <a:cs typeface="+mn-lt"/>
              </a:rPr>
              <a:t>Frontiers in</a:t>
            </a:r>
            <a:endParaRPr lang="en-US">
              <a:ea typeface="+mn-lt"/>
              <a:cs typeface="+mn-lt"/>
            </a:endParaRPr>
          </a:p>
          <a:p>
            <a:pPr marL="0" indent="0">
              <a:lnSpc>
                <a:spcPct val="120000"/>
              </a:lnSpc>
              <a:spcAft>
                <a:spcPts val="0"/>
              </a:spcAft>
              <a:buClr>
                <a:srgbClr val="FFFFFF"/>
              </a:buClr>
              <a:buNone/>
            </a:pPr>
            <a:r>
              <a:rPr lang="en-US" i="1">
                <a:ea typeface="+mn-lt"/>
                <a:cs typeface="+mn-lt"/>
              </a:rPr>
              <a:t>Psychology, </a:t>
            </a:r>
            <a:r>
              <a:rPr lang="en-US">
                <a:ea typeface="+mn-lt"/>
                <a:cs typeface="+mn-lt"/>
              </a:rPr>
              <a:t>Volume 9, 2018, </a:t>
            </a:r>
          </a:p>
          <a:p>
            <a:pPr marL="0" indent="0">
              <a:lnSpc>
                <a:spcPct val="120000"/>
              </a:lnSpc>
              <a:spcAft>
                <a:spcPts val="0"/>
              </a:spcAft>
              <a:buClr>
                <a:srgbClr val="FFFFFF"/>
              </a:buClr>
              <a:buNone/>
            </a:pPr>
            <a:r>
              <a:rPr lang="en-US" u="sng">
                <a:ea typeface="+mn-lt"/>
                <a:cs typeface="+mn-lt"/>
                <a:hlinkClick r:id="rId4"/>
              </a:rPr>
              <a:t>https://www.frontiersin.org/articles/10.3389/fpsyg.2018.01441/full</a:t>
            </a:r>
            <a:r>
              <a:rPr lang="en-US">
                <a:ea typeface="+mn-lt"/>
                <a:cs typeface="+mn-lt"/>
              </a:rPr>
              <a:t>. Accessed 13 March</a:t>
            </a:r>
          </a:p>
          <a:p>
            <a:pPr marL="0" indent="0">
              <a:lnSpc>
                <a:spcPct val="120000"/>
              </a:lnSpc>
              <a:spcAft>
                <a:spcPts val="0"/>
              </a:spcAft>
              <a:buClr>
                <a:srgbClr val="FFFFFF"/>
              </a:buClr>
              <a:buNone/>
            </a:pPr>
            <a:r>
              <a:rPr lang="en-US">
                <a:ea typeface="+mn-lt"/>
                <a:cs typeface="+mn-lt"/>
              </a:rPr>
              <a:t>2023.</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None/>
            </a:pPr>
            <a:r>
              <a:rPr lang="en-US">
                <a:ea typeface="+mn-lt"/>
                <a:cs typeface="+mn-lt"/>
              </a:rPr>
              <a:t>Jennings, Patricia A. </a:t>
            </a:r>
            <a:r>
              <a:rPr lang="en-US" i="1">
                <a:ea typeface="+mn-lt"/>
                <a:cs typeface="+mn-lt"/>
              </a:rPr>
              <a:t>The Trauma-Sensitive Classroom: Building Resilience with Compassionate Teaching. </a:t>
            </a:r>
            <a:r>
              <a:rPr lang="en-US">
                <a:ea typeface="+mn-lt"/>
                <a:cs typeface="+mn-lt"/>
              </a:rPr>
              <a:t>New York, W. W. Norton &amp; Company, 2019.</a:t>
            </a:r>
          </a:p>
          <a:p>
            <a:pPr marL="0" indent="0">
              <a:lnSpc>
                <a:spcPct val="120000"/>
              </a:lnSpc>
              <a:spcAft>
                <a:spcPts val="0"/>
              </a:spcAft>
              <a:buNone/>
            </a:pPr>
            <a:endParaRPr lang="en-US">
              <a:ea typeface="+mn-lt"/>
              <a:cs typeface="+mn-lt"/>
            </a:endParaRPr>
          </a:p>
          <a:p>
            <a:pPr marL="0" indent="0">
              <a:lnSpc>
                <a:spcPct val="120000"/>
              </a:lnSpc>
              <a:spcAft>
                <a:spcPts val="0"/>
              </a:spcAft>
              <a:buNone/>
            </a:pPr>
            <a:r>
              <a:rPr lang="en-US" err="1">
                <a:ea typeface="+mn-lt"/>
                <a:cs typeface="+mn-lt"/>
              </a:rPr>
              <a:t>Jin</a:t>
            </a:r>
            <a:r>
              <a:rPr lang="en-US">
                <a:ea typeface="+mn-lt"/>
                <a:cs typeface="+mn-lt"/>
              </a:rPr>
              <a:t>, L, and Lalatendu Acharya. “Dilemmas and Coping Strategies of Chinese International Students’ Mental Health Problems: The Parents’ Perspectives.” </a:t>
            </a:r>
            <a:r>
              <a:rPr lang="en-US" i="1">
                <a:ea typeface="+mn-lt"/>
                <a:cs typeface="+mn-lt"/>
              </a:rPr>
              <a:t>Journal of International</a:t>
            </a:r>
            <a:endParaRPr lang="en-US">
              <a:ea typeface="+mn-lt"/>
              <a:cs typeface="+mn-lt"/>
            </a:endParaRPr>
          </a:p>
          <a:p>
            <a:pPr indent="0">
              <a:lnSpc>
                <a:spcPct val="120000"/>
              </a:lnSpc>
              <a:spcAft>
                <a:spcPts val="0"/>
              </a:spcAft>
              <a:buNone/>
            </a:pPr>
            <a:r>
              <a:rPr lang="en-US" i="1">
                <a:ea typeface="+mn-lt"/>
                <a:cs typeface="+mn-lt"/>
              </a:rPr>
              <a:t>students, </a:t>
            </a:r>
            <a:r>
              <a:rPr lang="en-US">
                <a:ea typeface="+mn-lt"/>
                <a:cs typeface="+mn-lt"/>
              </a:rPr>
              <a:t>Volume 11, Issue 1, 2021, pp. 216-237.</a:t>
            </a:r>
          </a:p>
          <a:p>
            <a:pPr indent="0">
              <a:lnSpc>
                <a:spcPct val="120000"/>
              </a:lnSpc>
              <a:spcAft>
                <a:spcPts val="0"/>
              </a:spcAft>
              <a:buNone/>
            </a:pPr>
            <a:endParaRPr lang="en-US">
              <a:ea typeface="+mn-lt"/>
              <a:cs typeface="+mn-lt"/>
            </a:endParaRPr>
          </a:p>
          <a:p>
            <a:pPr indent="0">
              <a:lnSpc>
                <a:spcPct val="120000"/>
              </a:lnSpc>
              <a:spcAft>
                <a:spcPts val="0"/>
              </a:spcAft>
              <a:buNone/>
            </a:pPr>
            <a:endParaRPr lang="en-US">
              <a:ea typeface="+mn-lt"/>
              <a:cs typeface="+mn-lt"/>
            </a:endParaRPr>
          </a:p>
          <a:p>
            <a:pPr marL="0" indent="0">
              <a:buNone/>
            </a:pPr>
            <a:endParaRPr lang="en-US">
              <a:cs typeface="Calibri"/>
            </a:endParaRPr>
          </a:p>
          <a:p>
            <a:pPr>
              <a:buClr>
                <a:srgbClr val="FFFFFF"/>
              </a:buClr>
            </a:pPr>
            <a:endParaRPr lang="en-US">
              <a:cs typeface="Calibri"/>
            </a:endParaRPr>
          </a:p>
        </p:txBody>
      </p:sp>
      <p:sp>
        <p:nvSpPr>
          <p:cNvPr id="5" name="Title 1">
            <a:extLst>
              <a:ext uri="{FF2B5EF4-FFF2-40B4-BE49-F238E27FC236}">
                <a16:creationId xmlns:a16="http://schemas.microsoft.com/office/drawing/2014/main" id="{0554138C-041B-F9B4-8194-AED46FF28A0E}"/>
              </a:ext>
            </a:extLst>
          </p:cNvPr>
          <p:cNvSpPr>
            <a:spLocks noGrp="1"/>
          </p:cNvSpPr>
          <p:nvPr>
            <p:ph type="title"/>
          </p:nvPr>
        </p:nvSpPr>
        <p:spPr>
          <a:xfrm>
            <a:off x="162500" y="132202"/>
            <a:ext cx="10131425" cy="675906"/>
          </a:xfrm>
        </p:spPr>
        <p:txBody>
          <a:bodyPr>
            <a:normAutofit/>
          </a:bodyPr>
          <a:lstStyle/>
          <a:p>
            <a:r>
              <a:rPr lang="en-US" sz="2800">
                <a:cs typeface="Calibri Light"/>
              </a:rPr>
              <a:t>Works cited</a:t>
            </a:r>
            <a:endParaRPr lang="en-US" sz="2800"/>
          </a:p>
        </p:txBody>
      </p:sp>
    </p:spTree>
    <p:extLst>
      <p:ext uri="{BB962C8B-B14F-4D97-AF65-F5344CB8AC3E}">
        <p14:creationId xmlns:p14="http://schemas.microsoft.com/office/powerpoint/2010/main" val="266360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0AADD-E43E-4F82-0A15-6F9870EA7B9D}"/>
              </a:ext>
            </a:extLst>
          </p:cNvPr>
          <p:cNvSpPr>
            <a:spLocks noGrp="1"/>
          </p:cNvSpPr>
          <p:nvPr>
            <p:ph idx="1"/>
          </p:nvPr>
        </p:nvSpPr>
        <p:spPr>
          <a:xfrm>
            <a:off x="309392" y="764959"/>
            <a:ext cx="10507834" cy="5733156"/>
          </a:xfrm>
        </p:spPr>
        <p:txBody>
          <a:bodyPr>
            <a:normAutofit fontScale="55000" lnSpcReduction="20000"/>
          </a:bodyPr>
          <a:lstStyle/>
          <a:p>
            <a:pPr marL="0" indent="0">
              <a:lnSpc>
                <a:spcPct val="120000"/>
              </a:lnSpc>
              <a:spcAft>
                <a:spcPts val="0"/>
              </a:spcAft>
              <a:buNone/>
            </a:pPr>
            <a:r>
              <a:rPr lang="en-US">
                <a:ea typeface="+mn-lt"/>
                <a:cs typeface="+mn-lt"/>
              </a:rPr>
              <a:t>Karim, </a:t>
            </a:r>
            <a:r>
              <a:rPr lang="en-US" err="1">
                <a:ea typeface="+mn-lt"/>
                <a:cs typeface="+mn-lt"/>
              </a:rPr>
              <a:t>Fazida</a:t>
            </a:r>
            <a:r>
              <a:rPr lang="en-US">
                <a:ea typeface="+mn-lt"/>
                <a:cs typeface="+mn-lt"/>
              </a:rPr>
              <a:t>, </a:t>
            </a:r>
            <a:r>
              <a:rPr lang="en-US" err="1">
                <a:ea typeface="+mn-lt"/>
                <a:cs typeface="+mn-lt"/>
              </a:rPr>
              <a:t>Azeezat</a:t>
            </a:r>
            <a:r>
              <a:rPr lang="en-US">
                <a:ea typeface="+mn-lt"/>
                <a:cs typeface="+mn-lt"/>
              </a:rPr>
              <a:t> </a:t>
            </a:r>
            <a:r>
              <a:rPr lang="en-US" err="1">
                <a:ea typeface="+mn-lt"/>
                <a:cs typeface="+mn-lt"/>
              </a:rPr>
              <a:t>Oyewande</a:t>
            </a:r>
            <a:r>
              <a:rPr lang="en-US">
                <a:ea typeface="+mn-lt"/>
                <a:cs typeface="+mn-lt"/>
              </a:rPr>
              <a:t>, Lamis F. </a:t>
            </a:r>
            <a:r>
              <a:rPr lang="en-US" err="1">
                <a:ea typeface="+mn-lt"/>
                <a:cs typeface="+mn-lt"/>
              </a:rPr>
              <a:t>Abdealla</a:t>
            </a:r>
            <a:r>
              <a:rPr lang="en-US">
                <a:ea typeface="+mn-lt"/>
                <a:cs typeface="+mn-lt"/>
              </a:rPr>
              <a:t>, Reem Chaudhry Ehsanullah, and Safeera Khan. “Social Media Use and Its Connection to Mental Health: A Systematic Review.” </a:t>
            </a:r>
            <a:r>
              <a:rPr lang="en-US" i="1" err="1">
                <a:ea typeface="+mn-lt"/>
                <a:cs typeface="+mn-lt"/>
              </a:rPr>
              <a:t>Cureus</a:t>
            </a:r>
            <a:r>
              <a:rPr lang="en-US" i="1">
                <a:ea typeface="+mn-lt"/>
                <a:cs typeface="+mn-lt"/>
              </a:rPr>
              <a:t>, </a:t>
            </a:r>
            <a:r>
              <a:rPr lang="en-US">
                <a:ea typeface="+mn-lt"/>
                <a:cs typeface="+mn-lt"/>
              </a:rPr>
              <a:t>Volume 12, Issue 6, 2020, DOI 10.7759/cureus.8627. Accessed 13 March 2023.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err="1">
                <a:ea typeface="+mn-lt"/>
                <a:cs typeface="+mn-lt"/>
              </a:rPr>
              <a:t>Ke</a:t>
            </a:r>
            <a:r>
              <a:rPr lang="en-US">
                <a:ea typeface="+mn-lt"/>
                <a:cs typeface="+mn-lt"/>
              </a:rPr>
              <a:t>, </a:t>
            </a:r>
            <a:r>
              <a:rPr lang="en-US" err="1">
                <a:ea typeface="+mn-lt"/>
                <a:cs typeface="+mn-lt"/>
              </a:rPr>
              <a:t>Tianhui</a:t>
            </a:r>
            <a:r>
              <a:rPr lang="en-US">
                <a:ea typeface="+mn-lt"/>
                <a:cs typeface="+mn-lt"/>
              </a:rPr>
              <a:t>, Wenjing Li, Lena Sanci, Nicola Reavley, Ian Williams, and Melissa A. Russell. “The mental health of </a:t>
            </a:r>
            <a:r>
              <a:rPr lang="en-US" err="1">
                <a:ea typeface="+mn-lt"/>
                <a:cs typeface="+mn-lt"/>
              </a:rPr>
              <a:t>internationl</a:t>
            </a:r>
            <a:r>
              <a:rPr lang="en-US">
                <a:ea typeface="+mn-lt"/>
                <a:cs typeface="+mn-lt"/>
              </a:rPr>
              <a:t> university students from China during the COVID-19 pandemic and the protective effect of social support: A longitudinal study.” </a:t>
            </a:r>
            <a:r>
              <a:rPr lang="en-US" i="1">
                <a:ea typeface="+mn-lt"/>
                <a:cs typeface="+mn-lt"/>
              </a:rPr>
              <a:t>Journal of Affective Disorders, </a:t>
            </a:r>
            <a:r>
              <a:rPr lang="en-US">
                <a:ea typeface="+mn-lt"/>
                <a:cs typeface="+mn-lt"/>
              </a:rPr>
              <a:t>Volume 328, 2023, pp. 13-21.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Kim, Jinyoung. </a:t>
            </a:r>
            <a:r>
              <a:rPr lang="en-US" err="1">
                <a:ea typeface="+mn-lt"/>
                <a:cs typeface="+mn-lt"/>
              </a:rPr>
              <a:t>Eun</a:t>
            </a:r>
            <a:r>
              <a:rPr lang="en-US">
                <a:ea typeface="+mn-lt"/>
                <a:cs typeface="+mn-lt"/>
              </a:rPr>
              <a:t> </a:t>
            </a:r>
            <a:r>
              <a:rPr lang="en-US" err="1">
                <a:ea typeface="+mn-lt"/>
                <a:cs typeface="+mn-lt"/>
              </a:rPr>
              <a:t>Hee</a:t>
            </a:r>
            <a:r>
              <a:rPr lang="en-US">
                <a:ea typeface="+mn-lt"/>
                <a:cs typeface="+mn-lt"/>
              </a:rPr>
              <a:t> Hwang, Sujin Shin, and Kon </a:t>
            </a:r>
            <a:r>
              <a:rPr lang="en-US" err="1">
                <a:ea typeface="+mn-lt"/>
                <a:cs typeface="+mn-lt"/>
              </a:rPr>
              <a:t>Hee</a:t>
            </a:r>
            <a:r>
              <a:rPr lang="en-US">
                <a:ea typeface="+mn-lt"/>
                <a:cs typeface="+mn-lt"/>
              </a:rPr>
              <a:t> Kim. “University Students’ Sleep and</a:t>
            </a:r>
          </a:p>
          <a:p>
            <a:pPr marL="0" indent="0">
              <a:lnSpc>
                <a:spcPct val="120000"/>
              </a:lnSpc>
              <a:spcAft>
                <a:spcPts val="0"/>
              </a:spcAft>
              <a:buClr>
                <a:srgbClr val="FFFFFF"/>
              </a:buClr>
              <a:buNone/>
            </a:pPr>
            <a:r>
              <a:rPr lang="en-US">
                <a:ea typeface="+mn-lt"/>
                <a:cs typeface="+mn-lt"/>
              </a:rPr>
              <a:t>Mental Health Correlates in South Korea.” </a:t>
            </a:r>
            <a:r>
              <a:rPr lang="en-US" i="1">
                <a:ea typeface="+mn-lt"/>
                <a:cs typeface="+mn-lt"/>
              </a:rPr>
              <a:t>Healthcare, </a:t>
            </a:r>
            <a:r>
              <a:rPr lang="en-US">
                <a:ea typeface="+mn-lt"/>
                <a:cs typeface="+mn-lt"/>
              </a:rPr>
              <a:t>2022, 10, pp. 1635 -1645.</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err="1">
                <a:ea typeface="+mn-lt"/>
                <a:cs typeface="+mn-lt"/>
              </a:rPr>
              <a:t>Kostouros</a:t>
            </a:r>
            <a:r>
              <a:rPr lang="en-US">
                <a:ea typeface="+mn-lt"/>
                <a:cs typeface="+mn-lt"/>
              </a:rPr>
              <a:t>, Patricia, Bria Scarff, Nathan Millar, and Katherine Crossman. “Trauma-Informed Teaching for Teachers for English as an Additional Language.” </a:t>
            </a:r>
            <a:r>
              <a:rPr lang="en-US" i="1">
                <a:ea typeface="+mn-lt"/>
                <a:cs typeface="+mn-lt"/>
              </a:rPr>
              <a:t>Traumatology</a:t>
            </a:r>
            <a:r>
              <a:rPr lang="en-US">
                <a:ea typeface="+mn-lt"/>
                <a:cs typeface="+mn-lt"/>
              </a:rPr>
              <a:t>, 2022, </a:t>
            </a:r>
            <a:r>
              <a:rPr lang="en-US">
                <a:ea typeface="+mn-lt"/>
                <a:cs typeface="+mn-lt"/>
                <a:hlinkClick r:id="rId2"/>
              </a:rPr>
              <a:t>http://dx.doi.org/10.1037/trm0000381</a:t>
            </a:r>
            <a:r>
              <a:rPr lang="en-US">
                <a:ea typeface="+mn-lt"/>
                <a:cs typeface="+mn-lt"/>
              </a:rPr>
              <a:t>. Accessed 29 March 2023.</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Linehan, Marsha M. "Taking Hold of Your Mind: 'What' Skills." </a:t>
            </a:r>
            <a:r>
              <a:rPr lang="en-US" i="1">
                <a:ea typeface="+mn-lt"/>
                <a:cs typeface="+mn-lt"/>
              </a:rPr>
              <a:t>DBT Skills Training Handouts and Worksheets. </a:t>
            </a:r>
            <a:r>
              <a:rPr lang="en-US">
                <a:ea typeface="+mn-lt"/>
                <a:cs typeface="+mn-lt"/>
              </a:rPr>
              <a:t>2</a:t>
            </a:r>
            <a:r>
              <a:rPr lang="en-US" baseline="30000">
                <a:ea typeface="+mn-lt"/>
                <a:cs typeface="+mn-lt"/>
              </a:rPr>
              <a:t>nd</a:t>
            </a:r>
            <a:r>
              <a:rPr lang="en-US">
                <a:ea typeface="+mn-lt"/>
                <a:cs typeface="+mn-lt"/>
              </a:rPr>
              <a:t> ed., The Guildford Press, 2015.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Liu, Sabrina R., Maryam Kia-Keating, and Sheila </a:t>
            </a:r>
            <a:r>
              <a:rPr lang="en-US" err="1">
                <a:ea typeface="+mn-lt"/>
                <a:cs typeface="+mn-lt"/>
              </a:rPr>
              <a:t>Modir</a:t>
            </a:r>
            <a:r>
              <a:rPr lang="en-US">
                <a:ea typeface="+mn-lt"/>
                <a:cs typeface="+mn-lt"/>
              </a:rPr>
              <a:t>. “Hope and adjustment to college in the context of collective trauma.” </a:t>
            </a:r>
            <a:r>
              <a:rPr lang="en-US" i="1">
                <a:ea typeface="+mn-lt"/>
                <a:cs typeface="+mn-lt"/>
              </a:rPr>
              <a:t>Journal of American College Health, </a:t>
            </a:r>
            <a:r>
              <a:rPr lang="en-US">
                <a:ea typeface="+mn-lt"/>
                <a:cs typeface="+mn-lt"/>
              </a:rPr>
              <a:t>Volume 65, Issue 5, 2017, pp. 323-330.</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Lynch, Jason, Peggy Gesing, and Natalie Cruz. “International student trauma during COVID</a:t>
            </a:r>
          </a:p>
          <a:p>
            <a:pPr marL="0" indent="0">
              <a:lnSpc>
                <a:spcPct val="120000"/>
              </a:lnSpc>
              <a:spcAft>
                <a:spcPts val="0"/>
              </a:spcAft>
              <a:buClr>
                <a:srgbClr val="FFFFFF"/>
              </a:buClr>
              <a:buNone/>
            </a:pPr>
            <a:r>
              <a:rPr lang="en-US">
                <a:ea typeface="+mn-lt"/>
                <a:cs typeface="+mn-lt"/>
              </a:rPr>
              <a:t>19: Relationships among mental health, visa status, and institutional support.” </a:t>
            </a:r>
            <a:r>
              <a:rPr lang="en-US" i="1">
                <a:ea typeface="+mn-lt"/>
                <a:cs typeface="+mn-lt"/>
              </a:rPr>
              <a:t>Journal of</a:t>
            </a:r>
            <a:endParaRPr lang="en-US">
              <a:ea typeface="+mn-lt"/>
              <a:cs typeface="+mn-lt"/>
            </a:endParaRPr>
          </a:p>
          <a:p>
            <a:pPr marL="0" indent="0">
              <a:lnSpc>
                <a:spcPct val="120000"/>
              </a:lnSpc>
              <a:spcAft>
                <a:spcPts val="0"/>
              </a:spcAft>
              <a:buClr>
                <a:srgbClr val="FFFFFF"/>
              </a:buClr>
              <a:buNone/>
            </a:pPr>
            <a:r>
              <a:rPr lang="en-US" i="1">
                <a:ea typeface="+mn-lt"/>
                <a:cs typeface="+mn-lt"/>
              </a:rPr>
              <a:t>American College Health, </a:t>
            </a:r>
            <a:r>
              <a:rPr lang="en-US">
                <a:ea typeface="+mn-lt"/>
                <a:cs typeface="+mn-lt"/>
              </a:rPr>
              <a:t>pp. 1-8, Jan. 2023,</a:t>
            </a:r>
            <a:r>
              <a:rPr lang="en-US" i="1">
                <a:ea typeface="+mn-lt"/>
                <a:cs typeface="+mn-lt"/>
              </a:rPr>
              <a:t> Taylor &amp; Francis Online, </a:t>
            </a:r>
            <a:endParaRPr lang="en-US">
              <a:ea typeface="+mn-lt"/>
              <a:cs typeface="+mn-lt"/>
            </a:endParaRPr>
          </a:p>
          <a:p>
            <a:pPr marL="0" indent="0">
              <a:lnSpc>
                <a:spcPct val="120000"/>
              </a:lnSpc>
              <a:spcAft>
                <a:spcPts val="0"/>
              </a:spcAft>
              <a:buClr>
                <a:srgbClr val="FFFFFF"/>
              </a:buClr>
              <a:buNone/>
            </a:pPr>
            <a:r>
              <a:rPr lang="en-US">
                <a:ea typeface="+mn-lt"/>
                <a:cs typeface="+mn-lt"/>
              </a:rPr>
              <a:t>DOI: 10.1080/07448481.2023.2166350. Accessed 6 March 2023. </a:t>
            </a:r>
          </a:p>
          <a:p>
            <a:pPr marL="0" indent="0">
              <a:lnSpc>
                <a:spcPct val="120000"/>
              </a:lnSpc>
              <a:spcAft>
                <a:spcPts val="0"/>
              </a:spcAft>
              <a:buClr>
                <a:srgbClr val="FFFFFF"/>
              </a:buClr>
              <a:buNone/>
            </a:pPr>
            <a:endParaRPr lang="en-US">
              <a:ea typeface="+mn-lt"/>
              <a:cs typeface="+mn-lt"/>
            </a:endParaRPr>
          </a:p>
          <a:p>
            <a:pPr marL="0" indent="0">
              <a:lnSpc>
                <a:spcPct val="120000"/>
              </a:lnSpc>
              <a:spcAft>
                <a:spcPts val="0"/>
              </a:spcAft>
              <a:buClr>
                <a:srgbClr val="FFFFFF"/>
              </a:buClr>
              <a:buNone/>
            </a:pPr>
            <a:r>
              <a:rPr lang="en-US">
                <a:ea typeface="+mn-lt"/>
                <a:cs typeface="+mn-lt"/>
              </a:rPr>
              <a:t>Mahoney, Cindy, </a:t>
            </a:r>
            <a:r>
              <a:rPr lang="en-US" err="1">
                <a:ea typeface="+mn-lt"/>
                <a:cs typeface="+mn-lt"/>
              </a:rPr>
              <a:t>Benjaim</a:t>
            </a:r>
            <a:r>
              <a:rPr lang="en-US">
                <a:ea typeface="+mn-lt"/>
                <a:cs typeface="+mn-lt"/>
              </a:rPr>
              <a:t> J. Becerra, Devin Arias, Jacqueline E. Romano, and Monideepa B. Becerra. “‘We’ve Always Been Kind of Kicked to the Curb’: A Mixed-Methods Assessment of Discrimination Experiences among College Students.” </a:t>
            </a:r>
            <a:r>
              <a:rPr lang="en-US" i="1">
                <a:ea typeface="+mn-lt"/>
                <a:cs typeface="+mn-lt"/>
              </a:rPr>
              <a:t>International Journal of Environmental Research and Public Health, </a:t>
            </a:r>
            <a:r>
              <a:rPr lang="en-US">
                <a:ea typeface="+mn-lt"/>
                <a:cs typeface="+mn-lt"/>
              </a:rPr>
              <a:t>Volume 19, 2022, </a:t>
            </a:r>
            <a:r>
              <a:rPr lang="en-US" u="sng">
                <a:ea typeface="+mn-lt"/>
                <a:cs typeface="+mn-lt"/>
                <a:hlinkClick r:id="rId3"/>
              </a:rPr>
              <a:t>https://doi.org/10.3390/ijerph19159607</a:t>
            </a:r>
            <a:r>
              <a:rPr lang="en-US">
                <a:ea typeface="+mn-lt"/>
                <a:cs typeface="+mn-lt"/>
              </a:rPr>
              <a:t>. Accessed 28 March 2023.</a:t>
            </a:r>
          </a:p>
          <a:p>
            <a:pPr marL="0" indent="0">
              <a:lnSpc>
                <a:spcPct val="120000"/>
              </a:lnSpc>
              <a:spcAft>
                <a:spcPts val="0"/>
              </a:spcAft>
              <a:buNone/>
            </a:pPr>
            <a:endParaRPr lang="en-US">
              <a:ea typeface="+mn-lt"/>
              <a:cs typeface="+mn-lt"/>
            </a:endParaRPr>
          </a:p>
          <a:p>
            <a:pPr marL="0" indent="0">
              <a:lnSpc>
                <a:spcPct val="120000"/>
              </a:lnSpc>
              <a:spcAft>
                <a:spcPts val="0"/>
              </a:spcAft>
              <a:buNone/>
            </a:pPr>
            <a:r>
              <a:rPr lang="en-US" err="1">
                <a:cs typeface="Calibri"/>
              </a:rPr>
              <a:t>Marangell</a:t>
            </a:r>
            <a:r>
              <a:rPr lang="en-US">
                <a:cs typeface="Calibri"/>
              </a:rPr>
              <a:t>, Samantha, and Chi Baik. “International Students’ Suggestions for What Universities</a:t>
            </a:r>
          </a:p>
          <a:p>
            <a:pPr marL="0" indent="0">
              <a:lnSpc>
                <a:spcPct val="120000"/>
              </a:lnSpc>
              <a:spcAft>
                <a:spcPts val="0"/>
              </a:spcAft>
              <a:buNone/>
            </a:pPr>
            <a:r>
              <a:rPr lang="en-US">
                <a:cs typeface="Calibri"/>
              </a:rPr>
              <a:t>Can Do to Better Support Their Mental Wellbeing.” Journal of International Students,</a:t>
            </a:r>
          </a:p>
          <a:p>
            <a:pPr marL="0" indent="0">
              <a:lnSpc>
                <a:spcPct val="120000"/>
              </a:lnSpc>
              <a:spcAft>
                <a:spcPts val="0"/>
              </a:spcAft>
              <a:buNone/>
            </a:pPr>
            <a:r>
              <a:rPr lang="en-US">
                <a:cs typeface="Calibri"/>
              </a:rPr>
              <a:t>Volume 12, Issue 4, 2022, pp. 933-954.</a:t>
            </a:r>
          </a:p>
          <a:p>
            <a:pPr marL="0" indent="0">
              <a:lnSpc>
                <a:spcPct val="120000"/>
              </a:lnSpc>
              <a:spcAft>
                <a:spcPts val="0"/>
              </a:spcAft>
              <a:buNone/>
            </a:pPr>
            <a:endParaRPr lang="en-US">
              <a:cs typeface="Calibri"/>
            </a:endParaRPr>
          </a:p>
          <a:p>
            <a:pPr marL="0" indent="0">
              <a:lnSpc>
                <a:spcPct val="120000"/>
              </a:lnSpc>
              <a:spcAft>
                <a:spcPts val="0"/>
              </a:spcAft>
              <a:buNone/>
            </a:pPr>
            <a:r>
              <a:rPr lang="en-US">
                <a:cs typeface="Calibri"/>
              </a:rPr>
              <a:t>MacDonald, Sarah, Adam Jussel, Dimitri </a:t>
            </a:r>
            <a:r>
              <a:rPr lang="en-US" err="1">
                <a:cs typeface="Calibri"/>
              </a:rPr>
              <a:t>Topitzes</a:t>
            </a:r>
            <a:r>
              <a:rPr lang="en-US">
                <a:cs typeface="Calibri"/>
              </a:rPr>
              <a:t>. "Trauma-Informed Care and Teaching." CETL Teaching &amp; Learning Symposium, 12 January 2023, online. Concurrent Session.</a:t>
            </a:r>
          </a:p>
          <a:p>
            <a:pPr marL="0" indent="0">
              <a:lnSpc>
                <a:spcPct val="120000"/>
              </a:lnSpc>
              <a:spcAft>
                <a:spcPts val="0"/>
              </a:spcAft>
              <a:buNone/>
            </a:pPr>
            <a:endParaRPr lang="en-US">
              <a:cs typeface="Calibri"/>
            </a:endParaRPr>
          </a:p>
          <a:p>
            <a:pPr marL="0" indent="0">
              <a:lnSpc>
                <a:spcPct val="120000"/>
              </a:lnSpc>
              <a:spcAft>
                <a:spcPts val="0"/>
              </a:spcAft>
              <a:buNone/>
            </a:pPr>
            <a:r>
              <a:rPr lang="en-US">
                <a:cs typeface="Calibri"/>
              </a:rPr>
              <a:t>MacSwan, Jeff. “A Multilingual Perspective on </a:t>
            </a:r>
            <a:r>
              <a:rPr lang="en-US" err="1">
                <a:cs typeface="Calibri"/>
              </a:rPr>
              <a:t>Translanguaging</a:t>
            </a:r>
            <a:r>
              <a:rPr lang="en-US">
                <a:cs typeface="Calibri"/>
              </a:rPr>
              <a:t>.” American Educational Research Journal, Volume 54, Issue 1, 2017, pp. 167-201. </a:t>
            </a:r>
          </a:p>
          <a:p>
            <a:pPr marL="0" indent="0">
              <a:lnSpc>
                <a:spcPct val="120000"/>
              </a:lnSpc>
              <a:spcAft>
                <a:spcPts val="0"/>
              </a:spcAft>
              <a:buNone/>
            </a:pPr>
            <a:endParaRPr lang="en-US">
              <a:cs typeface="Calibri"/>
            </a:endParaRPr>
          </a:p>
          <a:p>
            <a:pPr>
              <a:buClr>
                <a:srgbClr val="FFFFFF"/>
              </a:buClr>
            </a:pPr>
            <a:endParaRPr lang="en-US">
              <a:cs typeface="Calibri"/>
            </a:endParaRPr>
          </a:p>
          <a:p>
            <a:pPr>
              <a:buClr>
                <a:srgbClr val="FFFFFF"/>
              </a:buClr>
            </a:pPr>
            <a:endParaRPr lang="en-US">
              <a:cs typeface="Calibri"/>
            </a:endParaRPr>
          </a:p>
        </p:txBody>
      </p:sp>
      <p:sp>
        <p:nvSpPr>
          <p:cNvPr id="5" name="Title 1">
            <a:extLst>
              <a:ext uri="{FF2B5EF4-FFF2-40B4-BE49-F238E27FC236}">
                <a16:creationId xmlns:a16="http://schemas.microsoft.com/office/drawing/2014/main" id="{D8059050-AE0E-6B29-783E-97FA1B3BBFC1}"/>
              </a:ext>
            </a:extLst>
          </p:cNvPr>
          <p:cNvSpPr>
            <a:spLocks noGrp="1"/>
          </p:cNvSpPr>
          <p:nvPr>
            <p:ph type="title"/>
          </p:nvPr>
        </p:nvSpPr>
        <p:spPr>
          <a:xfrm>
            <a:off x="162500" y="132202"/>
            <a:ext cx="10131425" cy="675906"/>
          </a:xfrm>
        </p:spPr>
        <p:txBody>
          <a:bodyPr>
            <a:normAutofit/>
          </a:bodyPr>
          <a:lstStyle/>
          <a:p>
            <a:r>
              <a:rPr lang="en-US" sz="2800">
                <a:cs typeface="Calibri Light"/>
              </a:rPr>
              <a:t>Works cited</a:t>
            </a:r>
            <a:endParaRPr lang="en-US" sz="2800"/>
          </a:p>
        </p:txBody>
      </p:sp>
    </p:spTree>
    <p:extLst>
      <p:ext uri="{BB962C8B-B14F-4D97-AF65-F5344CB8AC3E}">
        <p14:creationId xmlns:p14="http://schemas.microsoft.com/office/powerpoint/2010/main" val="181384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D93F5-DA05-6BEA-D26A-014DC6D7AEB3}"/>
              </a:ext>
            </a:extLst>
          </p:cNvPr>
          <p:cNvSpPr>
            <a:spLocks noGrp="1"/>
          </p:cNvSpPr>
          <p:nvPr>
            <p:ph idx="1"/>
          </p:nvPr>
        </p:nvSpPr>
        <p:spPr>
          <a:xfrm>
            <a:off x="309392" y="921031"/>
            <a:ext cx="10507834" cy="5622988"/>
          </a:xfrm>
        </p:spPr>
        <p:txBody>
          <a:bodyPr>
            <a:normAutofit fontScale="62500" lnSpcReduction="20000"/>
          </a:bodyPr>
          <a:lstStyle/>
          <a:p>
            <a:pPr>
              <a:lnSpc>
                <a:spcPct val="120000"/>
              </a:lnSpc>
              <a:spcAft>
                <a:spcPts val="0"/>
              </a:spcAft>
              <a:buNone/>
            </a:pPr>
            <a:r>
              <a:rPr lang="en-US" err="1">
                <a:ea typeface="+mn-lt"/>
                <a:cs typeface="+mn-lt"/>
              </a:rPr>
              <a:t>Pandaya</a:t>
            </a:r>
            <a:r>
              <a:rPr lang="en-US">
                <a:ea typeface="+mn-lt"/>
                <a:cs typeface="+mn-lt"/>
              </a:rPr>
              <a:t>, Samta P. “Spirituality for Mental Health and Well-Being of Adult Refugees in Europe.” </a:t>
            </a:r>
            <a:r>
              <a:rPr lang="en-US" i="1">
                <a:ea typeface="+mn-lt"/>
                <a:cs typeface="+mn-lt"/>
              </a:rPr>
              <a:t>Journal of Immigrant and Minority Health, </a:t>
            </a:r>
            <a:r>
              <a:rPr lang="en-US">
                <a:ea typeface="+mn-lt"/>
                <a:cs typeface="+mn-lt"/>
              </a:rPr>
              <a:t>Volume 20, 2018, pp. 1396-1403.</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Park, </a:t>
            </a:r>
            <a:r>
              <a:rPr lang="en-US" err="1">
                <a:ea typeface="+mn-lt"/>
                <a:cs typeface="+mn-lt"/>
              </a:rPr>
              <a:t>Koeun</a:t>
            </a:r>
            <a:r>
              <a:rPr lang="en-US">
                <a:ea typeface="+mn-lt"/>
                <a:cs typeface="+mn-lt"/>
              </a:rPr>
              <a:t> and Veronica E. Valdez. “</a:t>
            </a:r>
            <a:r>
              <a:rPr lang="en-US" err="1">
                <a:ea typeface="+mn-lt"/>
                <a:cs typeface="+mn-lt"/>
              </a:rPr>
              <a:t>Translanguaging</a:t>
            </a:r>
            <a:r>
              <a:rPr lang="en-US">
                <a:ea typeface="+mn-lt"/>
                <a:cs typeface="+mn-lt"/>
              </a:rPr>
              <a:t> Pedagogy to Support the Language</a:t>
            </a:r>
          </a:p>
          <a:p>
            <a:pPr>
              <a:lnSpc>
                <a:spcPct val="120000"/>
              </a:lnSpc>
              <a:spcAft>
                <a:spcPts val="0"/>
              </a:spcAft>
              <a:buNone/>
            </a:pPr>
            <a:r>
              <a:rPr lang="en-US">
                <a:ea typeface="+mn-lt"/>
                <a:cs typeface="+mn-lt"/>
              </a:rPr>
              <a:t>Learning of Older Nepali-Bhutanese Adults.” </a:t>
            </a:r>
            <a:r>
              <a:rPr lang="en-US" i="1">
                <a:ea typeface="+mn-lt"/>
                <a:cs typeface="+mn-lt"/>
              </a:rPr>
              <a:t>Educating Refugee-background Students: Critical Issues and Dynamic Contexts, </a:t>
            </a:r>
            <a:r>
              <a:rPr lang="en-US">
                <a:ea typeface="+mn-lt"/>
                <a:cs typeface="+mn-lt"/>
              </a:rPr>
              <a:t>edited by Shawna Shapiro, Raichle Farrelly, and Mary Jane Curry, Multilingual Matters, 2018, pp. 49-65.</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Piwowarczyk, Linda, Hillary Bishop, Abdirahman Yusuf, Francine </a:t>
            </a:r>
            <a:r>
              <a:rPr lang="en-US" err="1">
                <a:ea typeface="+mn-lt"/>
                <a:cs typeface="+mn-lt"/>
              </a:rPr>
              <a:t>Mudymba</a:t>
            </a:r>
            <a:r>
              <a:rPr lang="en-US">
                <a:ea typeface="+mn-lt"/>
                <a:cs typeface="+mn-lt"/>
              </a:rPr>
              <a:t>, and Anita Raj.</a:t>
            </a:r>
          </a:p>
          <a:p>
            <a:pPr>
              <a:lnSpc>
                <a:spcPct val="120000"/>
              </a:lnSpc>
              <a:spcAft>
                <a:spcPts val="0"/>
              </a:spcAft>
              <a:buNone/>
            </a:pPr>
            <a:r>
              <a:rPr lang="en-US">
                <a:ea typeface="+mn-lt"/>
                <a:cs typeface="+mn-lt"/>
              </a:rPr>
              <a:t>“Congolese and Somali Beliefs About Mental Health Services.” </a:t>
            </a:r>
            <a:r>
              <a:rPr lang="en-US" i="1">
                <a:ea typeface="+mn-lt"/>
                <a:cs typeface="+mn-lt"/>
              </a:rPr>
              <a:t>The Journal of Nervous</a:t>
            </a:r>
            <a:endParaRPr lang="en-US">
              <a:ea typeface="+mn-lt"/>
              <a:cs typeface="+mn-lt"/>
            </a:endParaRPr>
          </a:p>
          <a:p>
            <a:pPr>
              <a:lnSpc>
                <a:spcPct val="120000"/>
              </a:lnSpc>
              <a:spcAft>
                <a:spcPts val="0"/>
              </a:spcAft>
              <a:buNone/>
            </a:pPr>
            <a:r>
              <a:rPr lang="en-US" i="1">
                <a:ea typeface="+mn-lt"/>
                <a:cs typeface="+mn-lt"/>
              </a:rPr>
              <a:t>and Mental Disease, </a:t>
            </a:r>
            <a:r>
              <a:rPr lang="en-US">
                <a:ea typeface="+mn-lt"/>
                <a:cs typeface="+mn-lt"/>
              </a:rPr>
              <a:t>Volume 202, Issue 3, 2014 pp. 209 –216. </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Prieto-Welch, Susan L. “International Student Mental Health.” </a:t>
            </a:r>
            <a:r>
              <a:rPr lang="en-US" i="1">
                <a:ea typeface="+mn-lt"/>
                <a:cs typeface="+mn-lt"/>
              </a:rPr>
              <a:t>New Directions for Students Services, </a:t>
            </a:r>
            <a:r>
              <a:rPr lang="en-US">
                <a:ea typeface="+mn-lt"/>
                <a:cs typeface="+mn-lt"/>
              </a:rPr>
              <a:t>Volume 156, 2016, pp. 53 – 63.</a:t>
            </a:r>
          </a:p>
          <a:p>
            <a:pPr>
              <a:lnSpc>
                <a:spcPct val="120000"/>
              </a:lnSpc>
              <a:spcAft>
                <a:spcPts val="0"/>
              </a:spcAft>
              <a:buNone/>
            </a:pPr>
            <a:endParaRPr lang="en-US">
              <a:ea typeface="+mn-lt"/>
              <a:cs typeface="+mn-lt"/>
            </a:endParaRPr>
          </a:p>
          <a:p>
            <a:pPr>
              <a:lnSpc>
                <a:spcPct val="120000"/>
              </a:lnSpc>
              <a:spcAft>
                <a:spcPts val="0"/>
              </a:spcAft>
              <a:buNone/>
            </a:pPr>
            <a:r>
              <a:rPr lang="en-US" i="1">
                <a:ea typeface="+mn-lt"/>
                <a:cs typeface="+mn-lt"/>
              </a:rPr>
              <a:t>The Social Dilemma</a:t>
            </a:r>
            <a:r>
              <a:rPr lang="en-US">
                <a:ea typeface="+mn-lt"/>
                <a:cs typeface="+mn-lt"/>
              </a:rPr>
              <a:t>. Directed by Jeff Orlowski, Argent Pictures, 2020.</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Stocker, Shevaun L, and Kristel M. Gallagher. “Alleviating Anxiety and Altering Appraisals: Social-Emotional Learning in the College Classroom.” </a:t>
            </a:r>
            <a:r>
              <a:rPr lang="en-US" i="1">
                <a:ea typeface="+mn-lt"/>
                <a:cs typeface="+mn-lt"/>
              </a:rPr>
              <a:t>College Teaching, </a:t>
            </a:r>
            <a:r>
              <a:rPr lang="en-US">
                <a:ea typeface="+mn-lt"/>
                <a:cs typeface="+mn-lt"/>
              </a:rPr>
              <a:t>Volume 67, Issue 1, 2019, pp. 23-35.</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Substance Abuse and Mental Health Services Administration. “Trauma-Informed Care in Behavioral Health Services.” </a:t>
            </a:r>
            <a:r>
              <a:rPr lang="en-US" i="1">
                <a:ea typeface="+mn-lt"/>
                <a:cs typeface="+mn-lt"/>
              </a:rPr>
              <a:t>U.S. Department of Health and Human Services, </a:t>
            </a:r>
            <a:r>
              <a:rPr lang="en-US">
                <a:ea typeface="+mn-lt"/>
                <a:cs typeface="+mn-lt"/>
                <a:hlinkClick r:id="rId2"/>
              </a:rPr>
              <a:t>https://store.samhsa.gov/sites/default/files/d7/priv/sma14-4816_litreview.pdf</a:t>
            </a:r>
            <a:r>
              <a:rPr lang="en-US">
                <a:ea typeface="+mn-lt"/>
                <a:cs typeface="+mn-lt"/>
              </a:rPr>
              <a:t>. Accessed 4 April 2023. </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The Trauma Practice. "Why Dancing is Good for Trauma." </a:t>
            </a:r>
            <a:r>
              <a:rPr lang="en-US" i="1">
                <a:ea typeface="+mn-lt"/>
                <a:cs typeface="+mn-lt"/>
              </a:rPr>
              <a:t>The Trauma Practice, </a:t>
            </a:r>
            <a:r>
              <a:rPr lang="en-US" i="1">
                <a:ea typeface="+mn-lt"/>
                <a:cs typeface="+mn-lt"/>
                <a:hlinkClick r:id="rId3"/>
              </a:rPr>
              <a:t>https://traumapractice.co.uk/why-dancing-is-good-for-trauma/#:~:text=Dancing%20aids%20trauma%20release%20by,body%20rather%20than%20shut%20out</a:t>
            </a:r>
            <a:r>
              <a:rPr lang="en-US" i="1">
                <a:ea typeface="+mn-lt"/>
                <a:cs typeface="+mn-lt"/>
              </a:rPr>
              <a:t>. </a:t>
            </a:r>
            <a:r>
              <a:rPr lang="en-US">
                <a:ea typeface="+mn-lt"/>
                <a:cs typeface="+mn-lt"/>
              </a:rPr>
              <a:t>Accessed 4 April 2023. </a:t>
            </a: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Tull, Matthew. "What is Complex PTSD (C-PTSD)?" </a:t>
            </a:r>
            <a:r>
              <a:rPr lang="en-US" i="1" err="1">
                <a:ea typeface="+mn-lt"/>
                <a:cs typeface="+mn-lt"/>
              </a:rPr>
              <a:t>Verywell</a:t>
            </a:r>
            <a:r>
              <a:rPr lang="en-US" i="1">
                <a:ea typeface="+mn-lt"/>
                <a:cs typeface="+mn-lt"/>
              </a:rPr>
              <a:t> mind, </a:t>
            </a:r>
            <a:r>
              <a:rPr lang="en-US">
                <a:ea typeface="+mn-lt"/>
                <a:cs typeface="+mn-lt"/>
              </a:rPr>
              <a:t>2023</a:t>
            </a:r>
            <a:r>
              <a:rPr lang="en-US" i="1">
                <a:ea typeface="+mn-lt"/>
                <a:cs typeface="+mn-lt"/>
              </a:rPr>
              <a:t>, </a:t>
            </a:r>
            <a:r>
              <a:rPr lang="en-US" i="1">
                <a:ea typeface="+mn-lt"/>
                <a:cs typeface="+mn-lt"/>
                <a:hlinkClick r:id="rId4"/>
              </a:rPr>
              <a:t>https://www.verywellmind.com/what-is-complex-ptsd-2797491</a:t>
            </a:r>
            <a:r>
              <a:rPr lang="en-US" i="1">
                <a:ea typeface="+mn-lt"/>
                <a:cs typeface="+mn-lt"/>
              </a:rPr>
              <a:t>. </a:t>
            </a:r>
            <a:r>
              <a:rPr lang="en-US">
                <a:ea typeface="+mn-lt"/>
                <a:cs typeface="+mn-lt"/>
              </a:rPr>
              <a:t>Accessed 2 April 2023.</a:t>
            </a:r>
          </a:p>
          <a:p>
            <a:pPr>
              <a:lnSpc>
                <a:spcPct val="120000"/>
              </a:lnSpc>
              <a:spcAft>
                <a:spcPts val="0"/>
              </a:spcAft>
              <a:buNone/>
            </a:pPr>
            <a:endParaRPr lang="en-US">
              <a:ea typeface="+mn-lt"/>
              <a:cs typeface="+mn-lt"/>
            </a:endParaRPr>
          </a:p>
          <a:p>
            <a:pPr>
              <a:lnSpc>
                <a:spcPct val="120000"/>
              </a:lnSpc>
              <a:spcAft>
                <a:spcPts val="0"/>
              </a:spcAft>
              <a:buNone/>
            </a:pPr>
            <a:endParaRPr lang="en-US">
              <a:ea typeface="+mn-lt"/>
              <a:cs typeface="+mn-lt"/>
            </a:endParaRPr>
          </a:p>
          <a:p>
            <a:pPr>
              <a:lnSpc>
                <a:spcPct val="120000"/>
              </a:lnSpc>
              <a:spcAft>
                <a:spcPts val="0"/>
              </a:spcAft>
              <a:buNone/>
            </a:pPr>
            <a:r>
              <a:rPr lang="en-US">
                <a:ea typeface="+mn-lt"/>
                <a:cs typeface="+mn-lt"/>
              </a:rPr>
              <a:t>Van Der Kolk, Bessel. </a:t>
            </a:r>
            <a:r>
              <a:rPr lang="en-US" i="1">
                <a:ea typeface="+mn-lt"/>
                <a:cs typeface="+mn-lt"/>
              </a:rPr>
              <a:t>The Body Keeps the Score: Brain, Mind, and Body in the Healing of Trauma. </a:t>
            </a:r>
            <a:r>
              <a:rPr lang="en-US">
                <a:ea typeface="+mn-lt"/>
                <a:cs typeface="+mn-lt"/>
              </a:rPr>
              <a:t>Penguin Books, 2014.</a:t>
            </a:r>
          </a:p>
          <a:p>
            <a:pPr marL="0" indent="0">
              <a:buNone/>
            </a:pPr>
            <a:endParaRPr lang="en-US">
              <a:cs typeface="Calibri" panose="020F0502020204030204"/>
            </a:endParaRPr>
          </a:p>
        </p:txBody>
      </p:sp>
      <p:sp>
        <p:nvSpPr>
          <p:cNvPr id="5" name="Title 1">
            <a:extLst>
              <a:ext uri="{FF2B5EF4-FFF2-40B4-BE49-F238E27FC236}">
                <a16:creationId xmlns:a16="http://schemas.microsoft.com/office/drawing/2014/main" id="{DB756D73-3479-6016-A463-8716589BFA39}"/>
              </a:ext>
            </a:extLst>
          </p:cNvPr>
          <p:cNvSpPr>
            <a:spLocks noGrp="1"/>
          </p:cNvSpPr>
          <p:nvPr>
            <p:ph type="title"/>
          </p:nvPr>
        </p:nvSpPr>
        <p:spPr>
          <a:xfrm>
            <a:off x="162500" y="132202"/>
            <a:ext cx="10131425" cy="675906"/>
          </a:xfrm>
        </p:spPr>
        <p:txBody>
          <a:bodyPr>
            <a:normAutofit/>
          </a:bodyPr>
          <a:lstStyle/>
          <a:p>
            <a:r>
              <a:rPr lang="en-US" sz="2800">
                <a:cs typeface="Calibri Light"/>
              </a:rPr>
              <a:t>Works cited</a:t>
            </a:r>
            <a:endParaRPr lang="en-US" sz="2800"/>
          </a:p>
        </p:txBody>
      </p:sp>
    </p:spTree>
    <p:extLst>
      <p:ext uri="{BB962C8B-B14F-4D97-AF65-F5344CB8AC3E}">
        <p14:creationId xmlns:p14="http://schemas.microsoft.com/office/powerpoint/2010/main" val="42196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27F8-FF41-6206-376A-E304CE502A3B}"/>
              </a:ext>
            </a:extLst>
          </p:cNvPr>
          <p:cNvSpPr>
            <a:spLocks noGrp="1"/>
          </p:cNvSpPr>
          <p:nvPr>
            <p:ph type="title"/>
          </p:nvPr>
        </p:nvSpPr>
        <p:spPr/>
        <p:txBody>
          <a:bodyPr/>
          <a:lstStyle/>
          <a:p>
            <a:r>
              <a:rPr lang="en-US">
                <a:cs typeface="Calibri Light"/>
              </a:rPr>
              <a:t>Mental health defined</a:t>
            </a:r>
            <a:endParaRPr lang="en-US"/>
          </a:p>
        </p:txBody>
      </p:sp>
      <p:sp>
        <p:nvSpPr>
          <p:cNvPr id="3" name="Content Placeholder 2">
            <a:extLst>
              <a:ext uri="{FF2B5EF4-FFF2-40B4-BE49-F238E27FC236}">
                <a16:creationId xmlns:a16="http://schemas.microsoft.com/office/drawing/2014/main" id="{DE31636C-1DD6-90BA-4BF1-50A23BD0C0D1}"/>
              </a:ext>
            </a:extLst>
          </p:cNvPr>
          <p:cNvSpPr>
            <a:spLocks noGrp="1"/>
          </p:cNvSpPr>
          <p:nvPr>
            <p:ph idx="1"/>
          </p:nvPr>
        </p:nvSpPr>
        <p:spPr>
          <a:xfrm>
            <a:off x="685801" y="2142067"/>
            <a:ext cx="4999832" cy="3649133"/>
          </a:xfrm>
        </p:spPr>
        <p:txBody>
          <a:bodyPr/>
          <a:lstStyle/>
          <a:p>
            <a:pPr marL="0" indent="0">
              <a:buNone/>
            </a:pPr>
            <a:r>
              <a:rPr lang="en-US">
                <a:ea typeface="+mn-lt"/>
                <a:cs typeface="+mn-lt"/>
              </a:rPr>
              <a:t> A person's condition with regard to their psychological and emotional well-being (Oxford Languages)</a:t>
            </a:r>
          </a:p>
          <a:p>
            <a:pPr marL="0" indent="0">
              <a:buNone/>
            </a:pPr>
            <a:r>
              <a:rPr lang="en-US">
                <a:ea typeface="+mn-lt"/>
                <a:cs typeface="+mn-lt"/>
              </a:rPr>
              <a:t>“Mental health is defined as a state of well-being in which people understand their abilities, solve everyday life problems, work well, and make a significant contribution to the lives of their communities” (Karim et al, 2020, pg. 2)</a:t>
            </a:r>
            <a:endParaRPr lang="en-US"/>
          </a:p>
          <a:p>
            <a:pPr marL="0" indent="0">
              <a:buNone/>
            </a:pPr>
            <a:r>
              <a:rPr lang="en-US">
                <a:cs typeface="Calibri" panose="020F0502020204030204"/>
              </a:rPr>
              <a:t>A sense of well-being encapsulates having more overall positive feelings versus having more overall negative feelings (Alharbi &amp; Smith, 2018)</a:t>
            </a:r>
          </a:p>
          <a:p>
            <a:pPr marL="0" indent="0">
              <a:buNone/>
            </a:pPr>
            <a:endParaRPr lang="en-US">
              <a:cs typeface="Calibri" panose="020F0502020204030204"/>
            </a:endParaRPr>
          </a:p>
        </p:txBody>
      </p:sp>
      <p:pic>
        <p:nvPicPr>
          <p:cNvPr id="4" name="Picture 4">
            <a:extLst>
              <a:ext uri="{FF2B5EF4-FFF2-40B4-BE49-F238E27FC236}">
                <a16:creationId xmlns:a16="http://schemas.microsoft.com/office/drawing/2014/main" id="{D5840611-0E49-0B39-E277-8518AB46DCDC}"/>
              </a:ext>
            </a:extLst>
          </p:cNvPr>
          <p:cNvPicPr>
            <a:picLocks noChangeAspect="1"/>
          </p:cNvPicPr>
          <p:nvPr/>
        </p:nvPicPr>
        <p:blipFill>
          <a:blip r:embed="rId2"/>
          <a:stretch>
            <a:fillRect/>
          </a:stretch>
        </p:blipFill>
        <p:spPr>
          <a:xfrm>
            <a:off x="6095999" y="795337"/>
            <a:ext cx="5679280" cy="3767136"/>
          </a:xfrm>
          <a:prstGeom prst="rect">
            <a:avLst/>
          </a:prstGeom>
        </p:spPr>
      </p:pic>
      <p:sp>
        <p:nvSpPr>
          <p:cNvPr id="5" name="TextBox 4">
            <a:extLst>
              <a:ext uri="{FF2B5EF4-FFF2-40B4-BE49-F238E27FC236}">
                <a16:creationId xmlns:a16="http://schemas.microsoft.com/office/drawing/2014/main" id="{0E7BEA91-FA42-32D5-BA09-D1A2BC19959D}"/>
              </a:ext>
            </a:extLst>
          </p:cNvPr>
          <p:cNvSpPr txBox="1"/>
          <p:nvPr/>
        </p:nvSpPr>
        <p:spPr>
          <a:xfrm>
            <a:off x="6048375" y="4595813"/>
            <a:ext cx="41671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 m-</a:t>
            </a:r>
            <a:r>
              <a:rPr lang="en-US" sz="1100" err="1">
                <a:cs typeface="Calibri"/>
              </a:rPr>
              <a:t>imagephotography</a:t>
            </a:r>
            <a:r>
              <a:rPr lang="en-US" sz="1100">
                <a:cs typeface="Calibri"/>
              </a:rPr>
              <a:t>; Getty Images</a:t>
            </a:r>
            <a:endParaRPr lang="en-US" sz="1100" err="1"/>
          </a:p>
        </p:txBody>
      </p:sp>
    </p:spTree>
    <p:extLst>
      <p:ext uri="{BB962C8B-B14F-4D97-AF65-F5344CB8AC3E}">
        <p14:creationId xmlns:p14="http://schemas.microsoft.com/office/powerpoint/2010/main" val="407018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779E2-BF89-19D7-4223-EABC20F8A2DF}"/>
              </a:ext>
            </a:extLst>
          </p:cNvPr>
          <p:cNvSpPr>
            <a:spLocks noGrp="1"/>
          </p:cNvSpPr>
          <p:nvPr>
            <p:ph idx="1"/>
          </p:nvPr>
        </p:nvSpPr>
        <p:spPr>
          <a:xfrm>
            <a:off x="437922" y="1627946"/>
            <a:ext cx="10379304" cy="5017061"/>
          </a:xfrm>
        </p:spPr>
        <p:txBody>
          <a:bodyPr>
            <a:normAutofit fontScale="77500" lnSpcReduction="20000"/>
          </a:bodyPr>
          <a:lstStyle/>
          <a:p>
            <a:pPr>
              <a:buNone/>
            </a:pPr>
            <a:r>
              <a:rPr lang="en-US">
                <a:ea typeface="+mn-lt"/>
                <a:cs typeface="+mn-lt"/>
              </a:rPr>
              <a:t>Washington University in St. Louis Center for Teaching &amp; Learning. "Establishing Classroom Ground Rules." Washington University in St. Louis, </a:t>
            </a:r>
            <a:r>
              <a:rPr lang="en-US">
                <a:ea typeface="+mn-lt"/>
                <a:cs typeface="+mn-lt"/>
                <a:hlinkClick r:id="rId2"/>
              </a:rPr>
              <a:t>https://ctl.wustl.edu/resources/establishing-classroom-ground-rules/</a:t>
            </a:r>
            <a:r>
              <a:rPr lang="en-US">
                <a:ea typeface="+mn-lt"/>
                <a:cs typeface="+mn-lt"/>
              </a:rPr>
              <a:t>. Accessed 4 April 2023. </a:t>
            </a:r>
          </a:p>
          <a:p>
            <a:pPr>
              <a:buNone/>
            </a:pPr>
            <a:endParaRPr lang="en-US">
              <a:ea typeface="+mn-lt"/>
              <a:cs typeface="+mn-lt"/>
            </a:endParaRPr>
          </a:p>
          <a:p>
            <a:pPr>
              <a:buNone/>
            </a:pPr>
            <a:r>
              <a:rPr lang="en-US">
                <a:ea typeface="+mn-lt"/>
                <a:cs typeface="+mn-lt"/>
              </a:rPr>
              <a:t>Wilson, Victoria. “Liberty, Equality, Fraternity: Trauma-Informed English Language Teaching to Adults.” </a:t>
            </a:r>
            <a:r>
              <a:rPr lang="en-US" i="1">
                <a:ea typeface="+mn-lt"/>
                <a:cs typeface="+mn-lt"/>
              </a:rPr>
              <a:t>The Paris Conference on Education, </a:t>
            </a:r>
            <a:r>
              <a:rPr lang="en-US">
                <a:ea typeface="+mn-lt"/>
                <a:cs typeface="+mn-lt"/>
              </a:rPr>
              <a:t>Paris, France, The International Academic Forum, 2022. </a:t>
            </a:r>
          </a:p>
          <a:p>
            <a:pPr>
              <a:buNone/>
            </a:pPr>
            <a:endParaRPr lang="en-US">
              <a:ea typeface="+mn-lt"/>
              <a:cs typeface="+mn-lt"/>
            </a:endParaRPr>
          </a:p>
          <a:p>
            <a:pPr>
              <a:buNone/>
            </a:pPr>
            <a:r>
              <a:rPr lang="en-US">
                <a:ea typeface="+mn-lt"/>
                <a:cs typeface="+mn-lt"/>
              </a:rPr>
              <a:t>Wilson, Victoria. “Trauma-informed teaching of adults.” </a:t>
            </a:r>
            <a:r>
              <a:rPr lang="en-US" i="1">
                <a:ea typeface="+mn-lt"/>
                <a:cs typeface="+mn-lt"/>
              </a:rPr>
              <a:t>Fine Print, </a:t>
            </a:r>
            <a:r>
              <a:rPr lang="en-US">
                <a:ea typeface="+mn-lt"/>
                <a:cs typeface="+mn-lt"/>
              </a:rPr>
              <a:t>volume 43, issue 2, 2020, pp. 9-14.</a:t>
            </a:r>
          </a:p>
          <a:p>
            <a:pPr>
              <a:buNone/>
            </a:pPr>
            <a:endParaRPr lang="en-US">
              <a:ea typeface="+mn-lt"/>
              <a:cs typeface="+mn-lt"/>
            </a:endParaRPr>
          </a:p>
          <a:p>
            <a:pPr>
              <a:buNone/>
            </a:pPr>
            <a:r>
              <a:rPr lang="en-US">
                <a:ea typeface="+mn-lt"/>
                <a:cs typeface="+mn-lt"/>
              </a:rPr>
              <a:t>Wong, Y. Joel, Kenneth T. Wang, and Cara S. </a:t>
            </a:r>
            <a:r>
              <a:rPr lang="en-US" err="1">
                <a:ea typeface="+mn-lt"/>
                <a:cs typeface="+mn-lt"/>
              </a:rPr>
              <a:t>Maffini</a:t>
            </a:r>
            <a:r>
              <a:rPr lang="en-US">
                <a:ea typeface="+mn-lt"/>
                <a:cs typeface="+mn-lt"/>
              </a:rPr>
              <a:t>. “Asian International Students’ Mental Health-Related Outcomes: A Person x Context Cultural Framework.” </a:t>
            </a:r>
            <a:r>
              <a:rPr lang="en-US" i="1">
                <a:ea typeface="+mn-lt"/>
                <a:cs typeface="+mn-lt"/>
              </a:rPr>
              <a:t>The Counseling Psychologist, </a:t>
            </a:r>
            <a:r>
              <a:rPr lang="en-US">
                <a:ea typeface="+mn-lt"/>
                <a:cs typeface="+mn-lt"/>
              </a:rPr>
              <a:t>Volume 42, Issue 2, 2014, pp. 278-305.</a:t>
            </a:r>
          </a:p>
          <a:p>
            <a:pPr>
              <a:buNone/>
            </a:pPr>
            <a:endParaRPr lang="en-US">
              <a:ea typeface="+mn-lt"/>
              <a:cs typeface="+mn-lt"/>
            </a:endParaRPr>
          </a:p>
          <a:p>
            <a:pPr>
              <a:buNone/>
            </a:pPr>
            <a:r>
              <a:rPr lang="en-US">
                <a:ea typeface="+mn-lt"/>
                <a:cs typeface="+mn-lt"/>
              </a:rPr>
              <a:t>Zhao, Jian, Stephen Houghton, and Ken Glasgow. “International Students’ Mental Health</a:t>
            </a:r>
          </a:p>
          <a:p>
            <a:pPr>
              <a:buNone/>
            </a:pPr>
            <a:r>
              <a:rPr lang="en-US">
                <a:ea typeface="+mn-lt"/>
                <a:cs typeface="+mn-lt"/>
              </a:rPr>
              <a:t>Amidst COVID-19 – A Systematic Review Based on Current Evidence.” </a:t>
            </a:r>
            <a:r>
              <a:rPr lang="en-US" i="1">
                <a:ea typeface="+mn-lt"/>
                <a:cs typeface="+mn-lt"/>
              </a:rPr>
              <a:t>Education</a:t>
            </a:r>
            <a:endParaRPr lang="en-US">
              <a:ea typeface="+mn-lt"/>
              <a:cs typeface="+mn-lt"/>
            </a:endParaRPr>
          </a:p>
          <a:p>
            <a:pPr>
              <a:buNone/>
            </a:pPr>
            <a:r>
              <a:rPr lang="en-US" i="1">
                <a:ea typeface="+mn-lt"/>
                <a:cs typeface="+mn-lt"/>
              </a:rPr>
              <a:t>Research and Perspectives: An International Journal, </a:t>
            </a:r>
            <a:r>
              <a:rPr lang="en-US">
                <a:ea typeface="+mn-lt"/>
                <a:cs typeface="+mn-lt"/>
              </a:rPr>
              <a:t>Volume 49, 2022, pp. 29-62.</a:t>
            </a:r>
          </a:p>
          <a:p>
            <a:pPr>
              <a:buNone/>
            </a:pPr>
            <a:endParaRPr lang="en-US">
              <a:ea typeface="+mn-lt"/>
              <a:cs typeface="+mn-lt"/>
            </a:endParaRPr>
          </a:p>
          <a:p>
            <a:pPr>
              <a:buNone/>
            </a:pPr>
            <a:r>
              <a:rPr lang="en-US">
                <a:ea typeface="+mn-lt"/>
                <a:cs typeface="+mn-lt"/>
              </a:rPr>
              <a:t>Zhou, E, Y. Kyeong, C.S. Cheung, and K.J. Michalska. “Shared Cultural Values Influence</a:t>
            </a:r>
          </a:p>
          <a:p>
            <a:pPr>
              <a:buNone/>
            </a:pPr>
            <a:r>
              <a:rPr lang="en-US">
                <a:ea typeface="+mn-lt"/>
                <a:cs typeface="+mn-lt"/>
              </a:rPr>
              <a:t>Mental Health Help-Seeking Behaviors in Asian and Latinx College Students.” </a:t>
            </a:r>
            <a:r>
              <a:rPr lang="en-US" i="1">
                <a:ea typeface="+mn-lt"/>
                <a:cs typeface="+mn-lt"/>
              </a:rPr>
              <a:t>Journal of</a:t>
            </a:r>
            <a:r>
              <a:rPr lang="en-US">
                <a:ea typeface="+mn-lt"/>
                <a:cs typeface="+mn-lt"/>
              </a:rPr>
              <a:t> </a:t>
            </a:r>
            <a:r>
              <a:rPr lang="en-US" i="1">
                <a:ea typeface="+mn-lt"/>
                <a:cs typeface="+mn-lt"/>
              </a:rPr>
              <a:t>Racial and Ethnic Health Disparities, </a:t>
            </a:r>
            <a:r>
              <a:rPr lang="en-US">
                <a:ea typeface="+mn-lt"/>
                <a:cs typeface="+mn-lt"/>
              </a:rPr>
              <a:t>Volume 9, 2022, pp. 1325 – 1334.</a:t>
            </a:r>
          </a:p>
          <a:p>
            <a:pPr>
              <a:buNone/>
            </a:pPr>
            <a:endParaRPr lang="en-US">
              <a:ea typeface="+mn-lt"/>
              <a:cs typeface="+mn-lt"/>
            </a:endParaRPr>
          </a:p>
          <a:p>
            <a:pPr>
              <a:buNone/>
            </a:pPr>
            <a:endParaRPr lang="en-US">
              <a:ea typeface="+mn-lt"/>
              <a:cs typeface="+mn-lt"/>
            </a:endParaRPr>
          </a:p>
          <a:p>
            <a:pPr marL="0" indent="0">
              <a:buNone/>
            </a:pPr>
            <a:endParaRPr lang="en-US">
              <a:cs typeface="Calibri" panose="020F0502020204030204"/>
            </a:endParaRPr>
          </a:p>
        </p:txBody>
      </p:sp>
      <p:sp>
        <p:nvSpPr>
          <p:cNvPr id="5" name="Title 1">
            <a:extLst>
              <a:ext uri="{FF2B5EF4-FFF2-40B4-BE49-F238E27FC236}">
                <a16:creationId xmlns:a16="http://schemas.microsoft.com/office/drawing/2014/main" id="{330A7890-265E-8470-7EBC-B6C7780DED39}"/>
              </a:ext>
            </a:extLst>
          </p:cNvPr>
          <p:cNvSpPr>
            <a:spLocks noGrp="1"/>
          </p:cNvSpPr>
          <p:nvPr>
            <p:ph type="title"/>
          </p:nvPr>
        </p:nvSpPr>
        <p:spPr>
          <a:xfrm>
            <a:off x="162500" y="132202"/>
            <a:ext cx="10131425" cy="675906"/>
          </a:xfrm>
        </p:spPr>
        <p:txBody>
          <a:bodyPr>
            <a:normAutofit/>
          </a:bodyPr>
          <a:lstStyle/>
          <a:p>
            <a:r>
              <a:rPr lang="en-US" sz="2800">
                <a:cs typeface="Calibri Light"/>
              </a:rPr>
              <a:t>Works cited</a:t>
            </a:r>
            <a:endParaRPr lang="en-US" sz="2800"/>
          </a:p>
        </p:txBody>
      </p:sp>
    </p:spTree>
    <p:extLst>
      <p:ext uri="{BB962C8B-B14F-4D97-AF65-F5344CB8AC3E}">
        <p14:creationId xmlns:p14="http://schemas.microsoft.com/office/powerpoint/2010/main" val="357856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7155-83C5-1FEB-F415-EAC553D12ED4}"/>
              </a:ext>
            </a:extLst>
          </p:cNvPr>
          <p:cNvSpPr>
            <a:spLocks noGrp="1"/>
          </p:cNvSpPr>
          <p:nvPr>
            <p:ph type="title"/>
          </p:nvPr>
        </p:nvSpPr>
        <p:spPr>
          <a:xfrm>
            <a:off x="223983" y="205509"/>
            <a:ext cx="8942243" cy="1456267"/>
          </a:xfrm>
        </p:spPr>
        <p:txBody>
          <a:bodyPr/>
          <a:lstStyle/>
          <a:p>
            <a:r>
              <a:rPr lang="en-US">
                <a:cs typeface="Calibri Light"/>
              </a:rPr>
              <a:t>Defining the Problem – some statistics</a:t>
            </a:r>
          </a:p>
        </p:txBody>
      </p:sp>
      <p:graphicFrame>
        <p:nvGraphicFramePr>
          <p:cNvPr id="8" name="Content Placeholder 2">
            <a:extLst>
              <a:ext uri="{FF2B5EF4-FFF2-40B4-BE49-F238E27FC236}">
                <a16:creationId xmlns:a16="http://schemas.microsoft.com/office/drawing/2014/main" id="{D0C1590B-1BFB-06F3-637F-BEBAC7B68622}"/>
              </a:ext>
            </a:extLst>
          </p:cNvPr>
          <p:cNvGraphicFramePr>
            <a:graphicFrameLocks noGrp="1"/>
          </p:cNvGraphicFramePr>
          <p:nvPr>
            <p:ph idx="1"/>
          </p:nvPr>
        </p:nvGraphicFramePr>
        <p:xfrm>
          <a:off x="281710" y="1622522"/>
          <a:ext cx="7764608" cy="4688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6ABD5F8-4634-E2B0-668A-32824AD8E38D}"/>
              </a:ext>
            </a:extLst>
          </p:cNvPr>
          <p:cNvSpPr txBox="1"/>
          <p:nvPr/>
        </p:nvSpPr>
        <p:spPr>
          <a:xfrm>
            <a:off x="6869546" y="5807363"/>
            <a:ext cx="5276271"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cs typeface="Calibri"/>
              </a:rPr>
              <a:t>Sources: </a:t>
            </a:r>
            <a:r>
              <a:rPr lang="en-US" sz="1100" i="1">
                <a:cs typeface="Calibri"/>
              </a:rPr>
              <a:t>Active Minds</a:t>
            </a:r>
            <a:r>
              <a:rPr lang="en-US" sz="1100">
                <a:cs typeface="Calibri"/>
              </a:rPr>
              <a:t>; </a:t>
            </a:r>
            <a:r>
              <a:rPr lang="en-US" sz="1100" i="1">
                <a:cs typeface="Calibri"/>
              </a:rPr>
              <a:t>American College Health Association; </a:t>
            </a:r>
            <a:r>
              <a:rPr lang="en-US" sz="1100">
                <a:cs typeface="Calibri"/>
              </a:rPr>
              <a:t>Alharbi &amp; Smith, 2018;Angermeyer et al, 2020; </a:t>
            </a:r>
            <a:r>
              <a:rPr lang="en-US" sz="1100" err="1">
                <a:cs typeface="Calibri"/>
              </a:rPr>
              <a:t>Auberach</a:t>
            </a:r>
            <a:r>
              <a:rPr lang="en-US" sz="1100">
                <a:cs typeface="Calibri"/>
              </a:rPr>
              <a:t> et al, 2020; Dong, Hwang, Hodgson, 2023; </a:t>
            </a:r>
            <a:r>
              <a:rPr lang="en-US" sz="1100" err="1">
                <a:cs typeface="Calibri"/>
              </a:rPr>
              <a:t>Elyamani</a:t>
            </a:r>
            <a:r>
              <a:rPr lang="en-US" sz="1100">
                <a:cs typeface="Calibri"/>
              </a:rPr>
              <a:t> et al, 2020; Gutierrez &amp; Gutierrez, 2019; Hinton &amp; Good, 2015; </a:t>
            </a:r>
            <a:r>
              <a:rPr lang="en-US" sz="1100" err="1">
                <a:cs typeface="Calibri"/>
              </a:rPr>
              <a:t>Jin</a:t>
            </a:r>
            <a:r>
              <a:rPr lang="en-US" sz="1100">
                <a:cs typeface="Calibri"/>
              </a:rPr>
              <a:t> &amp; </a:t>
            </a:r>
            <a:r>
              <a:rPr lang="en-US" sz="1100" err="1">
                <a:cs typeface="Calibri"/>
              </a:rPr>
              <a:t>Acharaya</a:t>
            </a:r>
            <a:r>
              <a:rPr lang="en-US" sz="1100">
                <a:cs typeface="Calibri"/>
              </a:rPr>
              <a:t>, 2021; </a:t>
            </a:r>
            <a:r>
              <a:rPr lang="en-US" sz="1100" err="1">
                <a:cs typeface="Calibri"/>
              </a:rPr>
              <a:t>Ke</a:t>
            </a:r>
            <a:r>
              <a:rPr lang="en-US" sz="1100">
                <a:cs typeface="Calibri"/>
              </a:rPr>
              <a:t> et al, 2023; Lynch, Gesing, &amp; Cruz, 2023; MacDonald, Jussel, &amp; </a:t>
            </a:r>
            <a:r>
              <a:rPr lang="en-US" sz="1100" err="1">
                <a:cs typeface="Calibri"/>
              </a:rPr>
              <a:t>Topitzes</a:t>
            </a:r>
            <a:r>
              <a:rPr lang="en-US" sz="1100">
                <a:cs typeface="Calibri"/>
              </a:rPr>
              <a:t>, 2023; </a:t>
            </a:r>
            <a:r>
              <a:rPr lang="en-US" sz="1100" err="1">
                <a:cs typeface="Calibri"/>
              </a:rPr>
              <a:t>Pandaya</a:t>
            </a:r>
            <a:r>
              <a:rPr lang="en-US" sz="1100">
                <a:cs typeface="Calibri"/>
              </a:rPr>
              <a:t>, 2018; Wilson, 2022; Zhao, Houghton, &amp; Glasgow, 2022; Zhou et al, 2022</a:t>
            </a:r>
            <a:endParaRPr lang="en-US" sz="1100" i="1">
              <a:cs typeface="Calibri"/>
            </a:endParaRPr>
          </a:p>
        </p:txBody>
      </p:sp>
      <p:pic>
        <p:nvPicPr>
          <p:cNvPr id="6" name="Picture 6" descr="A picture containing text&#10;&#10;Description automatically generated">
            <a:extLst>
              <a:ext uri="{FF2B5EF4-FFF2-40B4-BE49-F238E27FC236}">
                <a16:creationId xmlns:a16="http://schemas.microsoft.com/office/drawing/2014/main" id="{F7DE20E2-54EA-DBE1-386D-D9681757FF6A}"/>
              </a:ext>
            </a:extLst>
          </p:cNvPr>
          <p:cNvPicPr>
            <a:picLocks noChangeAspect="1"/>
          </p:cNvPicPr>
          <p:nvPr/>
        </p:nvPicPr>
        <p:blipFill>
          <a:blip r:embed="rId7"/>
          <a:stretch>
            <a:fillRect/>
          </a:stretch>
        </p:blipFill>
        <p:spPr>
          <a:xfrm>
            <a:off x="8139258" y="1384588"/>
            <a:ext cx="3856758" cy="2587913"/>
          </a:xfrm>
          <a:prstGeom prst="rect">
            <a:avLst/>
          </a:prstGeom>
        </p:spPr>
      </p:pic>
      <p:sp>
        <p:nvSpPr>
          <p:cNvPr id="35" name="TextBox 34">
            <a:extLst>
              <a:ext uri="{FF2B5EF4-FFF2-40B4-BE49-F238E27FC236}">
                <a16:creationId xmlns:a16="http://schemas.microsoft.com/office/drawing/2014/main" id="{C8E720A2-BD87-92BF-E285-C05CEB2FFE0C}"/>
              </a:ext>
            </a:extLst>
          </p:cNvPr>
          <p:cNvSpPr txBox="1"/>
          <p:nvPr/>
        </p:nvSpPr>
        <p:spPr>
          <a:xfrm>
            <a:off x="8143874" y="4071938"/>
            <a:ext cx="283368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Image source: kqed.org</a:t>
            </a:r>
            <a:endParaRPr lang="en-US" sz="1100"/>
          </a:p>
        </p:txBody>
      </p:sp>
    </p:spTree>
    <p:extLst>
      <p:ext uri="{BB962C8B-B14F-4D97-AF65-F5344CB8AC3E}">
        <p14:creationId xmlns:p14="http://schemas.microsoft.com/office/powerpoint/2010/main" val="48133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8EA7-27E7-6764-ECA6-1E032CB49000}"/>
              </a:ext>
            </a:extLst>
          </p:cNvPr>
          <p:cNvSpPr>
            <a:spLocks noGrp="1"/>
          </p:cNvSpPr>
          <p:nvPr>
            <p:ph type="title"/>
          </p:nvPr>
        </p:nvSpPr>
        <p:spPr/>
        <p:txBody>
          <a:bodyPr/>
          <a:lstStyle/>
          <a:p>
            <a:r>
              <a:rPr lang="en-US">
                <a:cs typeface="Calibri Light"/>
              </a:rPr>
              <a:t>Stressors faced by college students</a:t>
            </a:r>
            <a:endParaRPr lang="en-US"/>
          </a:p>
        </p:txBody>
      </p:sp>
      <p:sp>
        <p:nvSpPr>
          <p:cNvPr id="3" name="Content Placeholder 2">
            <a:extLst>
              <a:ext uri="{FF2B5EF4-FFF2-40B4-BE49-F238E27FC236}">
                <a16:creationId xmlns:a16="http://schemas.microsoft.com/office/drawing/2014/main" id="{AED2E336-29F5-8F65-5D5C-98079A4ED1F4}"/>
              </a:ext>
            </a:extLst>
          </p:cNvPr>
          <p:cNvSpPr>
            <a:spLocks noGrp="1"/>
          </p:cNvSpPr>
          <p:nvPr>
            <p:ph idx="1"/>
          </p:nvPr>
        </p:nvSpPr>
        <p:spPr>
          <a:xfrm>
            <a:off x="685801" y="2426670"/>
            <a:ext cx="10131425" cy="3887831"/>
          </a:xfrm>
        </p:spPr>
        <p:txBody>
          <a:bodyPr>
            <a:normAutofit fontScale="92500" lnSpcReduction="20000"/>
          </a:bodyPr>
          <a:lstStyle/>
          <a:p>
            <a:r>
              <a:rPr lang="en-US">
                <a:cs typeface="Calibri"/>
              </a:rPr>
              <a:t>New environment &amp; life experience</a:t>
            </a:r>
          </a:p>
          <a:p>
            <a:pPr lvl="1">
              <a:buClr>
                <a:srgbClr val="FFFFFF"/>
              </a:buClr>
            </a:pPr>
            <a:r>
              <a:rPr lang="en-US">
                <a:cs typeface="Calibri"/>
              </a:rPr>
              <a:t>Affected student population (</a:t>
            </a:r>
            <a:r>
              <a:rPr lang="en-US">
                <a:ea typeface="+mn-lt"/>
                <a:cs typeface="+mn-lt"/>
              </a:rPr>
              <a:t>domestic students, immigrant/first generation students, refugees, and international students)</a:t>
            </a:r>
          </a:p>
          <a:p>
            <a:pPr>
              <a:buClr>
                <a:srgbClr val="FFFFFF"/>
              </a:buClr>
            </a:pPr>
            <a:r>
              <a:rPr lang="en-US">
                <a:cs typeface="Calibri"/>
              </a:rPr>
              <a:t>Chronic/toxic stress - </a:t>
            </a:r>
            <a:r>
              <a:rPr lang="en-US">
                <a:ea typeface="+mn-lt"/>
                <a:cs typeface="+mn-lt"/>
              </a:rPr>
              <a:t>Develops as a result of continuous exposure to "severe, chronic, [or] prolonged stress...without support" (Jennings, 2019, p. 11)</a:t>
            </a:r>
          </a:p>
          <a:p>
            <a:pPr lvl="1">
              <a:buClr>
                <a:srgbClr val="FFFFFF"/>
              </a:buClr>
            </a:pPr>
            <a:r>
              <a:rPr lang="en-US">
                <a:ea typeface="+mn-lt"/>
                <a:cs typeface="+mn-lt"/>
              </a:rPr>
              <a:t>Student populations affected: domestic students, immigrant/first generation students, refugees, and international students</a:t>
            </a:r>
            <a:endParaRPr lang="en-US">
              <a:cs typeface="Calibri"/>
            </a:endParaRPr>
          </a:p>
          <a:p>
            <a:pPr>
              <a:buClr>
                <a:srgbClr val="FFFFFF"/>
              </a:buClr>
            </a:pPr>
            <a:r>
              <a:rPr lang="en-US">
                <a:cs typeface="Calibri"/>
              </a:rPr>
              <a:t>Social Media use</a:t>
            </a:r>
          </a:p>
          <a:p>
            <a:pPr lvl="1">
              <a:buClr>
                <a:srgbClr val="FFFFFF"/>
              </a:buClr>
            </a:pPr>
            <a:r>
              <a:rPr lang="en-US">
                <a:ea typeface="+mn-lt"/>
                <a:cs typeface="+mn-lt"/>
              </a:rPr>
              <a:t>Student populations affected: Any student that uses social media - domestic students, immigrant/first generation students, refugee students, and international students </a:t>
            </a:r>
            <a:endParaRPr lang="en-US">
              <a:cs typeface="Calibri"/>
            </a:endParaRPr>
          </a:p>
          <a:p>
            <a:pPr>
              <a:buClr>
                <a:srgbClr val="FFFFFF"/>
              </a:buClr>
            </a:pPr>
            <a:r>
              <a:rPr lang="en-US">
                <a:cs typeface="Calibri"/>
              </a:rPr>
              <a:t>Marginalization </a:t>
            </a:r>
          </a:p>
          <a:p>
            <a:pPr lvl="1">
              <a:buClr>
                <a:srgbClr val="FFFFFF"/>
              </a:buClr>
            </a:pPr>
            <a:r>
              <a:rPr lang="en-US">
                <a:ea typeface="+mn-lt"/>
                <a:cs typeface="+mn-lt"/>
              </a:rPr>
              <a:t>Student populations affected: domestic, immigrant/first generation students, refugee students, and international students </a:t>
            </a:r>
            <a:endParaRPr lang="en-US">
              <a:cs typeface="Calibri"/>
            </a:endParaRPr>
          </a:p>
          <a:p>
            <a:pPr>
              <a:buClr>
                <a:srgbClr val="FFFFFF"/>
              </a:buClr>
            </a:pPr>
            <a:endParaRPr lang="en-US">
              <a:cs typeface="Calibri"/>
            </a:endParaRPr>
          </a:p>
          <a:p>
            <a:pPr lvl="1">
              <a:buClr>
                <a:srgbClr val="FFFFFF"/>
              </a:buClr>
            </a:pPr>
            <a:endParaRPr lang="en-US">
              <a:cs typeface="Calibri"/>
            </a:endParaRPr>
          </a:p>
          <a:p>
            <a:pPr>
              <a:buClr>
                <a:srgbClr val="FFFFFF"/>
              </a:buClr>
            </a:pPr>
            <a:endParaRPr lang="en-US">
              <a:cs typeface="Calibri"/>
            </a:endParaRPr>
          </a:p>
          <a:p>
            <a:pPr lvl="1">
              <a:buClr>
                <a:srgbClr val="FFFFFF"/>
              </a:buClr>
            </a:pPr>
            <a:endParaRPr lang="en-US">
              <a:cs typeface="Calibri"/>
            </a:endParaRPr>
          </a:p>
        </p:txBody>
      </p:sp>
      <p:sp>
        <p:nvSpPr>
          <p:cNvPr id="5" name="TextBox 4">
            <a:extLst>
              <a:ext uri="{FF2B5EF4-FFF2-40B4-BE49-F238E27FC236}">
                <a16:creationId xmlns:a16="http://schemas.microsoft.com/office/drawing/2014/main" id="{745526CC-1A45-E436-2C25-758E1EC0A595}"/>
              </a:ext>
            </a:extLst>
          </p:cNvPr>
          <p:cNvSpPr txBox="1"/>
          <p:nvPr/>
        </p:nvSpPr>
        <p:spPr>
          <a:xfrm>
            <a:off x="6093928" y="5696881"/>
            <a:ext cx="57149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Sources: Auerbach et al, 2018; Jennings, 2019; Kim et al, 2022; Liu, Kia-Keating, &amp; </a:t>
            </a:r>
            <a:r>
              <a:rPr lang="en-US" sz="1100" err="1">
                <a:cs typeface="Calibri"/>
              </a:rPr>
              <a:t>Modir</a:t>
            </a:r>
            <a:r>
              <a:rPr lang="en-US" sz="1100">
                <a:cs typeface="Calibri"/>
              </a:rPr>
              <a:t>, 2017; Mahoney et al, 2022; </a:t>
            </a:r>
            <a:r>
              <a:rPr lang="en-US" sz="1100">
                <a:ea typeface="+mn-lt"/>
                <a:cs typeface="+mn-lt"/>
              </a:rPr>
              <a:t>Bekalu, McCloud, &amp; Viswanath, 2019; </a:t>
            </a:r>
            <a:r>
              <a:rPr lang="en-US" sz="1100" err="1">
                <a:ea typeface="+mn-lt"/>
                <a:cs typeface="+mn-lt"/>
              </a:rPr>
              <a:t>Drazenovic</a:t>
            </a:r>
            <a:r>
              <a:rPr lang="en-US" sz="1100">
                <a:ea typeface="+mn-lt"/>
                <a:cs typeface="+mn-lt"/>
              </a:rPr>
              <a:t>, Rukavina, &amp; </a:t>
            </a:r>
            <a:r>
              <a:rPr lang="en-US" sz="1100" err="1">
                <a:ea typeface="+mn-lt"/>
                <a:cs typeface="+mn-lt"/>
              </a:rPr>
              <a:t>Polasen</a:t>
            </a:r>
            <a:r>
              <a:rPr lang="en-US" sz="1100">
                <a:ea typeface="+mn-lt"/>
                <a:cs typeface="+mn-lt"/>
              </a:rPr>
              <a:t>, 2023; Evans, 2019; </a:t>
            </a:r>
            <a:r>
              <a:rPr lang="en-US" sz="1100" i="1">
                <a:ea typeface="+mn-lt"/>
                <a:cs typeface="+mn-lt"/>
              </a:rPr>
              <a:t> </a:t>
            </a:r>
            <a:r>
              <a:rPr lang="en-US" sz="1100">
                <a:ea typeface="+mn-lt"/>
                <a:cs typeface="+mn-lt"/>
              </a:rPr>
              <a:t>Karim</a:t>
            </a:r>
            <a:r>
              <a:rPr lang="en-US" sz="1100" i="1">
                <a:ea typeface="+mn-lt"/>
                <a:cs typeface="+mn-lt"/>
              </a:rPr>
              <a:t> </a:t>
            </a:r>
            <a:r>
              <a:rPr lang="en-US" sz="1100">
                <a:ea typeface="+mn-lt"/>
                <a:cs typeface="+mn-lt"/>
              </a:rPr>
              <a:t>et al, 2020;</a:t>
            </a:r>
            <a:r>
              <a:rPr lang="en-US" sz="1100" i="1">
                <a:ea typeface="+mn-lt"/>
                <a:cs typeface="+mn-lt"/>
              </a:rPr>
              <a:t> </a:t>
            </a:r>
            <a:r>
              <a:rPr lang="en-US" sz="1100">
                <a:ea typeface="+mn-lt"/>
                <a:cs typeface="+mn-lt"/>
              </a:rPr>
              <a:t>Mahoney et al, 2022; Prieto-Welch, 2016; </a:t>
            </a:r>
            <a:r>
              <a:rPr lang="en-US" sz="1100" i="1">
                <a:ea typeface="+mn-lt"/>
                <a:cs typeface="+mn-lt"/>
              </a:rPr>
              <a:t>The Social Dilemma</a:t>
            </a:r>
            <a:endParaRPr lang="en-US" sz="1100"/>
          </a:p>
        </p:txBody>
      </p:sp>
    </p:spTree>
    <p:extLst>
      <p:ext uri="{BB962C8B-B14F-4D97-AF65-F5344CB8AC3E}">
        <p14:creationId xmlns:p14="http://schemas.microsoft.com/office/powerpoint/2010/main" val="197841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01BC-9394-4DC2-6DA5-BFDAE2230445}"/>
              </a:ext>
            </a:extLst>
          </p:cNvPr>
          <p:cNvSpPr>
            <a:spLocks noGrp="1"/>
          </p:cNvSpPr>
          <p:nvPr>
            <p:ph type="title"/>
          </p:nvPr>
        </p:nvSpPr>
        <p:spPr/>
        <p:txBody>
          <a:bodyPr/>
          <a:lstStyle/>
          <a:p>
            <a:r>
              <a:rPr lang="en-US">
                <a:cs typeface="Calibri Light"/>
              </a:rPr>
              <a:t>Marginalization</a:t>
            </a:r>
            <a:endParaRPr lang="en-US"/>
          </a:p>
        </p:txBody>
      </p:sp>
      <p:sp>
        <p:nvSpPr>
          <p:cNvPr id="3" name="Content Placeholder 2">
            <a:extLst>
              <a:ext uri="{FF2B5EF4-FFF2-40B4-BE49-F238E27FC236}">
                <a16:creationId xmlns:a16="http://schemas.microsoft.com/office/drawing/2014/main" id="{D6513C30-FBEF-46DB-C8EE-541505CD921D}"/>
              </a:ext>
            </a:extLst>
          </p:cNvPr>
          <p:cNvSpPr>
            <a:spLocks noGrp="1"/>
          </p:cNvSpPr>
          <p:nvPr>
            <p:ph idx="1"/>
          </p:nvPr>
        </p:nvSpPr>
        <p:spPr>
          <a:xfrm>
            <a:off x="685801" y="1844411"/>
            <a:ext cx="10131425" cy="4637351"/>
          </a:xfrm>
        </p:spPr>
        <p:txBody>
          <a:bodyPr>
            <a:normAutofit fontScale="92500" lnSpcReduction="10000"/>
          </a:bodyPr>
          <a:lstStyle/>
          <a:p>
            <a:r>
              <a:rPr lang="en-US">
                <a:cs typeface="Calibri"/>
              </a:rPr>
              <a:t>Marginalized identities: identities that experience discrimination and structural inequalities; identities that don't align with the status quo. We no longer use the term "minority" because it implies a sense of inferiority.</a:t>
            </a:r>
          </a:p>
          <a:p>
            <a:pPr lvl="1">
              <a:buClr>
                <a:srgbClr val="FFFFFF"/>
              </a:buClr>
            </a:pPr>
            <a:r>
              <a:rPr lang="en-US" b="1">
                <a:cs typeface="Calibri"/>
              </a:rPr>
              <a:t>Race &amp; skin color: </a:t>
            </a:r>
            <a:r>
              <a:rPr lang="en-US">
                <a:cs typeface="Calibri"/>
              </a:rPr>
              <a:t>Black, Indigenous, Brown, and Asian</a:t>
            </a:r>
          </a:p>
          <a:p>
            <a:pPr lvl="1">
              <a:buClr>
                <a:srgbClr val="FFFFFF"/>
              </a:buClr>
            </a:pPr>
            <a:r>
              <a:rPr lang="en-US" b="1">
                <a:cs typeface="Calibri"/>
              </a:rPr>
              <a:t>Sexuality, Gender, &amp; Gender Expression:</a:t>
            </a:r>
            <a:r>
              <a:rPr lang="en-US">
                <a:cs typeface="Calibri"/>
              </a:rPr>
              <a:t> Lesbian, Gay, Bisexual, Transgender, Queer, Intersex, Asexual/Aromantic, Pansexual, Non-binary, Demisexual, Woman-identifying, &amp; Femme-presenting</a:t>
            </a:r>
          </a:p>
          <a:p>
            <a:pPr lvl="1">
              <a:buClr>
                <a:srgbClr val="FFFFFF"/>
              </a:buClr>
            </a:pPr>
            <a:r>
              <a:rPr lang="en-US" b="1">
                <a:cs typeface="Calibri"/>
              </a:rPr>
              <a:t>Disability:</a:t>
            </a:r>
            <a:r>
              <a:rPr lang="en-US">
                <a:cs typeface="Calibri"/>
              </a:rPr>
              <a:t> physical, psychiatric, or mental</a:t>
            </a:r>
          </a:p>
          <a:p>
            <a:pPr lvl="1">
              <a:buClr>
                <a:srgbClr val="FFFFFF"/>
              </a:buClr>
            </a:pPr>
            <a:r>
              <a:rPr lang="en-US" b="1">
                <a:cs typeface="Calibri"/>
              </a:rPr>
              <a:t>Neurodivergence:</a:t>
            </a:r>
            <a:r>
              <a:rPr lang="en-US">
                <a:cs typeface="Calibri"/>
              </a:rPr>
              <a:t> ADD, ADHD, Autism Spectrum Disorder, Dyslexia, Sensory Processing Sensitivity (Highly Sensitive Person), Sensory Processing Disorder, Tourette's, etc. </a:t>
            </a:r>
          </a:p>
          <a:p>
            <a:pPr lvl="1">
              <a:buClr>
                <a:srgbClr val="FFFFFF"/>
              </a:buClr>
            </a:pPr>
            <a:r>
              <a:rPr lang="en-US" b="1">
                <a:cs typeface="Calibri"/>
              </a:rPr>
              <a:t>Immigrant/Refugee:</a:t>
            </a:r>
            <a:r>
              <a:rPr lang="en-US">
                <a:cs typeface="Calibri"/>
              </a:rPr>
              <a:t> in particular those from the Global South, those who are undocumented, those from developing countries</a:t>
            </a:r>
          </a:p>
          <a:p>
            <a:pPr lvl="1">
              <a:buClr>
                <a:srgbClr val="FFFFFF"/>
              </a:buClr>
            </a:pPr>
            <a:r>
              <a:rPr lang="en-US" b="1">
                <a:cs typeface="Calibri"/>
              </a:rPr>
              <a:t>Non-native speakers of English</a:t>
            </a:r>
          </a:p>
          <a:p>
            <a:pPr lvl="1">
              <a:buClr>
                <a:srgbClr val="FFFFFF"/>
              </a:buClr>
            </a:pPr>
            <a:r>
              <a:rPr lang="en-US" b="1">
                <a:cs typeface="Calibri"/>
              </a:rPr>
              <a:t>Socio-economic status:</a:t>
            </a:r>
            <a:r>
              <a:rPr lang="en-US">
                <a:cs typeface="Calibri"/>
              </a:rPr>
              <a:t> working class, low-middle class</a:t>
            </a:r>
          </a:p>
          <a:p>
            <a:pPr lvl="1">
              <a:buClr>
                <a:srgbClr val="FFFFFF"/>
              </a:buClr>
            </a:pPr>
            <a:r>
              <a:rPr lang="en-US" b="1">
                <a:cs typeface="Calibri"/>
              </a:rPr>
              <a:t>Level of education:</a:t>
            </a:r>
            <a:r>
              <a:rPr lang="en-US">
                <a:cs typeface="Calibri"/>
              </a:rPr>
              <a:t> high school diploma only or no high school diploma</a:t>
            </a:r>
          </a:p>
          <a:p>
            <a:pPr lvl="1">
              <a:buClr>
                <a:srgbClr val="FFFFFF"/>
              </a:buClr>
            </a:pPr>
            <a:r>
              <a:rPr lang="en-US" b="1">
                <a:cs typeface="Calibri"/>
              </a:rPr>
              <a:t>Religion:</a:t>
            </a:r>
            <a:r>
              <a:rPr lang="en-US">
                <a:cs typeface="Calibri"/>
              </a:rPr>
              <a:t> Muslims, Hindus, Jews, Sikhs, etc. - non-Christian identities</a:t>
            </a:r>
          </a:p>
          <a:p>
            <a:pPr lvl="1">
              <a:buClr>
                <a:srgbClr val="FFFFFF"/>
              </a:buClr>
            </a:pPr>
            <a:r>
              <a:rPr lang="en-US" b="1">
                <a:cs typeface="Calibri"/>
              </a:rPr>
              <a:t>Age: </a:t>
            </a:r>
            <a:r>
              <a:rPr lang="en-US">
                <a:cs typeface="Calibri"/>
              </a:rPr>
              <a:t>Children, Teens, Young Adults, and those near or of retirement age</a:t>
            </a:r>
          </a:p>
          <a:p>
            <a:pPr lvl="1">
              <a:buClr>
                <a:srgbClr val="FFFFFF"/>
              </a:buClr>
            </a:pPr>
            <a:endParaRPr lang="en-US">
              <a:cs typeface="Calibri"/>
            </a:endParaRPr>
          </a:p>
        </p:txBody>
      </p:sp>
    </p:spTree>
    <p:extLst>
      <p:ext uri="{BB962C8B-B14F-4D97-AF65-F5344CB8AC3E}">
        <p14:creationId xmlns:p14="http://schemas.microsoft.com/office/powerpoint/2010/main" val="213308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9D55-5EA7-2657-800F-5147A661F819}"/>
              </a:ext>
            </a:extLst>
          </p:cNvPr>
          <p:cNvSpPr>
            <a:spLocks noGrp="1"/>
          </p:cNvSpPr>
          <p:nvPr>
            <p:ph type="title"/>
          </p:nvPr>
        </p:nvSpPr>
        <p:spPr/>
        <p:txBody>
          <a:bodyPr/>
          <a:lstStyle/>
          <a:p>
            <a:r>
              <a:rPr lang="en-US">
                <a:cs typeface="Calibri Light"/>
              </a:rPr>
              <a:t>Stressors faced by college students</a:t>
            </a:r>
            <a:endParaRPr lang="en-US"/>
          </a:p>
        </p:txBody>
      </p:sp>
      <p:sp>
        <p:nvSpPr>
          <p:cNvPr id="3" name="Content Placeholder 2">
            <a:extLst>
              <a:ext uri="{FF2B5EF4-FFF2-40B4-BE49-F238E27FC236}">
                <a16:creationId xmlns:a16="http://schemas.microsoft.com/office/drawing/2014/main" id="{1F3E160F-C387-E7AF-71D4-EB33DAFAC959}"/>
              </a:ext>
            </a:extLst>
          </p:cNvPr>
          <p:cNvSpPr>
            <a:spLocks noGrp="1"/>
          </p:cNvSpPr>
          <p:nvPr>
            <p:ph idx="1"/>
          </p:nvPr>
        </p:nvSpPr>
        <p:spPr>
          <a:xfrm>
            <a:off x="685801" y="1711371"/>
            <a:ext cx="10131425" cy="2936829"/>
          </a:xfrm>
        </p:spPr>
        <p:txBody>
          <a:bodyPr/>
          <a:lstStyle/>
          <a:p>
            <a:r>
              <a:rPr lang="en-US" sz="2000">
                <a:cs typeface="Calibri"/>
              </a:rPr>
              <a:t>Acculturative stress</a:t>
            </a:r>
          </a:p>
          <a:p>
            <a:pPr lvl="1">
              <a:buClr>
                <a:srgbClr val="FFFFFF"/>
              </a:buClr>
            </a:pPr>
            <a:r>
              <a:rPr lang="en-US" sz="2000">
                <a:ea typeface="+mn-lt"/>
                <a:cs typeface="+mn-lt"/>
              </a:rPr>
              <a:t>Student populations affected: immigrants, refugees, &amp; international students</a:t>
            </a:r>
          </a:p>
          <a:p>
            <a:pPr>
              <a:buClr>
                <a:srgbClr val="FFFFFF"/>
              </a:buClr>
            </a:pPr>
            <a:r>
              <a:rPr lang="en-US" sz="2000">
                <a:cs typeface="Calibri"/>
              </a:rPr>
              <a:t>Covid-19 Stress </a:t>
            </a:r>
          </a:p>
          <a:p>
            <a:pPr lvl="1">
              <a:buClr>
                <a:srgbClr val="FFFFFF"/>
              </a:buClr>
            </a:pPr>
            <a:r>
              <a:rPr lang="en-US" sz="2000">
                <a:ea typeface="+mn-lt"/>
                <a:cs typeface="+mn-lt"/>
              </a:rPr>
              <a:t>Student populations affected: domestic students, immigrants/first generation students, refugees, &amp; international students</a:t>
            </a:r>
            <a:endParaRPr lang="en-US" sz="2000">
              <a:cs typeface="Calibri"/>
            </a:endParaRPr>
          </a:p>
        </p:txBody>
      </p:sp>
      <p:sp>
        <p:nvSpPr>
          <p:cNvPr id="5" name="TextBox 4">
            <a:extLst>
              <a:ext uri="{FF2B5EF4-FFF2-40B4-BE49-F238E27FC236}">
                <a16:creationId xmlns:a16="http://schemas.microsoft.com/office/drawing/2014/main" id="{2BA009F7-AF85-026A-5AE6-D594ADF51ED3}"/>
              </a:ext>
            </a:extLst>
          </p:cNvPr>
          <p:cNvSpPr txBox="1"/>
          <p:nvPr/>
        </p:nvSpPr>
        <p:spPr>
          <a:xfrm>
            <a:off x="6203155" y="5881687"/>
            <a:ext cx="515540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Sources: Alharbi &amp; Smith, 2018; Dong et al, 2023; Gomes, 2020; </a:t>
            </a:r>
            <a:r>
              <a:rPr lang="en-US" sz="1100" err="1">
                <a:cs typeface="Calibri"/>
              </a:rPr>
              <a:t>Ke</a:t>
            </a:r>
            <a:r>
              <a:rPr lang="en-US" sz="1100">
                <a:cs typeface="Calibri" panose="020F0502020204030204"/>
              </a:rPr>
              <a:t> et al, 2022; Lynch, Gesing, &amp; Cruz, 2023; Prieto-Welch, 2016; Zhao, Houghton, &amp; Glasgow, 2022</a:t>
            </a:r>
          </a:p>
        </p:txBody>
      </p:sp>
    </p:spTree>
    <p:extLst>
      <p:ext uri="{BB962C8B-B14F-4D97-AF65-F5344CB8AC3E}">
        <p14:creationId xmlns:p14="http://schemas.microsoft.com/office/powerpoint/2010/main" val="400991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3782-E310-10DF-3310-C6BB0F46CC4E}"/>
              </a:ext>
            </a:extLst>
          </p:cNvPr>
          <p:cNvSpPr>
            <a:spLocks noGrp="1"/>
          </p:cNvSpPr>
          <p:nvPr>
            <p:ph type="title"/>
          </p:nvPr>
        </p:nvSpPr>
        <p:spPr>
          <a:xfrm>
            <a:off x="161926" y="2381"/>
            <a:ext cx="10131425" cy="1456267"/>
          </a:xfrm>
        </p:spPr>
        <p:txBody>
          <a:bodyPr/>
          <a:lstStyle/>
          <a:p>
            <a:r>
              <a:rPr lang="en-US">
                <a:cs typeface="Calibri Light"/>
              </a:rPr>
              <a:t>Trauma – additional barrier for students</a:t>
            </a:r>
            <a:endParaRPr lang="en-US"/>
          </a:p>
        </p:txBody>
      </p:sp>
      <p:sp>
        <p:nvSpPr>
          <p:cNvPr id="5" name="TextBox 4">
            <a:extLst>
              <a:ext uri="{FF2B5EF4-FFF2-40B4-BE49-F238E27FC236}">
                <a16:creationId xmlns:a16="http://schemas.microsoft.com/office/drawing/2014/main" id="{2EB63B16-8FCD-CEE0-3726-BD2E2B50E529}"/>
              </a:ext>
            </a:extLst>
          </p:cNvPr>
          <p:cNvSpPr txBox="1"/>
          <p:nvPr/>
        </p:nvSpPr>
        <p:spPr>
          <a:xfrm>
            <a:off x="5226844" y="1714500"/>
            <a:ext cx="327421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How would you define trauma? What do you think counts as trauma? How many of your students do you think have been affected by trauma? </a:t>
            </a:r>
          </a:p>
        </p:txBody>
      </p:sp>
      <p:pic>
        <p:nvPicPr>
          <p:cNvPr id="8" name="Picture 8" descr="A picture containing text&#10;&#10;Description automatically generated">
            <a:extLst>
              <a:ext uri="{FF2B5EF4-FFF2-40B4-BE49-F238E27FC236}">
                <a16:creationId xmlns:a16="http://schemas.microsoft.com/office/drawing/2014/main" id="{0E7CFF13-4F9E-F771-EFBD-40ACDFDA6AF1}"/>
              </a:ext>
            </a:extLst>
          </p:cNvPr>
          <p:cNvPicPr>
            <a:picLocks noGrp="1" noChangeAspect="1"/>
          </p:cNvPicPr>
          <p:nvPr>
            <p:ph idx="1"/>
          </p:nvPr>
        </p:nvPicPr>
        <p:blipFill>
          <a:blip r:embed="rId2"/>
          <a:stretch>
            <a:fillRect/>
          </a:stretch>
        </p:blipFill>
        <p:spPr>
          <a:xfrm>
            <a:off x="8561388" y="1780646"/>
            <a:ext cx="2976561" cy="2967036"/>
          </a:xfrm>
        </p:spPr>
      </p:pic>
      <p:sp>
        <p:nvSpPr>
          <p:cNvPr id="9" name="TextBox 8">
            <a:extLst>
              <a:ext uri="{FF2B5EF4-FFF2-40B4-BE49-F238E27FC236}">
                <a16:creationId xmlns:a16="http://schemas.microsoft.com/office/drawing/2014/main" id="{C9778A6F-936B-6D75-8429-D48DCEAF9B07}"/>
              </a:ext>
            </a:extLst>
          </p:cNvPr>
          <p:cNvSpPr txBox="1"/>
          <p:nvPr/>
        </p:nvSpPr>
        <p:spPr>
          <a:xfrm>
            <a:off x="8560594" y="4750593"/>
            <a:ext cx="246459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Image source: highlandspringsclinic.org</a:t>
            </a:r>
            <a:endParaRPr lang="en-US">
              <a:cs typeface="Calibri" panose="020F0502020204030204"/>
            </a:endParaRPr>
          </a:p>
        </p:txBody>
      </p:sp>
      <p:sp>
        <p:nvSpPr>
          <p:cNvPr id="10" name="TextBox 9">
            <a:extLst>
              <a:ext uri="{FF2B5EF4-FFF2-40B4-BE49-F238E27FC236}">
                <a16:creationId xmlns:a16="http://schemas.microsoft.com/office/drawing/2014/main" id="{F40C0633-12D6-5234-B8F2-AEF53E2C285E}"/>
              </a:ext>
            </a:extLst>
          </p:cNvPr>
          <p:cNvSpPr txBox="1"/>
          <p:nvPr/>
        </p:nvSpPr>
        <p:spPr>
          <a:xfrm>
            <a:off x="83343" y="1131094"/>
            <a:ext cx="485774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cs typeface="Calibri" panose="020F0502020204030204"/>
              </a:rPr>
              <a:t>Exact definitions of trauma are up for debate</a:t>
            </a:r>
          </a:p>
          <a:p>
            <a:pPr marL="285750" indent="-285750">
              <a:buFont typeface="Arial"/>
              <a:buChar char="•"/>
            </a:pPr>
            <a:r>
              <a:rPr lang="en-US" sz="1600">
                <a:cs typeface="Calibri" panose="020F0502020204030204"/>
              </a:rPr>
              <a:t>Can reference a physical or psychological wound</a:t>
            </a:r>
          </a:p>
          <a:p>
            <a:pPr marL="285750" indent="-285750">
              <a:buFont typeface="Arial"/>
              <a:buChar char="•"/>
            </a:pPr>
            <a:endParaRPr lang="en-US" sz="1600">
              <a:cs typeface="Calibri" panose="020F0502020204030204"/>
            </a:endParaRPr>
          </a:p>
          <a:p>
            <a:pPr marL="285750" indent="-285750">
              <a:buFont typeface="Arial"/>
              <a:buChar char="•"/>
            </a:pPr>
            <a:endParaRPr lang="en-US" sz="1600">
              <a:cs typeface="Calibri" panose="020F0502020204030204"/>
            </a:endParaRPr>
          </a:p>
          <a:p>
            <a:pPr marL="285750" indent="-285750">
              <a:buFont typeface="Arial"/>
              <a:buChar char="•"/>
            </a:pPr>
            <a:endParaRPr lang="en-US" sz="1600">
              <a:cs typeface="Calibri" panose="020F0502020204030204"/>
            </a:endParaRPr>
          </a:p>
        </p:txBody>
      </p:sp>
      <p:sp>
        <p:nvSpPr>
          <p:cNvPr id="11" name="TextBox 10">
            <a:extLst>
              <a:ext uri="{FF2B5EF4-FFF2-40B4-BE49-F238E27FC236}">
                <a16:creationId xmlns:a16="http://schemas.microsoft.com/office/drawing/2014/main" id="{6901B45D-96EB-7CCB-0EE1-DC7DB17AF92F}"/>
              </a:ext>
            </a:extLst>
          </p:cNvPr>
          <p:cNvSpPr txBox="1"/>
          <p:nvPr/>
        </p:nvSpPr>
        <p:spPr>
          <a:xfrm>
            <a:off x="273843" y="1714500"/>
            <a:ext cx="476249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Individual trauma develops from "an event, series of events, or set of circumstances that is experienced by an individual as physically or emotionally harmful or threatening and that has lasting adverse effects on the individual's functioning and physical, social, emotional, or spiritual well-being" (Substance Abuse and Mental Health Services Administration, p. 1)</a:t>
            </a:r>
            <a:endParaRPr lang="en-US" sz="1600"/>
          </a:p>
        </p:txBody>
      </p:sp>
      <p:sp>
        <p:nvSpPr>
          <p:cNvPr id="12" name="TextBox 11">
            <a:extLst>
              <a:ext uri="{FF2B5EF4-FFF2-40B4-BE49-F238E27FC236}">
                <a16:creationId xmlns:a16="http://schemas.microsoft.com/office/drawing/2014/main" id="{B7C838FA-B3E4-28DC-263F-BE80E6FFD625}"/>
              </a:ext>
            </a:extLst>
          </p:cNvPr>
          <p:cNvSpPr txBox="1"/>
          <p:nvPr/>
        </p:nvSpPr>
        <p:spPr>
          <a:xfrm>
            <a:off x="214312" y="3845718"/>
            <a:ext cx="48220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FFFFFF"/>
                </a:solidFill>
                <a:latin typeface="Calibri"/>
              </a:rPr>
              <a:t>"Trauma comprises the brain area that communicates the physical, embodied feeling of being alive" (Van Der Kolk, 2014, p. 3)</a:t>
            </a:r>
            <a:endParaRPr lang="en-US" sz="1600"/>
          </a:p>
        </p:txBody>
      </p:sp>
      <p:sp>
        <p:nvSpPr>
          <p:cNvPr id="13" name="TextBox 12">
            <a:extLst>
              <a:ext uri="{FF2B5EF4-FFF2-40B4-BE49-F238E27FC236}">
                <a16:creationId xmlns:a16="http://schemas.microsoft.com/office/drawing/2014/main" id="{F6CE8E41-1FF3-EDA0-2FA6-EB58AACB727F}"/>
              </a:ext>
            </a:extLst>
          </p:cNvPr>
          <p:cNvSpPr txBox="1"/>
          <p:nvPr/>
        </p:nvSpPr>
        <p:spPr>
          <a:xfrm>
            <a:off x="166688" y="4881562"/>
            <a:ext cx="52030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"Trauma is...defined as an overwhelming experience that undermines the individual's belief that the world is good and safe" (Brunzell, Stokes, &amp; Waters, 2016, p. 219)</a:t>
            </a:r>
            <a:endParaRPr lang="en-US"/>
          </a:p>
        </p:txBody>
      </p:sp>
    </p:spTree>
    <p:extLst>
      <p:ext uri="{BB962C8B-B14F-4D97-AF65-F5344CB8AC3E}">
        <p14:creationId xmlns:p14="http://schemas.microsoft.com/office/powerpoint/2010/main" val="281276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0968-3CC6-3342-8005-9DD56ACBD42D}"/>
              </a:ext>
            </a:extLst>
          </p:cNvPr>
          <p:cNvSpPr>
            <a:spLocks noGrp="1"/>
          </p:cNvSpPr>
          <p:nvPr>
            <p:ph type="title"/>
          </p:nvPr>
        </p:nvSpPr>
        <p:spPr>
          <a:xfrm>
            <a:off x="152745" y="103513"/>
            <a:ext cx="10131425" cy="908580"/>
          </a:xfrm>
        </p:spPr>
        <p:txBody>
          <a:bodyPr>
            <a:normAutofit/>
          </a:bodyPr>
          <a:lstStyle/>
          <a:p>
            <a:r>
              <a:rPr lang="en-US" sz="3200">
                <a:cs typeface="Calibri Light"/>
              </a:rPr>
              <a:t>Types of Trauma</a:t>
            </a:r>
            <a:endParaRPr lang="en-US" sz="3200"/>
          </a:p>
        </p:txBody>
      </p:sp>
      <p:sp>
        <p:nvSpPr>
          <p:cNvPr id="3" name="Content Placeholder 2">
            <a:extLst>
              <a:ext uri="{FF2B5EF4-FFF2-40B4-BE49-F238E27FC236}">
                <a16:creationId xmlns:a16="http://schemas.microsoft.com/office/drawing/2014/main" id="{8A13A37A-8544-B0E5-9871-547ADE5C15E2}"/>
              </a:ext>
            </a:extLst>
          </p:cNvPr>
          <p:cNvSpPr>
            <a:spLocks noGrp="1"/>
          </p:cNvSpPr>
          <p:nvPr>
            <p:ph idx="1"/>
          </p:nvPr>
        </p:nvSpPr>
        <p:spPr>
          <a:xfrm>
            <a:off x="352426" y="987162"/>
            <a:ext cx="11512549" cy="5518412"/>
          </a:xfrm>
        </p:spPr>
        <p:txBody>
          <a:bodyPr>
            <a:normAutofit lnSpcReduction="10000"/>
          </a:bodyPr>
          <a:lstStyle/>
          <a:p>
            <a:pPr marL="0" indent="0">
              <a:buNone/>
            </a:pPr>
            <a:r>
              <a:rPr lang="en-US">
                <a:ea typeface="+mn-lt"/>
                <a:cs typeface="+mn-lt"/>
              </a:rPr>
              <a:t>"Traumas can be classified by the effect on self-, interpersonal-, group-, and world-schemas" (Hinton &amp; Good, 2015, p. 54). </a:t>
            </a:r>
          </a:p>
          <a:p>
            <a:r>
              <a:rPr lang="en-US">
                <a:cs typeface="Calibri" panose="020F0502020204030204"/>
              </a:rPr>
              <a:t>Big/Large "T" Trauma - </a:t>
            </a:r>
            <a:r>
              <a:rPr lang="en-US">
                <a:ea typeface="+mn-lt"/>
                <a:cs typeface="+mn-lt"/>
              </a:rPr>
              <a:t>extraordinary and significant event in which an individual feels powerless and helpless and possesses little to no control in their environment; more readily identified as a trauma by the individual</a:t>
            </a:r>
          </a:p>
          <a:p>
            <a:pPr lvl="1">
              <a:buClr>
                <a:srgbClr val="FFFFFF"/>
              </a:buClr>
            </a:pPr>
            <a:r>
              <a:rPr lang="en-US">
                <a:ea typeface="+mn-lt"/>
                <a:cs typeface="+mn-lt"/>
              </a:rPr>
              <a:t>examples include sexual assault, combat, abuse, a car accident, domestic violence, etc.</a:t>
            </a:r>
          </a:p>
          <a:p>
            <a:pPr>
              <a:buClr>
                <a:srgbClr val="FFFFFF"/>
              </a:buClr>
            </a:pPr>
            <a:r>
              <a:rPr lang="en-US">
                <a:ea typeface="+mn-lt"/>
                <a:cs typeface="+mn-lt"/>
              </a:rPr>
              <a:t>Little/Small "t" Trauma – Events that are not life or bodily integrity threatening but that exceed our ability to cope and cause disruption in emotional functioning</a:t>
            </a:r>
          </a:p>
          <a:p>
            <a:pPr lvl="1">
              <a:buClr>
                <a:srgbClr val="FFFFFF"/>
              </a:buClr>
            </a:pPr>
            <a:r>
              <a:rPr lang="en-US">
                <a:ea typeface="+mn-lt"/>
                <a:cs typeface="+mn-lt"/>
              </a:rPr>
              <a:t>Examples include: divorce, infidelity, legal trouble, financial worries, interpersonal conflict, etc. </a:t>
            </a:r>
          </a:p>
          <a:p>
            <a:pPr>
              <a:buClr>
                <a:srgbClr val="FFFFFF"/>
              </a:buClr>
            </a:pPr>
            <a:r>
              <a:rPr lang="en-US">
                <a:ea typeface="+mn-lt"/>
                <a:cs typeface="+mn-lt"/>
              </a:rPr>
              <a:t>Complex Trauma – The experience of multiple traumatic events over a period of time, for months or even years; usually results from childhood trauma but is not limited to that; those who develop Complex PTSD (C-PTSD) experience many of the same or similar symptoms as those with PTSD with additional symptoms, such as emotional flashbacks; not yet considered an official diagnoses in the DSM-5. Considered an anxiety condition.</a:t>
            </a:r>
          </a:p>
          <a:p>
            <a:pPr>
              <a:buClr>
                <a:srgbClr val="FFFFFF"/>
              </a:buClr>
            </a:pPr>
            <a:r>
              <a:rPr lang="en-US">
                <a:ea typeface="+mn-lt"/>
                <a:cs typeface="+mn-lt"/>
              </a:rPr>
              <a:t>Collective Trauma - Trauma that affects an entire society/group</a:t>
            </a:r>
          </a:p>
          <a:p>
            <a:pPr lvl="1">
              <a:buClr>
                <a:srgbClr val="FFFFFF"/>
              </a:buClr>
            </a:pPr>
            <a:r>
              <a:rPr lang="en-US">
                <a:ea typeface="+mn-lt"/>
                <a:cs typeface="+mn-lt"/>
              </a:rPr>
              <a:t>Examples include: the pandemic, the Holocaust, marginalization</a:t>
            </a:r>
          </a:p>
          <a:p>
            <a:pPr>
              <a:buClr>
                <a:srgbClr val="FFFFFF"/>
              </a:buClr>
            </a:pPr>
            <a:r>
              <a:rPr lang="en-US">
                <a:ea typeface="+mn-lt"/>
                <a:cs typeface="+mn-lt"/>
              </a:rPr>
              <a:t>Childhood trauma – Adverse Childhood Experiences (ACEs) - Traumatic experiences that children are exposed to that can deprive children and adolescents of a sense of security &amp; psychological well-being</a:t>
            </a:r>
          </a:p>
          <a:p>
            <a:pPr lvl="1">
              <a:buClr>
                <a:srgbClr val="FFFFFF"/>
              </a:buClr>
            </a:pPr>
            <a:endParaRPr lang="en-US">
              <a:ea typeface="+mn-lt"/>
              <a:cs typeface="+mn-lt"/>
            </a:endParaRPr>
          </a:p>
        </p:txBody>
      </p:sp>
      <p:sp>
        <p:nvSpPr>
          <p:cNvPr id="4" name="TextBox 3">
            <a:extLst>
              <a:ext uri="{FF2B5EF4-FFF2-40B4-BE49-F238E27FC236}">
                <a16:creationId xmlns:a16="http://schemas.microsoft.com/office/drawing/2014/main" id="{45B0F25B-3851-C89A-2EB1-E8A26C863402}"/>
              </a:ext>
            </a:extLst>
          </p:cNvPr>
          <p:cNvSpPr txBox="1"/>
          <p:nvPr/>
        </p:nvSpPr>
        <p:spPr>
          <a:xfrm>
            <a:off x="6629922" y="6233373"/>
            <a:ext cx="547687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Sources: Aydin, 2017; Barbash, 2017; CDC; Gutierrez &amp; Gutierrez, 2019; Hirschberger, 2018; Hinton &amp; Good, 2015; Liu, Kia-Keating, &amp; </a:t>
            </a:r>
            <a:r>
              <a:rPr lang="en-US" sz="1100" err="1">
                <a:cs typeface="Calibri"/>
              </a:rPr>
              <a:t>Modir</a:t>
            </a:r>
            <a:r>
              <a:rPr lang="en-US" sz="1100">
                <a:cs typeface="Calibri"/>
              </a:rPr>
              <a:t>, 2017; US Department of Health &amp; Human Services; Van Der Kolk, 2014</a:t>
            </a:r>
          </a:p>
        </p:txBody>
      </p:sp>
    </p:spTree>
    <p:extLst>
      <p:ext uri="{BB962C8B-B14F-4D97-AF65-F5344CB8AC3E}">
        <p14:creationId xmlns:p14="http://schemas.microsoft.com/office/powerpoint/2010/main" val="2263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A4B7-BBE6-E07B-624A-267A80DA0EC7}"/>
              </a:ext>
            </a:extLst>
          </p:cNvPr>
          <p:cNvSpPr>
            <a:spLocks noGrp="1"/>
          </p:cNvSpPr>
          <p:nvPr>
            <p:ph type="title"/>
          </p:nvPr>
        </p:nvSpPr>
        <p:spPr>
          <a:xfrm>
            <a:off x="5257799" y="4395788"/>
            <a:ext cx="6047581" cy="991924"/>
          </a:xfrm>
        </p:spPr>
        <p:txBody>
          <a:bodyPr>
            <a:noAutofit/>
          </a:bodyPr>
          <a:lstStyle/>
          <a:p>
            <a:pPr algn="r"/>
            <a:r>
              <a:rPr lang="en-US" sz="4400">
                <a:cs typeface="Calibri Light"/>
              </a:rPr>
              <a:t>Outcomes of trauma</a:t>
            </a:r>
          </a:p>
        </p:txBody>
      </p:sp>
      <p:sp>
        <p:nvSpPr>
          <p:cNvPr id="3" name="Content Placeholder 2">
            <a:extLst>
              <a:ext uri="{FF2B5EF4-FFF2-40B4-BE49-F238E27FC236}">
                <a16:creationId xmlns:a16="http://schemas.microsoft.com/office/drawing/2014/main" id="{3BD123B7-60FB-5072-7B9A-4566C88FDCD3}"/>
              </a:ext>
            </a:extLst>
          </p:cNvPr>
          <p:cNvSpPr>
            <a:spLocks noGrp="1"/>
          </p:cNvSpPr>
          <p:nvPr>
            <p:ph idx="1"/>
          </p:nvPr>
        </p:nvSpPr>
        <p:spPr>
          <a:xfrm>
            <a:off x="328614" y="1562804"/>
            <a:ext cx="10798176" cy="5240428"/>
          </a:xfrm>
        </p:spPr>
        <p:txBody>
          <a:bodyPr vert="horz" lIns="91440" tIns="45720" rIns="91440" bIns="45720" rtlCol="0" anchor="ctr">
            <a:noAutofit/>
          </a:bodyPr>
          <a:lstStyle/>
          <a:p>
            <a:pPr marL="0" indent="0">
              <a:buNone/>
            </a:pPr>
            <a:endParaRPr lang="en-US" sz="1250">
              <a:cs typeface="Calibri"/>
            </a:endParaRPr>
          </a:p>
          <a:p>
            <a:pPr>
              <a:buClr>
                <a:srgbClr val="FFFFFF"/>
              </a:buClr>
            </a:pPr>
            <a:r>
              <a:rPr lang="en-US" sz="1250">
                <a:cs typeface="Calibri"/>
              </a:rPr>
              <a:t>Trauma reorganizes how the brain works and manages perceptions. It effects how we think, what we think about, and our very ability to think</a:t>
            </a:r>
          </a:p>
          <a:p>
            <a:pPr>
              <a:buClr>
                <a:srgbClr val="FFFFFF"/>
              </a:buClr>
            </a:pPr>
            <a:r>
              <a:rPr lang="en-US" sz="1250">
                <a:cs typeface="Calibri"/>
              </a:rPr>
              <a:t>Difficulty engaging in relationships</a:t>
            </a:r>
          </a:p>
          <a:p>
            <a:pPr>
              <a:buClr>
                <a:srgbClr val="FFFFFF"/>
              </a:buClr>
            </a:pPr>
            <a:r>
              <a:rPr lang="en-US" sz="1250">
                <a:cs typeface="Calibri"/>
              </a:rPr>
              <a:t>Hypervigilance – heightened alarm even to events that seem inconsequential </a:t>
            </a:r>
          </a:p>
          <a:p>
            <a:pPr>
              <a:buClr>
                <a:srgbClr val="FFFFFF"/>
              </a:buClr>
            </a:pPr>
            <a:r>
              <a:rPr lang="en-US" sz="1250">
                <a:cs typeface="Calibri"/>
              </a:rPr>
              <a:t>Increased rates of anxiety &amp; depression – increased likelihood of suicidal ideation &amp; suicide attempt</a:t>
            </a:r>
          </a:p>
          <a:p>
            <a:pPr>
              <a:buClr>
                <a:srgbClr val="FFFFFF"/>
              </a:buClr>
            </a:pPr>
            <a:r>
              <a:rPr lang="en-US" sz="1250">
                <a:cs typeface="Calibri"/>
              </a:rPr>
              <a:t>Dissociation </a:t>
            </a:r>
          </a:p>
          <a:p>
            <a:pPr>
              <a:buClr>
                <a:srgbClr val="FFFFFF"/>
              </a:buClr>
            </a:pPr>
            <a:r>
              <a:rPr lang="en-US" sz="1250">
                <a:cs typeface="Calibri"/>
              </a:rPr>
              <a:t>Memory loss</a:t>
            </a:r>
          </a:p>
          <a:p>
            <a:pPr>
              <a:buClr>
                <a:srgbClr val="FFFFFF"/>
              </a:buClr>
            </a:pPr>
            <a:r>
              <a:rPr lang="en-US" sz="1250">
                <a:cs typeface="Calibri"/>
              </a:rPr>
              <a:t>Loss of executive functioning skills: the ability to plan/make future goals, self-monitoring, self-control, time management, task initiation</a:t>
            </a:r>
          </a:p>
          <a:p>
            <a:pPr>
              <a:buClr>
                <a:srgbClr val="FFFFFF"/>
              </a:buClr>
            </a:pPr>
            <a:r>
              <a:rPr lang="en-US" sz="1250">
                <a:cs typeface="Calibri"/>
              </a:rPr>
              <a:t>Difficulty concentrating</a:t>
            </a:r>
          </a:p>
          <a:p>
            <a:pPr>
              <a:buClr>
                <a:srgbClr val="FFFFFF"/>
              </a:buClr>
            </a:pPr>
            <a:r>
              <a:rPr lang="en-US" sz="1250">
                <a:cs typeface="Calibri"/>
              </a:rPr>
              <a:t>Experience an increase in negative emotions, such as anger, frustration, guilt, loneliness, and shame</a:t>
            </a:r>
          </a:p>
          <a:p>
            <a:pPr>
              <a:buClr>
                <a:srgbClr val="FFFFFF"/>
              </a:buClr>
            </a:pPr>
            <a:r>
              <a:rPr lang="en-US" sz="1250">
                <a:cs typeface="Calibri"/>
              </a:rPr>
              <a:t>Low self-esteem; negative self-image</a:t>
            </a:r>
          </a:p>
          <a:p>
            <a:pPr>
              <a:buClr>
                <a:srgbClr val="FFFFFF"/>
              </a:buClr>
            </a:pPr>
            <a:r>
              <a:rPr lang="en-US" sz="1250">
                <a:cs typeface="Calibri"/>
              </a:rPr>
              <a:t>Emotional numbing – adapting </a:t>
            </a:r>
            <a:r>
              <a:rPr lang="en-US" sz="1250" err="1">
                <a:cs typeface="Calibri"/>
              </a:rPr>
              <a:t>maladpative</a:t>
            </a:r>
            <a:r>
              <a:rPr lang="en-US" sz="1250">
                <a:cs typeface="Calibri"/>
              </a:rPr>
              <a:t> coping mechanisms such as substance abuse and other risky behaviors, social media addiction, overeating, undereating, etc. </a:t>
            </a:r>
          </a:p>
          <a:p>
            <a:pPr>
              <a:buClr>
                <a:srgbClr val="FFFFFF"/>
              </a:buClr>
            </a:pPr>
            <a:r>
              <a:rPr lang="en-US" sz="1250">
                <a:cs typeface="Calibri"/>
              </a:rPr>
              <a:t>Social isolation</a:t>
            </a:r>
          </a:p>
          <a:p>
            <a:pPr>
              <a:buClr>
                <a:srgbClr val="FFFFFF"/>
              </a:buClr>
            </a:pPr>
            <a:r>
              <a:rPr lang="en-US" sz="1250">
                <a:cs typeface="Calibri"/>
              </a:rPr>
              <a:t>Increased rates of perfectionism</a:t>
            </a:r>
          </a:p>
          <a:p>
            <a:pPr>
              <a:buClr>
                <a:srgbClr val="FFFFFF"/>
              </a:buClr>
            </a:pPr>
            <a:r>
              <a:rPr lang="en-US" sz="1250">
                <a:cs typeface="Calibri"/>
              </a:rPr>
              <a:t>Fractured sense of identity – destroys worldview</a:t>
            </a:r>
          </a:p>
          <a:p>
            <a:pPr>
              <a:buClr>
                <a:srgbClr val="FFFFFF"/>
              </a:buClr>
            </a:pPr>
            <a:r>
              <a:rPr lang="en-US" sz="1250">
                <a:cs typeface="Calibri"/>
              </a:rPr>
              <a:t>Destroyed trust</a:t>
            </a:r>
          </a:p>
          <a:p>
            <a:pPr>
              <a:buClr>
                <a:srgbClr val="FFFFFF"/>
              </a:buClr>
            </a:pPr>
            <a:r>
              <a:rPr lang="en-US" sz="1250">
                <a:cs typeface="Calibri"/>
              </a:rPr>
              <a:t>Hygiene might start to suffer</a:t>
            </a:r>
          </a:p>
          <a:p>
            <a:pPr>
              <a:buClr>
                <a:srgbClr val="FFFFFF"/>
              </a:buClr>
            </a:pPr>
            <a:r>
              <a:rPr lang="en-US" sz="1250">
                <a:cs typeface="Calibri"/>
              </a:rPr>
              <a:t>Increased likelihood of being retraumatized </a:t>
            </a:r>
          </a:p>
          <a:p>
            <a:pPr>
              <a:buClr>
                <a:srgbClr val="FFFFFF"/>
              </a:buClr>
            </a:pPr>
            <a:r>
              <a:rPr lang="en-US" sz="1250">
                <a:cs typeface="Calibri"/>
              </a:rPr>
              <a:t>impairment to verbal processing</a:t>
            </a:r>
          </a:p>
          <a:p>
            <a:pPr>
              <a:buClr>
                <a:srgbClr val="FFFFFF"/>
              </a:buClr>
            </a:pPr>
            <a:r>
              <a:rPr lang="en-US" sz="1250">
                <a:cs typeface="Calibri"/>
              </a:rPr>
              <a:t>Impairment to ability to organize information in logical and sequential order</a:t>
            </a:r>
          </a:p>
          <a:p>
            <a:pPr>
              <a:buClr>
                <a:srgbClr val="FFFFFF"/>
              </a:buClr>
            </a:pPr>
            <a:endParaRPr lang="en-US" sz="1250">
              <a:cs typeface="Calibri"/>
            </a:endParaRPr>
          </a:p>
          <a:p>
            <a:pPr>
              <a:buClr>
                <a:srgbClr val="FFFFFF"/>
              </a:buClr>
            </a:pPr>
            <a:endParaRPr lang="en-US">
              <a:cs typeface="Calibri"/>
            </a:endParaRPr>
          </a:p>
          <a:p>
            <a:pPr>
              <a:buClr>
                <a:srgbClr val="FFFFFF"/>
              </a:buClr>
            </a:pPr>
            <a:endParaRPr lang="en-US">
              <a:cs typeface="Calibri"/>
            </a:endParaRPr>
          </a:p>
          <a:p>
            <a:pPr>
              <a:buClr>
                <a:srgbClr val="FFFFFF"/>
              </a:buClr>
            </a:pPr>
            <a:endParaRPr lang="en-US">
              <a:cs typeface="Calibri"/>
            </a:endParaRPr>
          </a:p>
        </p:txBody>
      </p:sp>
      <p:sp>
        <p:nvSpPr>
          <p:cNvPr id="4" name="TextBox 3">
            <a:extLst>
              <a:ext uri="{FF2B5EF4-FFF2-40B4-BE49-F238E27FC236}">
                <a16:creationId xmlns:a16="http://schemas.microsoft.com/office/drawing/2014/main" id="{44D06157-C807-0D96-926B-50ADF6EFFDD2}"/>
              </a:ext>
            </a:extLst>
          </p:cNvPr>
          <p:cNvSpPr txBox="1"/>
          <p:nvPr/>
        </p:nvSpPr>
        <p:spPr>
          <a:xfrm>
            <a:off x="5798345" y="6060281"/>
            <a:ext cx="633412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Sources: American Psychiatric Association; Aydin, 2017; Brunzell, Stokes, &amp; Waters, 2016; Gutierrez &amp; Gutierrez, 2019; Hinton &amp; Good, 2015;  Jennings, 2019;  Lynch, Gesing, Cruz, 2023; MacDonald, Jussel, &amp; </a:t>
            </a:r>
            <a:r>
              <a:rPr lang="en-US" sz="1100" err="1">
                <a:cs typeface="Calibri"/>
              </a:rPr>
              <a:t>Topitzes</a:t>
            </a:r>
            <a:r>
              <a:rPr lang="en-US" sz="1100">
                <a:cs typeface="Calibri"/>
              </a:rPr>
              <a:t>, 2023; Tull, 2023; Van Der Kolk, 2014; Wilson, 2020; Wilson, 2022; </a:t>
            </a:r>
          </a:p>
        </p:txBody>
      </p:sp>
    </p:spTree>
    <p:extLst>
      <p:ext uri="{BB962C8B-B14F-4D97-AF65-F5344CB8AC3E}">
        <p14:creationId xmlns:p14="http://schemas.microsoft.com/office/powerpoint/2010/main" val="1280072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4774</Words>
  <Application>Microsoft Office PowerPoint</Application>
  <PresentationFormat>Widescreen</PresentationFormat>
  <Paragraphs>281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Fully Human: Mental Health Support for the multilingual learner in the classroom &amp; Beyond</vt:lpstr>
      <vt:lpstr>Mental health defined</vt:lpstr>
      <vt:lpstr>Defining the Problem – some statistics</vt:lpstr>
      <vt:lpstr>Stressors faced by college students</vt:lpstr>
      <vt:lpstr>Marginalization</vt:lpstr>
      <vt:lpstr>Stressors faced by college students</vt:lpstr>
      <vt:lpstr>Trauma – additional barrier for students</vt:lpstr>
      <vt:lpstr>Types of Trauma</vt:lpstr>
      <vt:lpstr>Outcomes of trauma</vt:lpstr>
      <vt:lpstr>Cultural differences in understanding &amp; coping with mental health &amp; trauma </vt:lpstr>
      <vt:lpstr>Solutions: Trauma-informed pedagogy</vt:lpstr>
      <vt:lpstr>TRauma-informed pedagogy for the multilingual classroom</vt:lpstr>
      <vt:lpstr>Safety – creating an emotionally (&amp; physically) safe environment</vt:lpstr>
      <vt:lpstr>Clarity</vt:lpstr>
      <vt:lpstr>Community &amp;  Identity</vt:lpstr>
      <vt:lpstr>Works cited</vt:lpstr>
      <vt:lpstr>Works cited</vt:lpstr>
      <vt:lpstr>Works cited</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Lindsey Erin Hill</cp:lastModifiedBy>
  <cp:revision>7</cp:revision>
  <dcterms:created xsi:type="dcterms:W3CDTF">2023-02-08T16:48:05Z</dcterms:created>
  <dcterms:modified xsi:type="dcterms:W3CDTF">2025-05-22T16:49:06Z</dcterms:modified>
</cp:coreProperties>
</file>