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61" r:id="rId3"/>
    <p:sldId id="270" r:id="rId4"/>
    <p:sldId id="276" r:id="rId5"/>
    <p:sldId id="266" r:id="rId6"/>
    <p:sldId id="274" r:id="rId7"/>
    <p:sldId id="275" r:id="rId8"/>
    <p:sldId id="260" r:id="rId9"/>
    <p:sldId id="279" r:id="rId10"/>
    <p:sldId id="259" r:id="rId11"/>
    <p:sldId id="257" r:id="rId12"/>
    <p:sldId id="258" r:id="rId13"/>
    <p:sldId id="277" r:id="rId14"/>
    <p:sldId id="263" r:id="rId15"/>
    <p:sldId id="280" r:id="rId16"/>
    <p:sldId id="268" r:id="rId17"/>
    <p:sldId id="281" r:id="rId18"/>
    <p:sldId id="278" r:id="rId19"/>
    <p:sldId id="272" r:id="rId20"/>
    <p:sldId id="262" r:id="rId21"/>
    <p:sldId id="271" r:id="rId22"/>
    <p:sldId id="269" r:id="rId23"/>
    <p:sldId id="264" r:id="rId24"/>
    <p:sldId id="265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 snapToObjects="1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32:47.4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33:22.2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7:41:26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23:18:51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9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2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0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3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5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4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6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0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3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9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7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qua and green fractal background like floral petal">
            <a:extLst>
              <a:ext uri="{FF2B5EF4-FFF2-40B4-BE49-F238E27FC236}">
                <a16:creationId xmlns:a16="http://schemas.microsoft.com/office/drawing/2014/main" id="{BF52069B-8537-4FF2-AFB7-7BB01A0A6E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49438"/>
            <a:ext cx="1218893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C51F4-846F-3949-B777-EFE549376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400">
                <a:solidFill>
                  <a:schemeClr val="bg1"/>
                </a:solidFill>
              </a:rPr>
              <a:t>AFSA 2021 Reception: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FBD8D-8ADA-DC46-8AF7-40F7339BB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4206" y="4599432"/>
            <a:ext cx="4391318" cy="113620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February 25, 2021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BF853D-6B7A-644A-A242-F3C74583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60629"/>
            <a:ext cx="10908792" cy="16635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dirty="0"/>
              <a:t>Three UWM Leaders join us with words of hope and inspiration</a:t>
            </a:r>
          </a:p>
        </p:txBody>
      </p:sp>
      <p:pic>
        <p:nvPicPr>
          <p:cNvPr id="10" name="Content Placeholder 9" descr="A picture containing cup, coffee, table, beverage&#10;&#10;Description automatically generated">
            <a:extLst>
              <a:ext uri="{FF2B5EF4-FFF2-40B4-BE49-F238E27FC236}">
                <a16:creationId xmlns:a16="http://schemas.microsoft.com/office/drawing/2014/main" id="{543C03BF-E542-9242-847A-5C71B74C4E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2654313"/>
            <a:ext cx="6005355" cy="4203689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3FD465-C46C-D945-8B32-01E8ECD259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185051" y="2654313"/>
            <a:ext cx="6006951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636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tanding in front of a poster&#10;&#10;Description automatically generated with low confidence">
            <a:extLst>
              <a:ext uri="{FF2B5EF4-FFF2-40B4-BE49-F238E27FC236}">
                <a16:creationId xmlns:a16="http://schemas.microsoft.com/office/drawing/2014/main" id="{3212E7CE-2CE6-9D43-9C2D-74C09D14F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A4FD8-9902-7A4E-A87F-5A0BE2D6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11" y="1169980"/>
            <a:ext cx="4023360" cy="19022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Chancellor Mark </a:t>
            </a:r>
            <a:r>
              <a:rPr lang="en-US" dirty="0" err="1">
                <a:solidFill>
                  <a:schemeClr val="bg1"/>
                </a:solidFill>
              </a:rPr>
              <a:t>Mone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7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wall, screen&#10;&#10;Description automatically generated">
            <a:extLst>
              <a:ext uri="{FF2B5EF4-FFF2-40B4-BE49-F238E27FC236}">
                <a16:creationId xmlns:a16="http://schemas.microsoft.com/office/drawing/2014/main" id="{E81BF7EF-C4BA-714B-8B13-C8D803B20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2432" y="-2801402"/>
            <a:ext cx="6858000" cy="121889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00832-D23A-374E-90EC-BD00441D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66" y="5208270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Provost Yohannes </a:t>
            </a:r>
            <a:r>
              <a:rPr lang="en-US" sz="6000" dirty="0" err="1">
                <a:solidFill>
                  <a:schemeClr val="bg1"/>
                </a:solidFill>
              </a:rPr>
              <a:t>Britz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0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60D48E9-A1A1-4A4E-A0A7-2E06CC226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5475" y="-2665477"/>
            <a:ext cx="6858000" cy="121889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1F947-3412-A24A-A2B4-F36B18B8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989" y="2306512"/>
            <a:ext cx="5628882" cy="43426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Vice Chancellor of Global Inclusion &amp; Engagement Joan Prince</a:t>
            </a:r>
          </a:p>
        </p:txBody>
      </p:sp>
    </p:spTree>
    <p:extLst>
      <p:ext uri="{BB962C8B-B14F-4D97-AF65-F5344CB8AC3E}">
        <p14:creationId xmlns:p14="http://schemas.microsoft.com/office/powerpoint/2010/main" val="194954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0A32-7EB9-CA4E-8920-3E8A4A6F8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064" y="1274852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dirty="0" err="1"/>
              <a:t>Gwat</a:t>
            </a:r>
            <a:r>
              <a:rPr lang="en-US" sz="4700" dirty="0"/>
              <a:t> Lee honors Vice Chancellor Joan Prince’s retirement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37C78E5-E4FB-4E5A-BB73-B8844510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73" y="4800600"/>
            <a:ext cx="7364627" cy="1723768"/>
          </a:xfrm>
        </p:spPr>
        <p:txBody>
          <a:bodyPr anchor="t">
            <a:noAutofit/>
          </a:bodyPr>
          <a:lstStyle/>
          <a:p>
            <a:r>
              <a:rPr lang="en-US" sz="3200" dirty="0"/>
              <a:t>Joan Prince has been a tireless supporter of the AFSA Committee, sharing with us in our annual receptions and providing support to the organization. Much thanks Joan for your contributions to our efforts.</a:t>
            </a:r>
          </a:p>
        </p:txBody>
      </p:sp>
      <p:pic>
        <p:nvPicPr>
          <p:cNvPr id="5" name="Content Placeholder 4" descr="A picture containing text, indoor, display, electronics&#10;&#10;Description automatically generated">
            <a:extLst>
              <a:ext uri="{FF2B5EF4-FFF2-40B4-BE49-F238E27FC236}">
                <a16:creationId xmlns:a16="http://schemas.microsoft.com/office/drawing/2014/main" id="{7F53ADB2-3092-D04B-B9B5-7414F08D81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10800000">
            <a:off x="640080" y="648154"/>
            <a:ext cx="6894576" cy="387919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28037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2E28B-5986-FB4B-80D4-D853C570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dirty="0"/>
              <a:t>Thank you, Joan!!!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5B29E7"/>
          </a:solidFill>
          <a:ln w="38100" cap="rnd">
            <a:solidFill>
              <a:srgbClr val="5B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635E71-5E45-4D0F-AFE1-ED8D1EE3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73" y="2798624"/>
            <a:ext cx="4127157" cy="3419296"/>
          </a:xfrm>
        </p:spPr>
        <p:txBody>
          <a:bodyPr anchor="t">
            <a:noAutofit/>
          </a:bodyPr>
          <a:lstStyle/>
          <a:p>
            <a:r>
              <a:rPr lang="en-US" sz="3600" dirty="0"/>
              <a:t>Among many other accomplish-</a:t>
            </a:r>
            <a:r>
              <a:rPr lang="en-US" sz="3600" dirty="0" err="1"/>
              <a:t>ments</a:t>
            </a:r>
            <a:r>
              <a:rPr lang="en-US" sz="3600" dirty="0"/>
              <a:t>, Joan has helped to institute mandatory anti-racist and anti-bias training for all UWM faculty and staff.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Content Placeholder 4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50FD0A39-D16B-484F-BEF9-EF345EC833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17236" y="62996"/>
            <a:ext cx="5577840" cy="67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9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4334D0-D267-B64B-BD9E-65A9D65C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365125"/>
            <a:ext cx="1124464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Janey partners with </a:t>
            </a:r>
            <a:r>
              <a:rPr lang="en-US" sz="4000" dirty="0" err="1"/>
              <a:t>Swaye</a:t>
            </a:r>
            <a:r>
              <a:rPr lang="en-US" sz="4000" dirty="0"/>
              <a:t> Tea for tea gifts if you registered at the silent auction</a:t>
            </a:r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CD57304-DFB1-EC43-BBA0-D380EC43B3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0800000">
            <a:off x="928249" y="1938555"/>
            <a:ext cx="6251026" cy="468827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95A863A-41BE-744D-B0BB-84BF39EF90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373" y="1938555"/>
            <a:ext cx="3497351" cy="4653439"/>
          </a:xfrm>
        </p:spPr>
      </p:pic>
    </p:spTree>
    <p:extLst>
      <p:ext uri="{BB962C8B-B14F-4D97-AF65-F5344CB8AC3E}">
        <p14:creationId xmlns:p14="http://schemas.microsoft.com/office/powerpoint/2010/main" val="1500821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5B29E7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F0CF57-C59D-6844-A293-9F98F377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68" y="630194"/>
            <a:ext cx="4323878" cy="2934731"/>
          </a:xfrm>
        </p:spPr>
        <p:txBody>
          <a:bodyPr anchor="t"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</a:pPr>
            <a:r>
              <a:rPr lang="en-US" sz="3200" dirty="0" err="1"/>
              <a:t>Swaye</a:t>
            </a:r>
            <a:r>
              <a:rPr lang="en-US" sz="3200" dirty="0"/>
              <a:t> Tea</a:t>
            </a:r>
            <a:br>
              <a:rPr lang="en-US" sz="3200" dirty="0"/>
            </a:br>
            <a:r>
              <a:rPr lang="en-US" sz="3200" dirty="0"/>
              <a:t>7326 W. Greenfield </a:t>
            </a:r>
            <a:br>
              <a:rPr lang="en-US" sz="3200" dirty="0"/>
            </a:br>
            <a:r>
              <a:rPr lang="en-US" sz="3200" dirty="0"/>
              <a:t>West Allis, WI 63214</a:t>
            </a:r>
            <a:br>
              <a:rPr lang="en-US" sz="3200" dirty="0"/>
            </a:br>
            <a:r>
              <a:rPr lang="en-US" sz="3200" dirty="0"/>
              <a:t>414-388-2798</a:t>
            </a:r>
            <a:br>
              <a:rPr lang="en-US" sz="3200" dirty="0"/>
            </a:br>
            <a:r>
              <a:rPr lang="en-US" sz="3200" dirty="0" err="1"/>
              <a:t>swayetea.com</a:t>
            </a:r>
            <a:br>
              <a:rPr lang="en-US" sz="3200" dirty="0"/>
            </a:b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A picture containing indoor, dining table, porcelain&#10;&#10;Description automatically generated">
            <a:extLst>
              <a:ext uri="{FF2B5EF4-FFF2-40B4-BE49-F238E27FC236}">
                <a16:creationId xmlns:a16="http://schemas.microsoft.com/office/drawing/2014/main" id="{11B31A59-A43D-EB4D-BBF0-D22CCD2A0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3808" y="170931"/>
            <a:ext cx="4737857" cy="6304010"/>
          </a:xfrm>
        </p:spPr>
      </p:pic>
    </p:spTree>
    <p:extLst>
      <p:ext uri="{BB962C8B-B14F-4D97-AF65-F5344CB8AC3E}">
        <p14:creationId xmlns:p14="http://schemas.microsoft.com/office/powerpoint/2010/main" val="3576850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1D15E-BA9D-344D-A54A-34CF3425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Thanks to Janey and Swaye tea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5B29E7"/>
          </a:solidFill>
          <a:ln w="38100" cap="rnd">
            <a:solidFill>
              <a:srgbClr val="5B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074E8E-F8D7-EC48-9283-A4C48BC8E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654296" y="824120"/>
            <a:ext cx="7214616" cy="5182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C7CE30-30D5-0A43-A52B-D109B0495B76}"/>
              </a:ext>
            </a:extLst>
          </p:cNvPr>
          <p:cNvSpPr txBox="1"/>
          <p:nvPr/>
        </p:nvSpPr>
        <p:spPr>
          <a:xfrm>
            <a:off x="1508820" y="2650030"/>
            <a:ext cx="3886942" cy="33301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84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248D-097A-9249-9CA9-9F343AC3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341" y="172995"/>
            <a:ext cx="3419856" cy="6050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Yuko Kojima-Wert is the AFSA co-chair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E113767-F751-46D6-8AF1-BC2C8738F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800600"/>
            <a:ext cx="6894576" cy="1426464"/>
          </a:xfrm>
        </p:spPr>
        <p:txBody>
          <a:bodyPr anchor="t">
            <a:normAutofit/>
          </a:bodyPr>
          <a:lstStyle/>
          <a:p>
            <a:r>
              <a:rPr lang="en-US" sz="3600" dirty="0"/>
              <a:t>Yuko reminds everyone to participate in the Silent Auction and 20-20 Raffle to support further activities by AFSA</a:t>
            </a:r>
          </a:p>
        </p:txBody>
      </p:sp>
      <p:pic>
        <p:nvPicPr>
          <p:cNvPr id="5" name="Content Placeholder 4" descr="A picture containing text, monitor, television, screen&#10;&#10;Description automatically generated">
            <a:extLst>
              <a:ext uri="{FF2B5EF4-FFF2-40B4-BE49-F238E27FC236}">
                <a16:creationId xmlns:a16="http://schemas.microsoft.com/office/drawing/2014/main" id="{D823B4EB-514D-5B41-85A1-50633F22B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07477" y="630936"/>
            <a:ext cx="6559782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2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BBC4B-FF7B-E34C-90D6-A89805D7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1543653"/>
            <a:ext cx="4040660" cy="2715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Thank you for joining us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5B29E7"/>
          </a:solidFill>
          <a:ln w="38100" cap="rnd">
            <a:solidFill>
              <a:srgbClr val="5B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vase with tulips in it&#10;&#10;Description automatically generated with medium confidence">
            <a:extLst>
              <a:ext uri="{FF2B5EF4-FFF2-40B4-BE49-F238E27FC236}">
                <a16:creationId xmlns:a16="http://schemas.microsoft.com/office/drawing/2014/main" id="{1DF89060-5EE2-B74F-8E7E-D9E1F676E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9617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5B29E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105C0-B90F-4540-8E40-308E259B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56348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900">
                <a:solidFill>
                  <a:srgbClr val="FFFFFF"/>
                </a:solidFill>
              </a:rPr>
              <a:t>AFSA Silent Auction</a:t>
            </a:r>
            <a:endParaRPr lang="en-US" sz="4900" dirty="0">
              <a:solidFill>
                <a:srgbClr val="FFFFFF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5B29E7"/>
          </a:solidFill>
          <a:ln w="38100" cap="rnd">
            <a:solidFill>
              <a:srgbClr val="5B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white board with pictures on it&#10;&#10;Description automatically generated with low confidence">
            <a:extLst>
              <a:ext uri="{FF2B5EF4-FFF2-40B4-BE49-F238E27FC236}">
                <a16:creationId xmlns:a16="http://schemas.microsoft.com/office/drawing/2014/main" id="{3C4D451F-860B-9342-A275-1095249FB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10771" y="696474"/>
            <a:ext cx="4601576" cy="617837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33803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CC9FB-D21C-B84B-BB25-BB04383C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The 50-50 Raffle and Silent Auction support further work by AFSA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5B29E7"/>
          </a:solidFill>
          <a:ln w="38100" cap="rnd">
            <a:solidFill>
              <a:srgbClr val="5B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F5170B53-D05C-3245-9930-D7A366657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86400" y="194293"/>
            <a:ext cx="5550408" cy="6466696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42839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C2A0BF-DA1D-504D-B911-33A52DCD2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" y="-1"/>
            <a:ext cx="12188952" cy="6858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CB4F6E-9516-E24C-BD0E-D2A86135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8" y="5931243"/>
            <a:ext cx="11850129" cy="926756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Thanks to AFSA Steering Committee Members for behind the scene efforts to make this event a success</a:t>
            </a:r>
          </a:p>
        </p:txBody>
      </p:sp>
    </p:spTree>
    <p:extLst>
      <p:ext uri="{BB962C8B-B14F-4D97-AF65-F5344CB8AC3E}">
        <p14:creationId xmlns:p14="http://schemas.microsoft.com/office/powerpoint/2010/main" val="355784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014CF4-7F57-F844-902C-DDCC02B8E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048" y="0"/>
            <a:ext cx="12188952" cy="6858000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BAFC3-2421-6C41-8593-5FAC2040D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264" y="5362831"/>
            <a:ext cx="4460790" cy="13098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</a:rPr>
              <a:t>AFSA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1577451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ree, outdoor, sky, plant&#10;&#10;Description automatically generated">
            <a:extLst>
              <a:ext uri="{FF2B5EF4-FFF2-40B4-BE49-F238E27FC236}">
                <a16:creationId xmlns:a16="http://schemas.microsoft.com/office/drawing/2014/main" id="{92514833-D662-D342-9D41-AEC437ED4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A2F4A-0A40-E844-9268-6838A02E3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4206" y="432485"/>
            <a:ext cx="4670854" cy="630194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200" b="1" u="sng" dirty="0"/>
              <a:t>AFSA Steering Committee</a:t>
            </a:r>
          </a:p>
          <a:p>
            <a:pPr marL="403225" lvl="1"/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Yuko Kojima-Wert,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Co-Chair, Foreign Languages &amp; Literature  </a:t>
            </a:r>
          </a:p>
          <a:p>
            <a:pPr marL="403225" lvl="1"/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Natalie Chin,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Co-Chair, Registrar’s Office</a:t>
            </a:r>
          </a:p>
          <a:p>
            <a:pPr marL="403225" lvl="1"/>
            <a:endParaRPr lang="en-US" sz="7200" b="1" dirty="0">
              <a:ln w="50800"/>
              <a:solidFill>
                <a:schemeClr val="bg2">
                  <a:lumMod val="10000"/>
                </a:schemeClr>
              </a:solidFill>
            </a:endParaRPr>
          </a:p>
          <a:p>
            <a:pPr marL="403225" lvl="1"/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Chia Y. Vang,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Global Inclusion &amp; Engagement/History &amp; Hmong Diaspora, L&amp;S</a:t>
            </a:r>
          </a:p>
          <a:p>
            <a:pPr marL="403225" lvl="1"/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Hanh Trinh,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Health Sciences </a:t>
            </a:r>
          </a:p>
          <a:p>
            <a:pPr marL="403225" lvl="1"/>
            <a:r>
              <a:rPr lang="en-US" sz="7200" b="1" dirty="0" err="1">
                <a:ln w="50800"/>
                <a:solidFill>
                  <a:schemeClr val="bg2">
                    <a:lumMod val="10000"/>
                  </a:schemeClr>
                </a:solidFill>
              </a:rPr>
              <a:t>Vipavee</a:t>
            </a:r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7200" b="1" dirty="0" err="1">
                <a:ln w="50800"/>
                <a:solidFill>
                  <a:schemeClr val="bg2">
                    <a:lumMod val="10000"/>
                  </a:schemeClr>
                </a:solidFill>
              </a:rPr>
              <a:t>Thongpriwan</a:t>
            </a:r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Nursing </a:t>
            </a:r>
          </a:p>
          <a:p>
            <a:pPr marL="403225" lvl="1"/>
            <a:r>
              <a:rPr lang="en-US" sz="7200" b="1" dirty="0" err="1">
                <a:ln w="50800"/>
                <a:solidFill>
                  <a:schemeClr val="bg2">
                    <a:lumMod val="10000"/>
                  </a:schemeClr>
                </a:solidFill>
              </a:rPr>
              <a:t>Paru</a:t>
            </a:r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 Shah,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Political Science </a:t>
            </a:r>
          </a:p>
          <a:p>
            <a:pPr marL="403225" lvl="1"/>
            <a:r>
              <a:rPr lang="en-US" sz="7200" b="1" dirty="0" err="1">
                <a:ln w="50800"/>
                <a:solidFill>
                  <a:schemeClr val="bg2">
                    <a:lumMod val="10000"/>
                  </a:schemeClr>
                </a:solidFill>
              </a:rPr>
              <a:t>Channy</a:t>
            </a:r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7200" b="1" dirty="0" err="1">
                <a:ln w="50800"/>
                <a:solidFill>
                  <a:schemeClr val="bg2">
                    <a:lumMod val="10000"/>
                  </a:schemeClr>
                </a:solidFill>
              </a:rPr>
              <a:t>Rasavong</a:t>
            </a:r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Central Advising </a:t>
            </a:r>
          </a:p>
          <a:p>
            <a:pPr marL="403225" lvl="1"/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Jacqueline Nguyen,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Educational Psychology, SOE</a:t>
            </a:r>
          </a:p>
          <a:p>
            <a:pPr marL="403225" lvl="1"/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Karen Miyoshi,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Health Sciences </a:t>
            </a:r>
          </a:p>
          <a:p>
            <a:pPr marL="403225" lvl="1"/>
            <a:r>
              <a:rPr lang="en-US" sz="7200" b="1" dirty="0" err="1">
                <a:ln w="50800"/>
                <a:solidFill>
                  <a:schemeClr val="bg2">
                    <a:lumMod val="10000"/>
                  </a:schemeClr>
                </a:solidFill>
              </a:rPr>
              <a:t>Pachoua</a:t>
            </a:r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 Lor,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 Southeast Asian American Student Center</a:t>
            </a:r>
          </a:p>
          <a:p>
            <a:pPr marL="403225" lvl="1"/>
            <a:r>
              <a:rPr lang="en-US" sz="7200" b="1" dirty="0" err="1">
                <a:ln w="50800"/>
                <a:solidFill>
                  <a:schemeClr val="bg2">
                    <a:lumMod val="10000"/>
                  </a:schemeClr>
                </a:solidFill>
              </a:rPr>
              <a:t>Gwat</a:t>
            </a:r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-Yong Lie,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Social Welfare</a:t>
            </a:r>
          </a:p>
          <a:p>
            <a:pPr marL="403225" lvl="1"/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Dawn Lee-Vue,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Office of the Provost, Academic Affairs</a:t>
            </a:r>
          </a:p>
          <a:p>
            <a:pPr marL="403225" lvl="1"/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Susie Lamborn,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Educational Psychology, SOE </a:t>
            </a:r>
          </a:p>
          <a:p>
            <a:pPr marL="403225" lvl="1"/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Linda Huang,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Emerita</a:t>
            </a:r>
          </a:p>
          <a:p>
            <a:pPr marL="403225" lvl="1"/>
            <a:r>
              <a:rPr lang="en-US" sz="7200" b="1" dirty="0" err="1">
                <a:ln w="50800"/>
                <a:solidFill>
                  <a:schemeClr val="bg2">
                    <a:lumMod val="10000"/>
                  </a:schemeClr>
                </a:solidFill>
              </a:rPr>
              <a:t>Lingqian</a:t>
            </a:r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 (Ivy) Hu,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Urban Planning</a:t>
            </a:r>
          </a:p>
          <a:p>
            <a:pPr marL="403225" lvl="1"/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Janey </a:t>
            </a:r>
            <a:r>
              <a:rPr lang="en-US" sz="7200" b="1" dirty="0" err="1">
                <a:ln w="50800"/>
                <a:solidFill>
                  <a:schemeClr val="bg2">
                    <a:lumMod val="10000"/>
                  </a:schemeClr>
                </a:solidFill>
              </a:rPr>
              <a:t>Christoffersen</a:t>
            </a:r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 Registrar’s Office</a:t>
            </a:r>
          </a:p>
          <a:p>
            <a:pPr marL="403225" lvl="1"/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Genaro C. </a:t>
            </a:r>
            <a:r>
              <a:rPr lang="en-US" sz="7200" b="1" dirty="0" err="1">
                <a:ln w="50800"/>
                <a:solidFill>
                  <a:schemeClr val="bg2">
                    <a:lumMod val="10000"/>
                  </a:schemeClr>
                </a:solidFill>
              </a:rPr>
              <a:t>Armos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, Marketing &amp; Communications</a:t>
            </a:r>
          </a:p>
          <a:p>
            <a:pPr marL="403225" lvl="1"/>
            <a:r>
              <a:rPr lang="en-US" sz="7200" b="1" dirty="0" err="1">
                <a:ln w="50800"/>
                <a:solidFill>
                  <a:schemeClr val="bg2">
                    <a:lumMod val="10000"/>
                  </a:schemeClr>
                </a:solidFill>
              </a:rPr>
              <a:t>Swarnjit</a:t>
            </a:r>
            <a:r>
              <a:rPr lang="en-US" sz="7200" b="1" dirty="0">
                <a:ln w="50800"/>
                <a:solidFill>
                  <a:schemeClr val="bg2">
                    <a:lumMod val="10000"/>
                  </a:schemeClr>
                </a:solidFill>
              </a:rPr>
              <a:t> Arora, </a:t>
            </a:r>
            <a:r>
              <a:rPr lang="en-US" sz="7200" dirty="0">
                <a:ln w="50800"/>
                <a:solidFill>
                  <a:schemeClr val="bg2">
                    <a:lumMod val="10000"/>
                  </a:schemeClr>
                </a:solidFill>
              </a:rPr>
              <a:t>Professor Emeritus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28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23B3C7-110F-C74B-B63D-6FB450854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" y="-1"/>
            <a:ext cx="12188952" cy="6858000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04147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D9865-A26F-7942-A04D-9F56913A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341" y="1124465"/>
            <a:ext cx="3419856" cy="50995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AFSA co-chair Natalie Chin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40AF246-1905-4B8C-B9C3-1250475E3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800600"/>
            <a:ext cx="6894576" cy="1426464"/>
          </a:xfrm>
        </p:spPr>
        <p:txBody>
          <a:bodyPr anchor="t">
            <a:normAutofit/>
          </a:bodyPr>
          <a:lstStyle/>
          <a:p>
            <a:r>
              <a:rPr lang="en-US" sz="2000" dirty="0"/>
              <a:t>Natalie is the host of the event. She provides statements of solidarity against racism and xenophobia; invites Asian Faculty and Staff to reflect on our own practices of social justice; and encourages us all to come together to voice our power against racism and discrimination.</a:t>
            </a:r>
          </a:p>
        </p:txBody>
      </p:sp>
      <p:pic>
        <p:nvPicPr>
          <p:cNvPr id="5" name="Content Placeholder 4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B0896141-43EA-FD4D-8D19-C99FC6B0C5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47787" y="-859536"/>
            <a:ext cx="3879163" cy="689457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30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56E85-9ABE-D444-BE42-DA03F926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The AFSA Student Award Recipients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5B29E7"/>
          </a:solidFill>
          <a:ln w="38100" cap="rnd">
            <a:solidFill>
              <a:srgbClr val="5B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cup, coffee, table, beverage&#10;&#10;Description automatically generated">
            <a:extLst>
              <a:ext uri="{FF2B5EF4-FFF2-40B4-BE49-F238E27FC236}">
                <a16:creationId xmlns:a16="http://schemas.microsoft.com/office/drawing/2014/main" id="{F01C2516-759F-5E44-84F0-A6B3EA314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646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8772-8CA1-7D40-AFB5-B4060277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351" y="443115"/>
            <a:ext cx="4967417" cy="4598442"/>
          </a:xfrm>
        </p:spPr>
        <p:txBody>
          <a:bodyPr anchor="ctr">
            <a:normAutofit/>
          </a:bodyPr>
          <a:lstStyle/>
          <a:p>
            <a:r>
              <a:rPr lang="en-US" sz="6000" dirty="0"/>
              <a:t>AFSA Student Achievement Award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8642DD1-29C4-44EA-A6C9-48F39C0F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440" y="4460788"/>
            <a:ext cx="8518338" cy="1358501"/>
          </a:xfrm>
        </p:spPr>
        <p:txBody>
          <a:bodyPr anchor="t">
            <a:noAutofit/>
          </a:bodyPr>
          <a:lstStyle/>
          <a:p>
            <a:r>
              <a:rPr lang="en-US" sz="4400" b="1" dirty="0"/>
              <a:t>Hope </a:t>
            </a:r>
            <a:r>
              <a:rPr lang="en-US" sz="4400" b="1" dirty="0" err="1"/>
              <a:t>Xiong</a:t>
            </a:r>
            <a:r>
              <a:rPr lang="en-US" sz="4400" b="1" dirty="0"/>
              <a:t>, Undergraduate Student, Business Administration, Human Resources Management</a:t>
            </a:r>
          </a:p>
          <a:p>
            <a:r>
              <a:rPr lang="en-US" sz="4400" b="1" dirty="0"/>
              <a:t>Volunteer Work – Milwaukee Consortium for Hmong Health</a:t>
            </a:r>
          </a:p>
        </p:txBody>
      </p:sp>
      <p:pic>
        <p:nvPicPr>
          <p:cNvPr id="5" name="Content Placeholder 4" descr="A picture containing text, monitor, indoor, display&#10;&#10;Description automatically generated">
            <a:extLst>
              <a:ext uri="{FF2B5EF4-FFF2-40B4-BE49-F238E27FC236}">
                <a16:creationId xmlns:a16="http://schemas.microsoft.com/office/drawing/2014/main" id="{861834E5-1D31-AD4C-B136-1B860CE788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19933" y="443115"/>
            <a:ext cx="5218176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1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A2328C31-93A8-4C77-B2C9-1705F827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B4BA1-5E11-F74B-B7AB-E1FD16C8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697" y="1378887"/>
            <a:ext cx="3419856" cy="3749041"/>
          </a:xfrm>
        </p:spPr>
        <p:txBody>
          <a:bodyPr anchor="ctr">
            <a:normAutofit/>
          </a:bodyPr>
          <a:lstStyle/>
          <a:p>
            <a:r>
              <a:rPr lang="en-US" sz="6000" dirty="0"/>
              <a:t>Dr. </a:t>
            </a:r>
            <a:r>
              <a:rPr lang="en-US" sz="6000" dirty="0" err="1"/>
              <a:t>Swarnjit</a:t>
            </a:r>
            <a:r>
              <a:rPr lang="en-US" sz="6000" dirty="0"/>
              <a:t> Aurora Award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4884261"/>
              <a:ext cx="360" cy="2160"/>
            </p14:xfrm>
          </p:contentPart>
        </mc:Choice>
        <mc:Fallback xmlns="">
          <p:pic>
            <p:nvPicPr>
              <p:cNvPr id="28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D25F4-2715-4D7B-A7BA-BC67EAE7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44" y="5016843"/>
            <a:ext cx="10548912" cy="1841157"/>
          </a:xfrm>
        </p:spPr>
        <p:txBody>
          <a:bodyPr anchor="t">
            <a:noAutofit/>
          </a:bodyPr>
          <a:lstStyle/>
          <a:p>
            <a:r>
              <a:rPr lang="en-US" sz="4400" b="1" dirty="0"/>
              <a:t>Tae </a:t>
            </a:r>
            <a:r>
              <a:rPr lang="en-US" sz="4400" b="1" dirty="0" err="1"/>
              <a:t>Hee</a:t>
            </a:r>
            <a:r>
              <a:rPr lang="en-US" sz="4400" b="1" dirty="0"/>
              <a:t> Lee, Graduate Student, School of Information Studies</a:t>
            </a:r>
          </a:p>
          <a:p>
            <a:r>
              <a:rPr lang="en-US" sz="4400" b="1" dirty="0"/>
              <a:t>Volunteer Work – Korean Immigrant Church, Korean-American Association</a:t>
            </a: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2620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5B29E7"/>
          </a:solidFill>
          <a:ln w="34925">
            <a:solidFill>
              <a:srgbClr val="5B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10849E1-4BA2-0A43-8334-365E618B15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50"/>
          <a:stretch/>
        </p:blipFill>
        <p:spPr>
          <a:xfrm>
            <a:off x="1091766" y="815546"/>
            <a:ext cx="6254697" cy="41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1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BB230-75BB-CC45-9901-5AED813C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607432" cy="5583148"/>
          </a:xfrm>
        </p:spPr>
        <p:txBody>
          <a:bodyPr anchor="ctr">
            <a:normAutofit/>
          </a:bodyPr>
          <a:lstStyle/>
          <a:p>
            <a:r>
              <a:rPr lang="en-US" sz="6000" dirty="0"/>
              <a:t>Honorary Award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8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10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5B29E7"/>
          </a:solidFill>
          <a:ln w="34925">
            <a:solidFill>
              <a:srgbClr val="5B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9B424AF2-7750-4627-95EB-946BDD0C2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380" y="4661583"/>
            <a:ext cx="7802621" cy="1577509"/>
          </a:xfrm>
        </p:spPr>
        <p:txBody>
          <a:bodyPr anchor="t">
            <a:noAutofit/>
          </a:bodyPr>
          <a:lstStyle/>
          <a:p>
            <a:r>
              <a:rPr lang="en-US" sz="4400" b="1" dirty="0"/>
              <a:t>Lue Lor, Undergraduate Student, Engineering</a:t>
            </a:r>
          </a:p>
          <a:p>
            <a:r>
              <a:rPr lang="en-US" sz="4400" b="1" dirty="0"/>
              <a:t>Volunteer Work: Hmong American Friendship Association</a:t>
            </a:r>
          </a:p>
        </p:txBody>
      </p:sp>
      <p:pic>
        <p:nvPicPr>
          <p:cNvPr id="5" name="Content Placeholder 4" descr="A person taking a selfie&#10;&#10;Description automatically generated">
            <a:extLst>
              <a:ext uri="{FF2B5EF4-FFF2-40B4-BE49-F238E27FC236}">
                <a16:creationId xmlns:a16="http://schemas.microsoft.com/office/drawing/2014/main" id="{5E8F1DF2-FAE6-CA40-9379-EAAD74F667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764"/>
          <a:stretch/>
        </p:blipFill>
        <p:spPr>
          <a:xfrm>
            <a:off x="4654296" y="630936"/>
            <a:ext cx="5924571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indoor, monitor&#10;&#10;Description automatically generated">
            <a:extLst>
              <a:ext uri="{FF2B5EF4-FFF2-40B4-BE49-F238E27FC236}">
                <a16:creationId xmlns:a16="http://schemas.microsoft.com/office/drawing/2014/main" id="{F2C3DB9E-0D9E-8948-8210-4E52DF546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34498" y="1695620"/>
            <a:ext cx="5695958" cy="3344152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5B29E7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0B7E6A-ACE2-7149-8A05-BF49EA51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681" y="638090"/>
            <a:ext cx="6054811" cy="9581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The Award Winners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6304" y="2368177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5B29E7"/>
          </a:solidFill>
          <a:ln w="38100" cap="rnd">
            <a:solidFill>
              <a:srgbClr val="5B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656CED-CD62-BD41-8C14-4BDCC97DC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9012" y="1759638"/>
            <a:ext cx="2846537" cy="35735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FFFFFF"/>
                </a:solidFill>
              </a:rPr>
              <a:t>Hope </a:t>
            </a:r>
            <a:r>
              <a:rPr lang="en-US" sz="6000" b="1" dirty="0" err="1">
                <a:solidFill>
                  <a:srgbClr val="FFFFFF"/>
                </a:solidFill>
              </a:rPr>
              <a:t>Xiong</a:t>
            </a:r>
            <a:endParaRPr lang="en-US" sz="6000" b="1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FFFFFF"/>
                </a:solidFill>
              </a:rPr>
              <a:t>Lue Lor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FFFFFF"/>
                </a:solidFill>
              </a:rPr>
              <a:t>Tae </a:t>
            </a:r>
            <a:r>
              <a:rPr lang="en-US" sz="6000" b="1" dirty="0" err="1">
                <a:solidFill>
                  <a:srgbClr val="FFFFFF"/>
                </a:solidFill>
              </a:rPr>
              <a:t>Hee</a:t>
            </a:r>
            <a:r>
              <a:rPr lang="en-US" sz="6000" b="1" dirty="0">
                <a:solidFill>
                  <a:srgbClr val="FFFFFF"/>
                </a:solidFill>
              </a:rPr>
              <a:t> Lee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26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3BC0F-2E3A-AC41-A954-C18A8010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63" y="761176"/>
            <a:ext cx="4065844" cy="2204446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you, Award Committee!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BDA210-C70A-514E-A68C-C50917135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714088" y="148281"/>
            <a:ext cx="4800638" cy="666559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C9C58-8E9B-D346-A6D8-C5997BB99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4412"/>
            <a:ext cx="4172419" cy="3447534"/>
          </a:xfrm>
        </p:spPr>
        <p:txBody>
          <a:bodyPr>
            <a:normAutofit/>
          </a:bodyPr>
          <a:lstStyle/>
          <a:p>
            <a:r>
              <a:rPr lang="en-US" sz="4000" dirty="0"/>
              <a:t>Ivy Lu</a:t>
            </a:r>
          </a:p>
          <a:p>
            <a:r>
              <a:rPr lang="en-US" sz="4000" dirty="0" err="1"/>
              <a:t>Pachoua</a:t>
            </a:r>
            <a:r>
              <a:rPr lang="en-US" sz="4000" dirty="0"/>
              <a:t> Lor</a:t>
            </a:r>
          </a:p>
          <a:p>
            <a:r>
              <a:rPr lang="en-US" sz="4000" dirty="0" err="1"/>
              <a:t>Paru</a:t>
            </a:r>
            <a:r>
              <a:rPr lang="en-US" sz="4000" dirty="0"/>
              <a:t> Shah</a:t>
            </a:r>
          </a:p>
          <a:p>
            <a:r>
              <a:rPr lang="en-US" sz="4000" dirty="0"/>
              <a:t>Susie Lamborn, Chair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379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C2831"/>
      </a:dk2>
      <a:lt2>
        <a:srgbClr val="F2F3F0"/>
      </a:lt2>
      <a:accent1>
        <a:srgbClr val="5B29E7"/>
      </a:accent1>
      <a:accent2>
        <a:srgbClr val="2742D8"/>
      </a:accent2>
      <a:accent3>
        <a:srgbClr val="2995E7"/>
      </a:accent3>
      <a:accent4>
        <a:srgbClr val="15BFC1"/>
      </a:accent4>
      <a:accent5>
        <a:srgbClr val="23C583"/>
      </a:accent5>
      <a:accent6>
        <a:srgbClr val="16C635"/>
      </a:accent6>
      <a:hlink>
        <a:srgbClr val="349C83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487</Words>
  <Application>Microsoft Office PowerPoint</Application>
  <PresentationFormat>Widescreen</PresentationFormat>
  <Paragraphs>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Modern Love</vt:lpstr>
      <vt:lpstr>The Hand</vt:lpstr>
      <vt:lpstr>SketchyVTI</vt:lpstr>
      <vt:lpstr>AFSA 2021 Reception: Online</vt:lpstr>
      <vt:lpstr>Thank you for joining us</vt:lpstr>
      <vt:lpstr>AFSA co-chair Natalie Chin </vt:lpstr>
      <vt:lpstr>The AFSA Student Award Recipients</vt:lpstr>
      <vt:lpstr>AFSA Student Achievement Award</vt:lpstr>
      <vt:lpstr>Dr. Swarnjit Aurora Award</vt:lpstr>
      <vt:lpstr>Honorary Award</vt:lpstr>
      <vt:lpstr>The Award Winners</vt:lpstr>
      <vt:lpstr>Thank you, Award Committee!</vt:lpstr>
      <vt:lpstr>Three UWM Leaders join us with words of hope and inspiration</vt:lpstr>
      <vt:lpstr>Chancellor Mark Mone</vt:lpstr>
      <vt:lpstr>Provost Yohannes Britz</vt:lpstr>
      <vt:lpstr>Vice Chancellor of Global Inclusion &amp; Engagement Joan Prince</vt:lpstr>
      <vt:lpstr>Gwat Lee honors Vice Chancellor Joan Prince’s retirement</vt:lpstr>
      <vt:lpstr>Thank you, Joan!!!</vt:lpstr>
      <vt:lpstr>Janey partners with Swaye Tea for tea gifts if you registered at the silent auction</vt:lpstr>
      <vt:lpstr>Swaye Tea 7326 W. Greenfield  West Allis, WI 63214 414-388-2798 swayetea.com </vt:lpstr>
      <vt:lpstr>Thanks to Janey and Swaye tea</vt:lpstr>
      <vt:lpstr>Yuko Kojima-Wert is the AFSA co-chair</vt:lpstr>
      <vt:lpstr>AFSA Silent Auction</vt:lpstr>
      <vt:lpstr>The 50-50 Raffle and Silent Auction support further work by AFSA</vt:lpstr>
      <vt:lpstr>Thanks to AFSA Steering Committee Members for behind the scene efforts to make this event a success</vt:lpstr>
      <vt:lpstr>AFSA Steering Committee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AFSA 2021 Reception: Online</dc:title>
  <dc:creator>Susie D Lamborn</dc:creator>
  <cp:lastModifiedBy>Dawn D Lee-Vue</cp:lastModifiedBy>
  <cp:revision>25</cp:revision>
  <cp:lastPrinted>2021-03-01T17:20:57Z</cp:lastPrinted>
  <dcterms:created xsi:type="dcterms:W3CDTF">2021-02-26T17:32:59Z</dcterms:created>
  <dcterms:modified xsi:type="dcterms:W3CDTF">2021-06-04T18:08:46Z</dcterms:modified>
</cp:coreProperties>
</file>