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56" r:id="rId5"/>
    <p:sldId id="270" r:id="rId6"/>
    <p:sldId id="357" r:id="rId7"/>
    <p:sldId id="353" r:id="rId8"/>
    <p:sldId id="358" r:id="rId9"/>
    <p:sldId id="363" r:id="rId10"/>
    <p:sldId id="362" r:id="rId11"/>
    <p:sldId id="364" r:id="rId12"/>
    <p:sldId id="359" r:id="rId13"/>
    <p:sldId id="360" r:id="rId14"/>
    <p:sldId id="35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92"/>
    <p:restoredTop sz="94718"/>
  </p:normalViewPr>
  <p:slideViewPr>
    <p:cSldViewPr snapToGrid="0">
      <p:cViewPr varScale="1">
        <p:scale>
          <a:sx n="88" d="100"/>
          <a:sy n="88" d="100"/>
        </p:scale>
        <p:origin x="194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4972E-C81C-BF4E-85CB-C61E52F095AC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49D2B-C1E1-3A4B-9A1A-4BA8139E6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09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2205-1A6F-4645-9968-061BD6D7089F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BA7-1002-944F-B2BF-E5746FDE2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1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2205-1A6F-4645-9968-061BD6D7089F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BA7-1002-944F-B2BF-E5746FDE2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0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2205-1A6F-4645-9968-061BD6D7089F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BA7-1002-944F-B2BF-E5746FDE2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0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2205-1A6F-4645-9968-061BD6D7089F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BA7-1002-944F-B2BF-E5746FDE2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43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2205-1A6F-4645-9968-061BD6D7089F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BA7-1002-944F-B2BF-E5746FDE2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63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2205-1A6F-4645-9968-061BD6D7089F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BA7-1002-944F-B2BF-E5746FDE2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51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2205-1A6F-4645-9968-061BD6D7089F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BA7-1002-944F-B2BF-E5746FDE2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2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2205-1A6F-4645-9968-061BD6D7089F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BA7-1002-944F-B2BF-E5746FDE2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0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2205-1A6F-4645-9968-061BD6D7089F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BA7-1002-944F-B2BF-E5746FDE2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8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2205-1A6F-4645-9968-061BD6D7089F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BA7-1002-944F-B2BF-E5746FDE2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7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2205-1A6F-4645-9968-061BD6D7089F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BA7-1002-944F-B2BF-E5746FDE2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9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92205-1A6F-4645-9968-061BD6D7089F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14BA7-1002-944F-B2BF-E5746FDE2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09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19" y="1977656"/>
            <a:ext cx="8989888" cy="2362115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UWM Web Accessibility 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Project status and next actions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39771"/>
            <a:ext cx="7772400" cy="1669144"/>
          </a:xfrm>
        </p:spPr>
        <p:txBody>
          <a:bodyPr/>
          <a:lstStyle/>
          <a:p>
            <a:endParaRPr lang="en-US" dirty="0"/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October 17, 2018</a:t>
            </a:r>
          </a:p>
        </p:txBody>
      </p:sp>
    </p:spTree>
    <p:extLst>
      <p:ext uri="{BB962C8B-B14F-4D97-AF65-F5344CB8AC3E}">
        <p14:creationId xmlns:p14="http://schemas.microsoft.com/office/powerpoint/2010/main" val="157256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01361"/>
            <a:ext cx="8229600" cy="1143000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Status &amp; next actions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3837" y="2044361"/>
            <a:ext cx="8928243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Campus core team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Awareness (orientation, outreach)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Assessment (current state)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Training model (automated)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Scanning services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Implementation plan, operations plan</a:t>
            </a:r>
          </a:p>
          <a:p>
            <a:pPr marL="0" indent="0">
              <a:buNone/>
            </a:pPr>
            <a:endParaRPr lang="en-US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1549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19" y="2130425"/>
            <a:ext cx="8989888" cy="266485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Questions &amp; feedback?</a:t>
            </a:r>
          </a:p>
        </p:txBody>
      </p:sp>
    </p:spTree>
    <p:extLst>
      <p:ext uri="{BB962C8B-B14F-4D97-AF65-F5344CB8AC3E}">
        <p14:creationId xmlns:p14="http://schemas.microsoft.com/office/powerpoint/2010/main" val="183781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01361"/>
            <a:ext cx="8229600" cy="1143000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Purpose &amp; scope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3837" y="2044361"/>
            <a:ext cx="8928243" cy="45259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Support web accessibility for publicly accessible web content for UWM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Implementation planning, execution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Ongoing operations planning, execution</a:t>
            </a:r>
          </a:p>
        </p:txBody>
      </p:sp>
    </p:spTree>
    <p:extLst>
      <p:ext uri="{BB962C8B-B14F-4D97-AF65-F5344CB8AC3E}">
        <p14:creationId xmlns:p14="http://schemas.microsoft.com/office/powerpoint/2010/main" val="161980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01361"/>
            <a:ext cx="8229600" cy="1143000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3837" y="2044361"/>
            <a:ext cx="8928243" cy="45259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Large web footprint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Significant distributed creation, management, funding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Primarily managed by staff who aren’t web specialists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Reluctance to remove material no longer valuable to visitors</a:t>
            </a:r>
          </a:p>
        </p:txBody>
      </p:sp>
    </p:spTree>
    <p:extLst>
      <p:ext uri="{BB962C8B-B14F-4D97-AF65-F5344CB8AC3E}">
        <p14:creationId xmlns:p14="http://schemas.microsoft.com/office/powerpoint/2010/main" val="211656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01361"/>
            <a:ext cx="8229600" cy="1143000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3837" y="2044361"/>
            <a:ext cx="8928243" cy="4525963"/>
          </a:xfrm>
        </p:spPr>
        <p:txBody>
          <a:bodyPr>
            <a:norm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UWM.edu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WordPress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Schools/colleges, admin units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398 sites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50,000 pages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27,000 documents (PDFs, etc.)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921 authors</a:t>
            </a:r>
          </a:p>
        </p:txBody>
      </p:sp>
    </p:spTree>
    <p:extLst>
      <p:ext uri="{BB962C8B-B14F-4D97-AF65-F5344CB8AC3E}">
        <p14:creationId xmlns:p14="http://schemas.microsoft.com/office/powerpoint/2010/main" val="161199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01361"/>
            <a:ext cx="8229600" cy="1143000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3837" y="2044361"/>
            <a:ext cx="8928243" cy="4525963"/>
          </a:xfrm>
        </p:spPr>
        <p:txBody>
          <a:bodyPr>
            <a:norm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CampusPress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WordPress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Professional pages, centers, labs, institutes, etc.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619 sites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Unknown number of pages, documents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973 authors</a:t>
            </a:r>
          </a:p>
        </p:txBody>
      </p:sp>
    </p:spTree>
    <p:extLst>
      <p:ext uri="{BB962C8B-B14F-4D97-AF65-F5344CB8AC3E}">
        <p14:creationId xmlns:p14="http://schemas.microsoft.com/office/powerpoint/2010/main" val="57687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01361"/>
            <a:ext cx="8229600" cy="1143000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3837" y="2044361"/>
            <a:ext cx="8928243" cy="45259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Custom web applications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web.uwm.edu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Rolling out to replace ColdFusion (www4.uwm.edu)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Currently in use by six campus units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Projected: 60 to 100 web applications</a:t>
            </a:r>
          </a:p>
        </p:txBody>
      </p:sp>
    </p:spTree>
    <p:extLst>
      <p:ext uri="{BB962C8B-B14F-4D97-AF65-F5344CB8AC3E}">
        <p14:creationId xmlns:p14="http://schemas.microsoft.com/office/powerpoint/2010/main" val="121815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01361"/>
            <a:ext cx="8229600" cy="1143000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3837" y="2044361"/>
            <a:ext cx="8928243" cy="45259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External/cloud services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wide use by many organizational units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central catalog of external services, sites</a:t>
            </a:r>
          </a:p>
        </p:txBody>
      </p:sp>
    </p:spTree>
    <p:extLst>
      <p:ext uri="{BB962C8B-B14F-4D97-AF65-F5344CB8AC3E}">
        <p14:creationId xmlns:p14="http://schemas.microsoft.com/office/powerpoint/2010/main" val="24095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01361"/>
            <a:ext cx="8229600" cy="1143000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3837" y="2044361"/>
            <a:ext cx="8928243" cy="45259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 hoc web content hosting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Sometimes under desks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Sometimes compromised by hackers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Often unsupported or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undersupported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New search test crawl: 500,000 unique URLS</a:t>
            </a:r>
          </a:p>
        </p:txBody>
      </p:sp>
    </p:spTree>
    <p:extLst>
      <p:ext uri="{BB962C8B-B14F-4D97-AF65-F5344CB8AC3E}">
        <p14:creationId xmlns:p14="http://schemas.microsoft.com/office/powerpoint/2010/main" val="225623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01361"/>
            <a:ext cx="8229600" cy="1143000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Scope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C3B478C8-76D9-3F4A-8371-3925DFB85F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888748"/>
              </p:ext>
            </p:extLst>
          </p:nvPr>
        </p:nvGraphicFramePr>
        <p:xfrm>
          <a:off x="457200" y="2044361"/>
          <a:ext cx="8229600" cy="41118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1449">
                  <a:extLst>
                    <a:ext uri="{9D8B030D-6E8A-4147-A177-3AD203B41FA5}">
                      <a16:colId xmlns:a16="http://schemas.microsoft.com/office/drawing/2014/main" val="1966376673"/>
                    </a:ext>
                  </a:extLst>
                </a:gridCol>
                <a:gridCol w="1936377">
                  <a:extLst>
                    <a:ext uri="{9D8B030D-6E8A-4147-A177-3AD203B41FA5}">
                      <a16:colId xmlns:a16="http://schemas.microsoft.com/office/drawing/2014/main" val="4184380566"/>
                    </a:ext>
                  </a:extLst>
                </a:gridCol>
                <a:gridCol w="1998840">
                  <a:extLst>
                    <a:ext uri="{9D8B030D-6E8A-4147-A177-3AD203B41FA5}">
                      <a16:colId xmlns:a16="http://schemas.microsoft.com/office/drawing/2014/main" val="2116834977"/>
                    </a:ext>
                  </a:extLst>
                </a:gridCol>
                <a:gridCol w="2482934">
                  <a:extLst>
                    <a:ext uri="{9D8B030D-6E8A-4147-A177-3AD203B41FA5}">
                      <a16:colId xmlns:a16="http://schemas.microsoft.com/office/drawing/2014/main" val="3411720983"/>
                    </a:ext>
                  </a:extLst>
                </a:gridCol>
              </a:tblGrid>
              <a:tr h="1233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theoretical web content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UWM.edu</a:t>
                      </a:r>
                      <a:endParaRPr lang="en-US" sz="1800" b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t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WordPress pages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UWM.edu</a:t>
                      </a: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WordPress</a:t>
                      </a:r>
                    </a:p>
                    <a:p>
                      <a:pPr algn="l" fontAlgn="t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pages, docs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extLst>
                  <a:ext uri="{0D108BD9-81ED-4DB2-BD59-A6C34878D82A}">
                    <a16:rowId xmlns:a16="http://schemas.microsoft.com/office/drawing/2014/main" val="2139017390"/>
                  </a:ext>
                </a:extLst>
              </a:tr>
              <a:tr h="4111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500,000.00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77,000.00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URLs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extLst>
                  <a:ext uri="{0D108BD9-81ED-4DB2-BD59-A6C34878D82A}">
                    <a16:rowId xmlns:a16="http://schemas.microsoft.com/office/drawing/2014/main" val="3493687892"/>
                  </a:ext>
                </a:extLst>
              </a:tr>
              <a:tr h="4111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minutes per page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extLst>
                  <a:ext uri="{0D108BD9-81ED-4DB2-BD59-A6C34878D82A}">
                    <a16:rowId xmlns:a16="http://schemas.microsoft.com/office/drawing/2014/main" val="1935925470"/>
                  </a:ext>
                </a:extLst>
              </a:tr>
              <a:tr h="4111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2,500,000.00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250,000.00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385,000.00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minutes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extLst>
                  <a:ext uri="{0D108BD9-81ED-4DB2-BD59-A6C34878D82A}">
                    <a16:rowId xmlns:a16="http://schemas.microsoft.com/office/drawing/2014/main" val="585095126"/>
                  </a:ext>
                </a:extLst>
              </a:tr>
              <a:tr h="4111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Minutes per hour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extLst>
                  <a:ext uri="{0D108BD9-81ED-4DB2-BD59-A6C34878D82A}">
                    <a16:rowId xmlns:a16="http://schemas.microsoft.com/office/drawing/2014/main" val="301203792"/>
                  </a:ext>
                </a:extLst>
              </a:tr>
              <a:tr h="4111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41,666.67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4,166.67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6,416.67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hours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extLst>
                  <a:ext uri="{0D108BD9-81ED-4DB2-BD59-A6C34878D82A}">
                    <a16:rowId xmlns:a16="http://schemas.microsoft.com/office/drawing/2014/main" val="301775184"/>
                  </a:ext>
                </a:extLst>
              </a:tr>
              <a:tr h="4111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 hours per year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extLst>
                  <a:ext uri="{0D108BD9-81ED-4DB2-BD59-A6C34878D82A}">
                    <a16:rowId xmlns:a16="http://schemas.microsoft.com/office/drawing/2014/main" val="2082900857"/>
                  </a:ext>
                </a:extLst>
              </a:tr>
              <a:tr h="4111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29.76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person years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extLst>
                  <a:ext uri="{0D108BD9-81ED-4DB2-BD59-A6C34878D82A}">
                    <a16:rowId xmlns:a16="http://schemas.microsoft.com/office/drawing/2014/main" val="3489513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837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thor_x002f_Creator xmlns="d8e949a0-08c8-4854-b43f-bd1fcf9df99b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C3C8B97C4B2444A454B7368CCA2721" ma:contentTypeVersion="14" ma:contentTypeDescription="Create a new document." ma:contentTypeScope="" ma:versionID="b48b4eabab9c6fd88a776b3a87166e1a">
  <xsd:schema xmlns:xsd="http://www.w3.org/2001/XMLSchema" xmlns:xs="http://www.w3.org/2001/XMLSchema" xmlns:p="http://schemas.microsoft.com/office/2006/metadata/properties" xmlns:ns1="http://schemas.microsoft.com/sharepoint/v3" xmlns:ns2="14b2ef54-1c48-4459-a9f1-0b6b0041ced3" xmlns:ns3="d8e949a0-08c8-4854-b43f-bd1fcf9df99b" targetNamespace="http://schemas.microsoft.com/office/2006/metadata/properties" ma:root="true" ma:fieldsID="130ed98a4a463846b544550e40a64a9b" ns1:_="" ns2:_="" ns3:_="">
    <xsd:import namespace="http://schemas.microsoft.com/sharepoint/v3"/>
    <xsd:import namespace="14b2ef54-1c48-4459-a9f1-0b6b0041ced3"/>
    <xsd:import namespace="d8e949a0-08c8-4854-b43f-bd1fcf9df99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  <xsd:element ref="ns3:Author_x002f_Creator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2ef54-1c48-4459-a9f1-0b6b0041ced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e949a0-08c8-4854-b43f-bd1fcf9df99b" elementFormDefault="qualified">
    <xsd:import namespace="http://schemas.microsoft.com/office/2006/documentManagement/types"/>
    <xsd:import namespace="http://schemas.microsoft.com/office/infopath/2007/PartnerControls"/>
    <xsd:element name="Author_x002f_Creator" ma:index="12" nillable="true" ma:displayName="Author/Creator" ma:internalName="Author_x002f_Creator">
      <xsd:simpleType>
        <xsd:restriction base="dms:Text">
          <xsd:maxLength value="50"/>
        </xsd:restriction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Document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3D3265-D7D1-4944-8936-8424C8A518FE}">
  <ds:schemaRefs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sharepoint/v3"/>
    <ds:schemaRef ds:uri="http://schemas.microsoft.com/office/2006/metadata/properties"/>
    <ds:schemaRef ds:uri="http://schemas.microsoft.com/office/infopath/2007/PartnerControls"/>
    <ds:schemaRef ds:uri="d8e949a0-08c8-4854-b43f-bd1fcf9df99b"/>
    <ds:schemaRef ds:uri="14b2ef54-1c48-4459-a9f1-0b6b0041ced3"/>
  </ds:schemaRefs>
</ds:datastoreItem>
</file>

<file path=customXml/itemProps2.xml><?xml version="1.0" encoding="utf-8"?>
<ds:datastoreItem xmlns:ds="http://schemas.openxmlformats.org/officeDocument/2006/customXml" ds:itemID="{B4E79E35-EA1B-4C85-9EF7-850BF4E8B7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4b2ef54-1c48-4459-a9f1-0b6b0041ced3"/>
    <ds:schemaRef ds:uri="d8e949a0-08c8-4854-b43f-bd1fcf9df9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DDEE185-47B0-49B1-AB17-E72A5E250E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280</Words>
  <Application>Microsoft Macintosh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UWM Web Accessibility   Project status and next actions</vt:lpstr>
      <vt:lpstr>Purpose &amp; scope</vt:lpstr>
      <vt:lpstr>Context</vt:lpstr>
      <vt:lpstr>Context</vt:lpstr>
      <vt:lpstr>Context</vt:lpstr>
      <vt:lpstr>Context</vt:lpstr>
      <vt:lpstr>Context</vt:lpstr>
      <vt:lpstr>Context</vt:lpstr>
      <vt:lpstr>Scope</vt:lpstr>
      <vt:lpstr>Status &amp; next actions</vt:lpstr>
      <vt:lpstr>Questions &amp; feedback?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design</dc:creator>
  <cp:lastModifiedBy>Aura Mollick Hirschman</cp:lastModifiedBy>
  <cp:revision>55</cp:revision>
  <dcterms:modified xsi:type="dcterms:W3CDTF">2018-10-16T18:43:20Z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0x010100C5C3C8B97C4B2444A454B7368CCA2721</vt:lpwstr>
  </property>
</Properties>
</file>