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 id="2147483696" r:id="rId3"/>
  </p:sldMasterIdLst>
  <p:notesMasterIdLst>
    <p:notesMasterId r:id="rId20"/>
  </p:notesMasterIdLst>
  <p:handoutMasterIdLst>
    <p:handoutMasterId r:id="rId21"/>
  </p:handoutMasterIdLst>
  <p:sldIdLst>
    <p:sldId id="271" r:id="rId4"/>
    <p:sldId id="278" r:id="rId5"/>
    <p:sldId id="265" r:id="rId6"/>
    <p:sldId id="258" r:id="rId7"/>
    <p:sldId id="281" r:id="rId8"/>
    <p:sldId id="282" r:id="rId9"/>
    <p:sldId id="256" r:id="rId10"/>
    <p:sldId id="257" r:id="rId11"/>
    <p:sldId id="259" r:id="rId12"/>
    <p:sldId id="260" r:id="rId13"/>
    <p:sldId id="261" r:id="rId14"/>
    <p:sldId id="275" r:id="rId15"/>
    <p:sldId id="274" r:id="rId16"/>
    <p:sldId id="279" r:id="rId17"/>
    <p:sldId id="280"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3"/>
  </p:normalViewPr>
  <p:slideViewPr>
    <p:cSldViewPr snapToGrid="0" snapToObjects="1">
      <p:cViewPr varScale="1">
        <p:scale>
          <a:sx n="110" d="100"/>
          <a:sy n="110" d="100"/>
        </p:scale>
        <p:origin x="59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0022904073494"/>
          <c:y val="5.21051243540918E-2"/>
          <c:w val="0.73851722483975402"/>
          <c:h val="0.80634200121071797"/>
        </c:manualLayout>
      </c:layout>
      <c:barChart>
        <c:barDir val="col"/>
        <c:grouping val="clustered"/>
        <c:varyColors val="0"/>
        <c:ser>
          <c:idx val="0"/>
          <c:order val="0"/>
          <c:tx>
            <c:strRef>
              <c:f>Sheet1!$B$1</c:f>
              <c:strCache>
                <c:ptCount val="1"/>
                <c:pt idx="0">
                  <c:v>No Disability</c:v>
                </c:pt>
              </c:strCache>
            </c:strRef>
          </c:tx>
          <c:spPr>
            <a:solidFill>
              <a:schemeClr val="tx2"/>
            </a:solidFill>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Very Satisfied</c:v>
                </c:pt>
                <c:pt idx="1">
                  <c:v>Somewhat Satisfied</c:v>
                </c:pt>
                <c:pt idx="2">
                  <c:v>Neutral</c:v>
                </c:pt>
                <c:pt idx="3">
                  <c:v>Somewhat Dissatisfied</c:v>
                </c:pt>
                <c:pt idx="4">
                  <c:v>Very Dissatisfied</c:v>
                </c:pt>
              </c:strCache>
            </c:strRef>
          </c:cat>
          <c:val>
            <c:numRef>
              <c:f>Sheet1!$B$2:$B$6</c:f>
              <c:numCache>
                <c:formatCode>General</c:formatCode>
                <c:ptCount val="5"/>
                <c:pt idx="0">
                  <c:v>43.3</c:v>
                </c:pt>
                <c:pt idx="1">
                  <c:v>29.9</c:v>
                </c:pt>
                <c:pt idx="2">
                  <c:v>26.9</c:v>
                </c:pt>
                <c:pt idx="3">
                  <c:v>0</c:v>
                </c:pt>
                <c:pt idx="4">
                  <c:v>0</c:v>
                </c:pt>
              </c:numCache>
            </c:numRef>
          </c:val>
        </c:ser>
        <c:ser>
          <c:idx val="1"/>
          <c:order val="1"/>
          <c:tx>
            <c:strRef>
              <c:f>Sheet1!$C$1</c:f>
              <c:strCache>
                <c:ptCount val="1"/>
                <c:pt idx="0">
                  <c:v>Disability</c:v>
                </c:pt>
              </c:strCache>
            </c:strRef>
          </c:tx>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Very Satisfied</c:v>
                </c:pt>
                <c:pt idx="1">
                  <c:v>Somewhat Satisfied</c:v>
                </c:pt>
                <c:pt idx="2">
                  <c:v>Neutral</c:v>
                </c:pt>
                <c:pt idx="3">
                  <c:v>Somewhat Dissatisfied</c:v>
                </c:pt>
                <c:pt idx="4">
                  <c:v>Very Dissatisfied</c:v>
                </c:pt>
              </c:strCache>
            </c:strRef>
          </c:cat>
          <c:val>
            <c:numRef>
              <c:f>Sheet1!$C$2:$C$6</c:f>
              <c:numCache>
                <c:formatCode>General</c:formatCode>
                <c:ptCount val="5"/>
                <c:pt idx="0">
                  <c:v>50</c:v>
                </c:pt>
                <c:pt idx="1">
                  <c:v>0</c:v>
                </c:pt>
                <c:pt idx="2">
                  <c:v>50</c:v>
                </c:pt>
                <c:pt idx="3">
                  <c:v>0</c:v>
                </c:pt>
                <c:pt idx="4">
                  <c:v>0</c:v>
                </c:pt>
              </c:numCache>
            </c:numRef>
          </c:val>
        </c:ser>
        <c:dLbls>
          <c:showLegendKey val="0"/>
          <c:showVal val="0"/>
          <c:showCatName val="0"/>
          <c:showSerName val="0"/>
          <c:showPercent val="0"/>
          <c:showBubbleSize val="0"/>
        </c:dLbls>
        <c:gapWidth val="150"/>
        <c:axId val="250143712"/>
        <c:axId val="249814280"/>
      </c:barChart>
      <c:catAx>
        <c:axId val="250143712"/>
        <c:scaling>
          <c:orientation val="minMax"/>
        </c:scaling>
        <c:delete val="0"/>
        <c:axPos val="b"/>
        <c:numFmt formatCode="General" sourceLinked="0"/>
        <c:majorTickMark val="out"/>
        <c:minorTickMark val="none"/>
        <c:tickLblPos val="nextTo"/>
        <c:txPr>
          <a:bodyPr/>
          <a:lstStyle/>
          <a:p>
            <a:pPr>
              <a:defRPr sz="1600"/>
            </a:pPr>
            <a:endParaRPr lang="en-US"/>
          </a:p>
        </c:txPr>
        <c:crossAx val="249814280"/>
        <c:crosses val="autoZero"/>
        <c:auto val="1"/>
        <c:lblAlgn val="ctr"/>
        <c:lblOffset val="100"/>
        <c:noMultiLvlLbl val="0"/>
      </c:catAx>
      <c:valAx>
        <c:axId val="249814280"/>
        <c:scaling>
          <c:orientation val="minMax"/>
          <c:max val="100"/>
        </c:scaling>
        <c:delete val="0"/>
        <c:axPos val="l"/>
        <c:majorGridlines/>
        <c:numFmt formatCode="General" sourceLinked="1"/>
        <c:majorTickMark val="out"/>
        <c:minorTickMark val="none"/>
        <c:tickLblPos val="nextTo"/>
        <c:txPr>
          <a:bodyPr/>
          <a:lstStyle/>
          <a:p>
            <a:pPr>
              <a:defRPr sz="2000"/>
            </a:pPr>
            <a:endParaRPr lang="en-US"/>
          </a:p>
        </c:txPr>
        <c:crossAx val="250143712"/>
        <c:crosses val="autoZero"/>
        <c:crossBetween val="between"/>
      </c:valAx>
    </c:plotArea>
    <c:legend>
      <c:legendPos val="r"/>
      <c:overlay val="0"/>
      <c:txPr>
        <a:bodyPr/>
        <a:lstStyle/>
        <a:p>
          <a:pPr>
            <a:defRPr sz="2000"/>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9.7362599411915607E-2"/>
          <c:y val="6.8973235050760903E-2"/>
          <c:w val="0.738747844019498"/>
          <c:h val="0.83516888692937796"/>
        </c:manualLayout>
      </c:layout>
      <c:barChart>
        <c:barDir val="col"/>
        <c:grouping val="clustered"/>
        <c:varyColors val="0"/>
        <c:ser>
          <c:idx val="0"/>
          <c:order val="0"/>
          <c:tx>
            <c:strRef>
              <c:f>Sheet1!$B$1</c:f>
              <c:strCache>
                <c:ptCount val="1"/>
                <c:pt idx="0">
                  <c:v>No Disability</c:v>
                </c:pt>
              </c:strCache>
            </c:strRef>
          </c:tx>
          <c:spPr>
            <a:solidFill>
              <a:schemeClr val="tx2"/>
            </a:solidFill>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Excellent</c:v>
                </c:pt>
                <c:pt idx="1">
                  <c:v>Very Good</c:v>
                </c:pt>
                <c:pt idx="2">
                  <c:v>Good</c:v>
                </c:pt>
                <c:pt idx="3">
                  <c:v>Fair</c:v>
                </c:pt>
                <c:pt idx="4">
                  <c:v>Poor</c:v>
                </c:pt>
              </c:strCache>
            </c:strRef>
          </c:cat>
          <c:val>
            <c:numRef>
              <c:f>Sheet1!$B$2:$B$6</c:f>
              <c:numCache>
                <c:formatCode>General</c:formatCode>
                <c:ptCount val="5"/>
                <c:pt idx="0">
                  <c:v>22.4</c:v>
                </c:pt>
                <c:pt idx="1">
                  <c:v>35.800000000000011</c:v>
                </c:pt>
                <c:pt idx="2">
                  <c:v>37.300000000000011</c:v>
                </c:pt>
                <c:pt idx="3">
                  <c:v>4.5</c:v>
                </c:pt>
                <c:pt idx="4">
                  <c:v>0</c:v>
                </c:pt>
              </c:numCache>
            </c:numRef>
          </c:val>
        </c:ser>
        <c:ser>
          <c:idx val="1"/>
          <c:order val="1"/>
          <c:tx>
            <c:strRef>
              <c:f>Sheet1!$C$1</c:f>
              <c:strCache>
                <c:ptCount val="1"/>
                <c:pt idx="0">
                  <c:v>Disability</c:v>
                </c:pt>
              </c:strCache>
            </c:strRef>
          </c:tx>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Excellent</c:v>
                </c:pt>
                <c:pt idx="1">
                  <c:v>Very Good</c:v>
                </c:pt>
                <c:pt idx="2">
                  <c:v>Good</c:v>
                </c:pt>
                <c:pt idx="3">
                  <c:v>Fair</c:v>
                </c:pt>
                <c:pt idx="4">
                  <c:v>Poor</c:v>
                </c:pt>
              </c:strCache>
            </c:strRef>
          </c:cat>
          <c:val>
            <c:numRef>
              <c:f>Sheet1!$C$2:$C$6</c:f>
              <c:numCache>
                <c:formatCode>General</c:formatCode>
                <c:ptCount val="5"/>
                <c:pt idx="0">
                  <c:v>50</c:v>
                </c:pt>
                <c:pt idx="1">
                  <c:v>50</c:v>
                </c:pt>
                <c:pt idx="2">
                  <c:v>0</c:v>
                </c:pt>
                <c:pt idx="3">
                  <c:v>0</c:v>
                </c:pt>
                <c:pt idx="4">
                  <c:v>0</c:v>
                </c:pt>
              </c:numCache>
            </c:numRef>
          </c:val>
        </c:ser>
        <c:dLbls>
          <c:showLegendKey val="0"/>
          <c:showVal val="0"/>
          <c:showCatName val="0"/>
          <c:showSerName val="0"/>
          <c:showPercent val="0"/>
          <c:showBubbleSize val="0"/>
        </c:dLbls>
        <c:gapWidth val="150"/>
        <c:axId val="250735288"/>
        <c:axId val="252696856"/>
      </c:barChart>
      <c:catAx>
        <c:axId val="250735288"/>
        <c:scaling>
          <c:orientation val="minMax"/>
        </c:scaling>
        <c:delete val="0"/>
        <c:axPos val="b"/>
        <c:numFmt formatCode="General" sourceLinked="0"/>
        <c:majorTickMark val="out"/>
        <c:minorTickMark val="none"/>
        <c:tickLblPos val="nextTo"/>
        <c:txPr>
          <a:bodyPr/>
          <a:lstStyle/>
          <a:p>
            <a:pPr>
              <a:defRPr sz="1600"/>
            </a:pPr>
            <a:endParaRPr lang="en-US"/>
          </a:p>
        </c:txPr>
        <c:crossAx val="252696856"/>
        <c:crosses val="autoZero"/>
        <c:auto val="1"/>
        <c:lblAlgn val="ctr"/>
        <c:lblOffset val="100"/>
        <c:noMultiLvlLbl val="0"/>
      </c:catAx>
      <c:valAx>
        <c:axId val="252696856"/>
        <c:scaling>
          <c:orientation val="minMax"/>
          <c:max val="100"/>
        </c:scaling>
        <c:delete val="0"/>
        <c:axPos val="l"/>
        <c:majorGridlines/>
        <c:numFmt formatCode="General" sourceLinked="1"/>
        <c:majorTickMark val="out"/>
        <c:minorTickMark val="none"/>
        <c:tickLblPos val="nextTo"/>
        <c:txPr>
          <a:bodyPr/>
          <a:lstStyle/>
          <a:p>
            <a:pPr>
              <a:defRPr sz="2000"/>
            </a:pPr>
            <a:endParaRPr lang="en-US"/>
          </a:p>
        </c:txPr>
        <c:crossAx val="250735288"/>
        <c:crosses val="autoZero"/>
        <c:crossBetween val="between"/>
      </c:valAx>
    </c:plotArea>
    <c:legend>
      <c:legendPos val="r"/>
      <c:overlay val="0"/>
      <c:txPr>
        <a:bodyPr/>
        <a:lstStyle/>
        <a:p>
          <a:pPr>
            <a:defRPr sz="2000"/>
          </a:pPr>
          <a:endParaRPr lang="en-US"/>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cdr:x>
      <cdr:y>0.11394</cdr:y>
    </cdr:from>
    <cdr:to>
      <cdr:x>0.04517</cdr:x>
      <cdr:y>0.77877</cdr:y>
    </cdr:to>
    <cdr:sp macro="" textlink="">
      <cdr:nvSpPr>
        <cdr:cNvPr id="2" name="TextBox 1"/>
        <cdr:cNvSpPr txBox="1"/>
      </cdr:nvSpPr>
      <cdr:spPr>
        <a:xfrm xmlns:a="http://schemas.openxmlformats.org/drawingml/2006/main">
          <a:off x="0" y="515679"/>
          <a:ext cx="495642" cy="3009013"/>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dirty="0" smtClean="0"/>
            <a:t>Percent of Students</a:t>
          </a:r>
          <a:endParaRPr lang="en-US" sz="2000"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0.27558</cdr:y>
    </cdr:from>
    <cdr:to>
      <cdr:x>0.04986</cdr:x>
      <cdr:y>0.76218</cdr:y>
    </cdr:to>
    <cdr:sp macro="" textlink="">
      <cdr:nvSpPr>
        <cdr:cNvPr id="2" name="TextBox 1"/>
        <cdr:cNvSpPr txBox="1"/>
      </cdr:nvSpPr>
      <cdr:spPr>
        <a:xfrm xmlns:a="http://schemas.openxmlformats.org/drawingml/2006/main">
          <a:off x="0" y="1401206"/>
          <a:ext cx="479997" cy="2474118"/>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dirty="0" smtClean="0"/>
            <a:t>Percent of Students</a:t>
          </a:r>
          <a:endParaRPr lang="en-US" sz="2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855923-5E41-4915-BF9E-D352F1686FBC}" type="datetimeFigureOut">
              <a:rPr lang="en-US" smtClean="0"/>
              <a:t>5/12/2016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14E011-7194-4DD8-BA13-61EA58264CDD}" type="slidenum">
              <a:rPr lang="en-US" smtClean="0"/>
              <a:t>‹#›</a:t>
            </a:fld>
            <a:endParaRPr lang="en-US"/>
          </a:p>
        </p:txBody>
      </p:sp>
    </p:spTree>
    <p:extLst>
      <p:ext uri="{BB962C8B-B14F-4D97-AF65-F5344CB8AC3E}">
        <p14:creationId xmlns:p14="http://schemas.microsoft.com/office/powerpoint/2010/main" val="3865408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486C81-6AB0-4FCB-ABD4-C6B3DF3D5BEB}" type="datetimeFigureOut">
              <a:rPr lang="en-US" smtClean="0"/>
              <a:t>5/12/2016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29F859-46D5-4681-8D29-B35F7524D860}" type="slidenum">
              <a:rPr lang="en-US" smtClean="0"/>
              <a:t>‹#›</a:t>
            </a:fld>
            <a:endParaRPr lang="en-US"/>
          </a:p>
        </p:txBody>
      </p:sp>
    </p:spTree>
    <p:extLst>
      <p:ext uri="{BB962C8B-B14F-4D97-AF65-F5344CB8AC3E}">
        <p14:creationId xmlns:p14="http://schemas.microsoft.com/office/powerpoint/2010/main" val="3747205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5F5F8-BCEB-421E-ACEA-A5076341E2B3}"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65804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6D3A5A-9355-5A49-A15E-CBE545006E2B}"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2C4A4-975E-5E45-98EC-E82C6CB3E7DF}" type="slidenum">
              <a:rPr lang="en-US" smtClean="0"/>
              <a:t>‹#›</a:t>
            </a:fld>
            <a:endParaRPr lang="en-US"/>
          </a:p>
        </p:txBody>
      </p:sp>
    </p:spTree>
    <p:extLst>
      <p:ext uri="{BB962C8B-B14F-4D97-AF65-F5344CB8AC3E}">
        <p14:creationId xmlns:p14="http://schemas.microsoft.com/office/powerpoint/2010/main" val="1429754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6D3A5A-9355-5A49-A15E-CBE545006E2B}"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2C4A4-975E-5E45-98EC-E82C6CB3E7DF}" type="slidenum">
              <a:rPr lang="en-US" smtClean="0"/>
              <a:t>‹#›</a:t>
            </a:fld>
            <a:endParaRPr lang="en-US"/>
          </a:p>
        </p:txBody>
      </p:sp>
    </p:spTree>
    <p:extLst>
      <p:ext uri="{BB962C8B-B14F-4D97-AF65-F5344CB8AC3E}">
        <p14:creationId xmlns:p14="http://schemas.microsoft.com/office/powerpoint/2010/main" val="985376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6D3A5A-9355-5A49-A15E-CBE545006E2B}"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2C4A4-975E-5E45-98EC-E82C6CB3E7DF}" type="slidenum">
              <a:rPr lang="en-US" smtClean="0"/>
              <a:t>‹#›</a:t>
            </a:fld>
            <a:endParaRPr lang="en-US"/>
          </a:p>
        </p:txBody>
      </p:sp>
    </p:spTree>
    <p:extLst>
      <p:ext uri="{BB962C8B-B14F-4D97-AF65-F5344CB8AC3E}">
        <p14:creationId xmlns:p14="http://schemas.microsoft.com/office/powerpoint/2010/main" val="1982198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14D3C1-629F-4F3E-BAAC-1935004D095A}" type="datetimeFigureOut">
              <a:rPr lang="en-US" smtClean="0">
                <a:solidFill>
                  <a:prstClr val="black">
                    <a:tint val="75000"/>
                  </a:prstClr>
                </a:solidFill>
              </a:rPr>
              <a:pPr/>
              <a:t>5/12/2016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1BF7BD-015D-4155-B60F-4ED8C8C38A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1175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14D3C1-629F-4F3E-BAAC-1935004D095A}" type="datetimeFigureOut">
              <a:rPr lang="en-US" smtClean="0">
                <a:solidFill>
                  <a:prstClr val="black">
                    <a:tint val="75000"/>
                  </a:prstClr>
                </a:solidFill>
              </a:rPr>
              <a:pPr/>
              <a:t>5/12/2016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1BF7BD-015D-4155-B60F-4ED8C8C38A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1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4D3C1-629F-4F3E-BAAC-1935004D095A}" type="datetimeFigureOut">
              <a:rPr lang="en-US" smtClean="0">
                <a:solidFill>
                  <a:prstClr val="black">
                    <a:tint val="75000"/>
                  </a:prstClr>
                </a:solidFill>
              </a:rPr>
              <a:pPr/>
              <a:t>5/12/2016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1BF7BD-015D-4155-B60F-4ED8C8C38A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9187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14D3C1-629F-4F3E-BAAC-1935004D095A}" type="datetimeFigureOut">
              <a:rPr lang="en-US" smtClean="0">
                <a:solidFill>
                  <a:prstClr val="black">
                    <a:tint val="75000"/>
                  </a:prstClr>
                </a:solidFill>
              </a:rPr>
              <a:pPr/>
              <a:t>5/12/2016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1BF7BD-015D-4155-B60F-4ED8C8C38A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266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14D3C1-629F-4F3E-BAAC-1935004D095A}" type="datetimeFigureOut">
              <a:rPr lang="en-US" smtClean="0">
                <a:solidFill>
                  <a:prstClr val="black">
                    <a:tint val="75000"/>
                  </a:prstClr>
                </a:solidFill>
              </a:rPr>
              <a:pPr/>
              <a:t>5/12/2016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1BF7BD-015D-4155-B60F-4ED8C8C38A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2766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14D3C1-629F-4F3E-BAAC-1935004D095A}" type="datetimeFigureOut">
              <a:rPr lang="en-US" smtClean="0">
                <a:solidFill>
                  <a:prstClr val="black">
                    <a:tint val="75000"/>
                  </a:prstClr>
                </a:solidFill>
              </a:rPr>
              <a:pPr/>
              <a:t>5/12/2016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1BF7BD-015D-4155-B60F-4ED8C8C38A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005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4D3C1-629F-4F3E-BAAC-1935004D095A}" type="datetimeFigureOut">
              <a:rPr lang="en-US" smtClean="0">
                <a:solidFill>
                  <a:prstClr val="black">
                    <a:tint val="75000"/>
                  </a:prstClr>
                </a:solidFill>
              </a:rPr>
              <a:pPr/>
              <a:t>5/12/2016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1BF7BD-015D-4155-B60F-4ED8C8C38A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649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4D3C1-629F-4F3E-BAAC-1935004D095A}" type="datetimeFigureOut">
              <a:rPr lang="en-US" smtClean="0">
                <a:solidFill>
                  <a:prstClr val="black">
                    <a:tint val="75000"/>
                  </a:prstClr>
                </a:solidFill>
              </a:rPr>
              <a:pPr/>
              <a:t>5/12/2016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1BF7BD-015D-4155-B60F-4ED8C8C38A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4523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6D3A5A-9355-5A49-A15E-CBE545006E2B}"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2C4A4-975E-5E45-98EC-E82C6CB3E7DF}" type="slidenum">
              <a:rPr lang="en-US" smtClean="0"/>
              <a:t>‹#›</a:t>
            </a:fld>
            <a:endParaRPr lang="en-US"/>
          </a:p>
        </p:txBody>
      </p:sp>
    </p:spTree>
    <p:extLst>
      <p:ext uri="{BB962C8B-B14F-4D97-AF65-F5344CB8AC3E}">
        <p14:creationId xmlns:p14="http://schemas.microsoft.com/office/powerpoint/2010/main" val="503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4D3C1-629F-4F3E-BAAC-1935004D095A}" type="datetimeFigureOut">
              <a:rPr lang="en-US" smtClean="0">
                <a:solidFill>
                  <a:prstClr val="black">
                    <a:tint val="75000"/>
                  </a:prstClr>
                </a:solidFill>
              </a:rPr>
              <a:pPr/>
              <a:t>5/12/2016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1BF7BD-015D-4155-B60F-4ED8C8C38A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262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14D3C1-629F-4F3E-BAAC-1935004D095A}" type="datetimeFigureOut">
              <a:rPr lang="en-US" smtClean="0">
                <a:solidFill>
                  <a:prstClr val="black">
                    <a:tint val="75000"/>
                  </a:prstClr>
                </a:solidFill>
              </a:rPr>
              <a:pPr/>
              <a:t>5/12/2016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1BF7BD-015D-4155-B60F-4ED8C8C38A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88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14D3C1-629F-4F3E-BAAC-1935004D095A}" type="datetimeFigureOut">
              <a:rPr lang="en-US" smtClean="0">
                <a:solidFill>
                  <a:prstClr val="black">
                    <a:tint val="75000"/>
                  </a:prstClr>
                </a:solidFill>
              </a:rPr>
              <a:pPr/>
              <a:t>5/12/2016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1BF7BD-015D-4155-B60F-4ED8C8C38A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336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14D3C1-629F-4F3E-BAAC-1935004D095A}" type="datetimeFigureOut">
              <a:rPr lang="en-US" smtClean="0">
                <a:solidFill>
                  <a:prstClr val="black">
                    <a:tint val="75000"/>
                  </a:prstClr>
                </a:solidFill>
              </a:rPr>
              <a:pPr/>
              <a:t>5/12/2016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1BF7BD-015D-4155-B60F-4ED8C8C38A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866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14D3C1-629F-4F3E-BAAC-1935004D095A}" type="datetimeFigureOut">
              <a:rPr lang="en-US" smtClean="0">
                <a:solidFill>
                  <a:prstClr val="black">
                    <a:tint val="75000"/>
                  </a:prstClr>
                </a:solidFill>
              </a:rPr>
              <a:pPr/>
              <a:t>5/12/2016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1BF7BD-015D-4155-B60F-4ED8C8C38A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38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4D3C1-629F-4F3E-BAAC-1935004D095A}" type="datetimeFigureOut">
              <a:rPr lang="en-US" smtClean="0">
                <a:solidFill>
                  <a:prstClr val="black">
                    <a:tint val="75000"/>
                  </a:prstClr>
                </a:solidFill>
              </a:rPr>
              <a:pPr/>
              <a:t>5/12/2016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1BF7BD-015D-4155-B60F-4ED8C8C38A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661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14D3C1-629F-4F3E-BAAC-1935004D095A}" type="datetimeFigureOut">
              <a:rPr lang="en-US" smtClean="0">
                <a:solidFill>
                  <a:prstClr val="black">
                    <a:tint val="75000"/>
                  </a:prstClr>
                </a:solidFill>
              </a:rPr>
              <a:pPr/>
              <a:t>5/12/2016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1BF7BD-015D-4155-B60F-4ED8C8C38A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0107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14D3C1-629F-4F3E-BAAC-1935004D095A}" type="datetimeFigureOut">
              <a:rPr lang="en-US" smtClean="0">
                <a:solidFill>
                  <a:prstClr val="black">
                    <a:tint val="75000"/>
                  </a:prstClr>
                </a:solidFill>
              </a:rPr>
              <a:pPr/>
              <a:t>5/12/2016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1BF7BD-015D-4155-B60F-4ED8C8C38A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8617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14D3C1-629F-4F3E-BAAC-1935004D095A}" type="datetimeFigureOut">
              <a:rPr lang="en-US" smtClean="0">
                <a:solidFill>
                  <a:prstClr val="black">
                    <a:tint val="75000"/>
                  </a:prstClr>
                </a:solidFill>
              </a:rPr>
              <a:pPr/>
              <a:t>5/12/2016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1BF7BD-015D-4155-B60F-4ED8C8C38A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1185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4D3C1-629F-4F3E-BAAC-1935004D095A}" type="datetimeFigureOut">
              <a:rPr lang="en-US" smtClean="0">
                <a:solidFill>
                  <a:prstClr val="black">
                    <a:tint val="75000"/>
                  </a:prstClr>
                </a:solidFill>
              </a:rPr>
              <a:pPr/>
              <a:t>5/12/2016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1BF7BD-015D-4155-B60F-4ED8C8C38A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61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3"/>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8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6D3A5A-9355-5A49-A15E-CBE545006E2B}"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2C4A4-975E-5E45-98EC-E82C6CB3E7DF}" type="slidenum">
              <a:rPr lang="en-US" smtClean="0"/>
              <a:t>‹#›</a:t>
            </a:fld>
            <a:endParaRPr lang="en-US"/>
          </a:p>
        </p:txBody>
      </p:sp>
    </p:spTree>
    <p:extLst>
      <p:ext uri="{BB962C8B-B14F-4D97-AF65-F5344CB8AC3E}">
        <p14:creationId xmlns:p14="http://schemas.microsoft.com/office/powerpoint/2010/main" val="20241089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4D3C1-629F-4F3E-BAAC-1935004D095A}" type="datetimeFigureOut">
              <a:rPr lang="en-US" smtClean="0">
                <a:solidFill>
                  <a:prstClr val="black">
                    <a:tint val="75000"/>
                  </a:prstClr>
                </a:solidFill>
              </a:rPr>
              <a:pPr/>
              <a:t>5/12/2016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1BF7BD-015D-4155-B60F-4ED8C8C38A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4395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4D3C1-629F-4F3E-BAAC-1935004D095A}" type="datetimeFigureOut">
              <a:rPr lang="en-US" smtClean="0">
                <a:solidFill>
                  <a:prstClr val="black">
                    <a:tint val="75000"/>
                  </a:prstClr>
                </a:solidFill>
              </a:rPr>
              <a:pPr/>
              <a:t>5/12/2016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1BF7BD-015D-4155-B60F-4ED8C8C38A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7800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14D3C1-629F-4F3E-BAAC-1935004D095A}" type="datetimeFigureOut">
              <a:rPr lang="en-US" smtClean="0">
                <a:solidFill>
                  <a:prstClr val="black">
                    <a:tint val="75000"/>
                  </a:prstClr>
                </a:solidFill>
              </a:rPr>
              <a:pPr/>
              <a:t>5/12/2016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1BF7BD-015D-4155-B60F-4ED8C8C38A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005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14D3C1-629F-4F3E-BAAC-1935004D095A}" type="datetimeFigureOut">
              <a:rPr lang="en-US" smtClean="0">
                <a:solidFill>
                  <a:prstClr val="black">
                    <a:tint val="75000"/>
                  </a:prstClr>
                </a:solidFill>
              </a:rPr>
              <a:pPr/>
              <a:t>5/12/2016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1BF7BD-015D-4155-B60F-4ED8C8C38A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9937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6D3A5A-9355-5A49-A15E-CBE545006E2B}" type="datetimeFigureOut">
              <a:rPr lang="en-US" smtClean="0"/>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2C4A4-975E-5E45-98EC-E82C6CB3E7DF}" type="slidenum">
              <a:rPr lang="en-US" smtClean="0"/>
              <a:t>‹#›</a:t>
            </a:fld>
            <a:endParaRPr lang="en-US"/>
          </a:p>
        </p:txBody>
      </p:sp>
    </p:spTree>
    <p:extLst>
      <p:ext uri="{BB962C8B-B14F-4D97-AF65-F5344CB8AC3E}">
        <p14:creationId xmlns:p14="http://schemas.microsoft.com/office/powerpoint/2010/main" val="910216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6D3A5A-9355-5A49-A15E-CBE545006E2B}" type="datetimeFigureOut">
              <a:rPr lang="en-US" smtClean="0"/>
              <a:t>5/12/2016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82C4A4-975E-5E45-98EC-E82C6CB3E7DF}" type="slidenum">
              <a:rPr lang="en-US" smtClean="0"/>
              <a:t>‹#›</a:t>
            </a:fld>
            <a:endParaRPr lang="en-US"/>
          </a:p>
        </p:txBody>
      </p:sp>
    </p:spTree>
    <p:extLst>
      <p:ext uri="{BB962C8B-B14F-4D97-AF65-F5344CB8AC3E}">
        <p14:creationId xmlns:p14="http://schemas.microsoft.com/office/powerpoint/2010/main" val="1486630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6D3A5A-9355-5A49-A15E-CBE545006E2B}" type="datetimeFigureOut">
              <a:rPr lang="en-US" smtClean="0"/>
              <a:t>5/12/2016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82C4A4-975E-5E45-98EC-E82C6CB3E7DF}" type="slidenum">
              <a:rPr lang="en-US" smtClean="0"/>
              <a:t>‹#›</a:t>
            </a:fld>
            <a:endParaRPr lang="en-US"/>
          </a:p>
        </p:txBody>
      </p:sp>
    </p:spTree>
    <p:extLst>
      <p:ext uri="{BB962C8B-B14F-4D97-AF65-F5344CB8AC3E}">
        <p14:creationId xmlns:p14="http://schemas.microsoft.com/office/powerpoint/2010/main" val="1978383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6D3A5A-9355-5A49-A15E-CBE545006E2B}" type="datetimeFigureOut">
              <a:rPr lang="en-US" smtClean="0"/>
              <a:t>5/12/2016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82C4A4-975E-5E45-98EC-E82C6CB3E7DF}" type="slidenum">
              <a:rPr lang="en-US" smtClean="0"/>
              <a:t>‹#›</a:t>
            </a:fld>
            <a:endParaRPr lang="en-US"/>
          </a:p>
        </p:txBody>
      </p:sp>
    </p:spTree>
    <p:extLst>
      <p:ext uri="{BB962C8B-B14F-4D97-AF65-F5344CB8AC3E}">
        <p14:creationId xmlns:p14="http://schemas.microsoft.com/office/powerpoint/2010/main" val="1205556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3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6D3A5A-9355-5A49-A15E-CBE545006E2B}" type="datetimeFigureOut">
              <a:rPr lang="en-US" smtClean="0"/>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2C4A4-975E-5E45-98EC-E82C6CB3E7DF}" type="slidenum">
              <a:rPr lang="en-US" smtClean="0"/>
              <a:t>‹#›</a:t>
            </a:fld>
            <a:endParaRPr lang="en-US"/>
          </a:p>
        </p:txBody>
      </p:sp>
    </p:spTree>
    <p:extLst>
      <p:ext uri="{BB962C8B-B14F-4D97-AF65-F5344CB8AC3E}">
        <p14:creationId xmlns:p14="http://schemas.microsoft.com/office/powerpoint/2010/main" val="274944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3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6D3A5A-9355-5A49-A15E-CBE545006E2B}" type="datetimeFigureOut">
              <a:rPr lang="en-US" smtClean="0"/>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2C4A4-975E-5E45-98EC-E82C6CB3E7DF}" type="slidenum">
              <a:rPr lang="en-US" smtClean="0"/>
              <a:t>‹#›</a:t>
            </a:fld>
            <a:endParaRPr lang="en-US"/>
          </a:p>
        </p:txBody>
      </p:sp>
    </p:spTree>
    <p:extLst>
      <p:ext uri="{BB962C8B-B14F-4D97-AF65-F5344CB8AC3E}">
        <p14:creationId xmlns:p14="http://schemas.microsoft.com/office/powerpoint/2010/main" val="175987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7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D3A5A-9355-5A49-A15E-CBE545006E2B}" type="datetimeFigureOut">
              <a:rPr lang="en-US" smtClean="0"/>
              <a:t>5/12/2016</a:t>
            </a:fld>
            <a:endParaRPr lang="en-US"/>
          </a:p>
        </p:txBody>
      </p:sp>
      <p:sp>
        <p:nvSpPr>
          <p:cNvPr id="5" name="Footer Placeholder 4"/>
          <p:cNvSpPr>
            <a:spLocks noGrp="1"/>
          </p:cNvSpPr>
          <p:nvPr>
            <p:ph type="ftr" sz="quarter" idx="3"/>
          </p:nvPr>
        </p:nvSpPr>
        <p:spPr>
          <a:xfrm>
            <a:off x="4038600" y="635637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7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2C4A4-975E-5E45-98EC-E82C6CB3E7DF}" type="slidenum">
              <a:rPr lang="en-US" smtClean="0"/>
              <a:t>‹#›</a:t>
            </a:fld>
            <a:endParaRPr lang="en-US"/>
          </a:p>
        </p:txBody>
      </p:sp>
    </p:spTree>
    <p:extLst>
      <p:ext uri="{BB962C8B-B14F-4D97-AF65-F5344CB8AC3E}">
        <p14:creationId xmlns:p14="http://schemas.microsoft.com/office/powerpoint/2010/main" val="792150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14D3C1-629F-4F3E-BAAC-1935004D095A}" type="datetimeFigureOut">
              <a:rPr lang="en-US" smtClean="0">
                <a:solidFill>
                  <a:prstClr val="black">
                    <a:tint val="75000"/>
                  </a:prstClr>
                </a:solidFill>
              </a:rPr>
              <a:pPr/>
              <a:t>5/12/2016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BF7BD-015D-4155-B60F-4ED8C8C38A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69116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14D3C1-629F-4F3E-BAAC-1935004D095A}" type="datetimeFigureOut">
              <a:rPr lang="en-US" smtClean="0">
                <a:solidFill>
                  <a:prstClr val="black">
                    <a:tint val="75000"/>
                  </a:prstClr>
                </a:solidFill>
              </a:rPr>
              <a:pPr/>
              <a:t>5/12/2016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BF7BD-015D-4155-B60F-4ED8C8C38A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044209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hyperlink" Target="http://www.3playmedia.com/resources/webinars/lessons-learned-02-17-201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www.ualr.edu/dssdept" TargetMode="Externa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hyperlink" Target="mailto:xxxxx@uwm.edu" TargetMode="External"/><Relationship Id="rId2" Type="http://schemas.openxmlformats.org/officeDocument/2006/relationships/hyperlink" Target="http://uwm.edu/arc/" TargetMode="Externa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pcc.edu/resources/instructional-support/access/handbook.html"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55779"/>
            <a:ext cx="10515600" cy="1325563"/>
          </a:xfrm>
        </p:spPr>
        <p:txBody>
          <a:bodyPr>
            <a:normAutofit fontScale="90000"/>
          </a:bodyPr>
          <a:lstStyle/>
          <a:p>
            <a:pPr algn="ctr"/>
            <a:r>
              <a:rPr lang="en-US" b="1" dirty="0" smtClean="0">
                <a:latin typeface="+mn-lt"/>
              </a:rPr>
              <a:t>Working toward Whole Campus Engagement in Accessibility &amp; Student Success</a:t>
            </a:r>
            <a:endParaRPr lang="en-US" b="1" dirty="0">
              <a:latin typeface="+mn-lt"/>
            </a:endParaRPr>
          </a:p>
        </p:txBody>
      </p:sp>
      <p:sp>
        <p:nvSpPr>
          <p:cNvPr id="3" name="Content Placeholder 2"/>
          <p:cNvSpPr>
            <a:spLocks noGrp="1"/>
          </p:cNvSpPr>
          <p:nvPr>
            <p:ph idx="1"/>
          </p:nvPr>
        </p:nvSpPr>
        <p:spPr>
          <a:xfrm>
            <a:off x="838200" y="3774558"/>
            <a:ext cx="10515600" cy="2402405"/>
          </a:xfrm>
        </p:spPr>
        <p:txBody>
          <a:bodyPr/>
          <a:lstStyle/>
          <a:p>
            <a:pPr marL="0" indent="0" algn="ctr">
              <a:buNone/>
            </a:pPr>
            <a:r>
              <a:rPr lang="en-US" b="1" dirty="0" smtClean="0"/>
              <a:t>Diane Reddy</a:t>
            </a:r>
          </a:p>
          <a:p>
            <a:pPr marL="0" indent="0" algn="ctr">
              <a:buNone/>
            </a:pPr>
            <a:r>
              <a:rPr lang="en-US" dirty="0" smtClean="0"/>
              <a:t>Director, Center for Excellence in Teaching &amp; Learning</a:t>
            </a:r>
          </a:p>
        </p:txBody>
      </p:sp>
    </p:spTree>
    <p:extLst>
      <p:ext uri="{BB962C8B-B14F-4D97-AF65-F5344CB8AC3E}">
        <p14:creationId xmlns:p14="http://schemas.microsoft.com/office/powerpoint/2010/main" val="38067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701" y="0"/>
            <a:ext cx="9115779" cy="6858000"/>
          </a:xfrm>
          <a:prstGeom prst="rect">
            <a:avLst/>
          </a:prstGeom>
        </p:spPr>
      </p:pic>
    </p:spTree>
    <p:extLst>
      <p:ext uri="{BB962C8B-B14F-4D97-AF65-F5344CB8AC3E}">
        <p14:creationId xmlns:p14="http://schemas.microsoft.com/office/powerpoint/2010/main" val="18136093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00" y="0"/>
            <a:ext cx="9056677" cy="6858000"/>
          </a:xfrm>
          <a:prstGeom prst="rect">
            <a:avLst/>
          </a:prstGeom>
        </p:spPr>
      </p:pic>
    </p:spTree>
    <p:extLst>
      <p:ext uri="{BB962C8B-B14F-4D97-AF65-F5344CB8AC3E}">
        <p14:creationId xmlns:p14="http://schemas.microsoft.com/office/powerpoint/2010/main" val="489319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t>Instructor Responsibilities for Online Courses</a:t>
            </a:r>
            <a:endParaRPr lang="en-US" sz="4000" b="1" dirty="0"/>
          </a:p>
        </p:txBody>
      </p:sp>
      <p:sp>
        <p:nvSpPr>
          <p:cNvPr id="3" name="Content Placeholder 2"/>
          <p:cNvSpPr>
            <a:spLocks noGrp="1"/>
          </p:cNvSpPr>
          <p:nvPr>
            <p:ph idx="1"/>
          </p:nvPr>
        </p:nvSpPr>
        <p:spPr>
          <a:xfrm>
            <a:off x="838201" y="1528025"/>
            <a:ext cx="10623699" cy="4798343"/>
          </a:xfrm>
        </p:spPr>
        <p:txBody>
          <a:bodyPr>
            <a:noAutofit/>
          </a:bodyPr>
          <a:lstStyle/>
          <a:p>
            <a:pPr marL="0" indent="0">
              <a:buNone/>
            </a:pPr>
            <a:r>
              <a:rPr lang="en-US" sz="2400" dirty="0"/>
              <a:t>As the subject </a:t>
            </a:r>
            <a:r>
              <a:rPr lang="en-US" sz="2400" dirty="0" smtClean="0"/>
              <a:t>matter </a:t>
            </a:r>
            <a:r>
              <a:rPr lang="en-US" sz="2400" dirty="0"/>
              <a:t>expert and the course developer, an </a:t>
            </a:r>
            <a:r>
              <a:rPr lang="en-US" sz="2400" dirty="0" smtClean="0"/>
              <a:t>instructor:</a:t>
            </a:r>
          </a:p>
          <a:p>
            <a:pPr marL="742950" indent="-285750">
              <a:buFont typeface="Arial" panose="020B0604020202020204" pitchFamily="34" charset="0"/>
              <a:buChar char="•"/>
            </a:pPr>
            <a:r>
              <a:rPr lang="en-US" sz="2400" b="1" dirty="0"/>
              <a:t>Designs</a:t>
            </a:r>
            <a:r>
              <a:rPr lang="en-US" sz="2400" dirty="0"/>
              <a:t> clear and consistent navigation</a:t>
            </a:r>
          </a:p>
          <a:p>
            <a:pPr marL="742950" indent="-285750">
              <a:buFont typeface="Arial" panose="020B0604020202020204" pitchFamily="34" charset="0"/>
              <a:buChar char="•"/>
            </a:pPr>
            <a:r>
              <a:rPr lang="en-US" sz="2400" b="1" dirty="0" smtClean="0"/>
              <a:t>Writes</a:t>
            </a:r>
            <a:r>
              <a:rPr lang="en-US" sz="2400" dirty="0" smtClean="0"/>
              <a:t> alternative </a:t>
            </a:r>
            <a:r>
              <a:rPr lang="en-US" sz="2400" dirty="0"/>
              <a:t>text description for images</a:t>
            </a:r>
          </a:p>
          <a:p>
            <a:pPr marL="742950" indent="-285750">
              <a:buFont typeface="Arial" panose="020B0604020202020204" pitchFamily="34" charset="0"/>
              <a:buChar char="•"/>
            </a:pPr>
            <a:r>
              <a:rPr lang="en-US" sz="2400" b="1" dirty="0"/>
              <a:t>Creates</a:t>
            </a:r>
            <a:r>
              <a:rPr lang="en-US" sz="2400" dirty="0"/>
              <a:t> documents using accessibility guidelines</a:t>
            </a:r>
          </a:p>
          <a:p>
            <a:pPr marL="742950" indent="-285750">
              <a:buFont typeface="Arial" panose="020B0604020202020204" pitchFamily="34" charset="0"/>
              <a:buChar char="•"/>
            </a:pPr>
            <a:r>
              <a:rPr lang="en-US" sz="2400" b="1" dirty="0"/>
              <a:t>Retains</a:t>
            </a:r>
            <a:r>
              <a:rPr lang="en-US" sz="2400" dirty="0"/>
              <a:t> original files (PowerPoint, Word)</a:t>
            </a:r>
          </a:p>
          <a:p>
            <a:pPr marL="742950" indent="-285750">
              <a:buFont typeface="Arial" panose="020B0604020202020204" pitchFamily="34" charset="0"/>
              <a:buChar char="•"/>
            </a:pPr>
            <a:r>
              <a:rPr lang="en-US" sz="2400" b="1" dirty="0"/>
              <a:t>Uses</a:t>
            </a:r>
            <a:r>
              <a:rPr lang="en-US" sz="2400" dirty="0"/>
              <a:t> </a:t>
            </a:r>
            <a:r>
              <a:rPr lang="en-US" sz="2400" dirty="0" smtClean="0"/>
              <a:t>captioned </a:t>
            </a:r>
            <a:r>
              <a:rPr lang="en-US" sz="2400" dirty="0"/>
              <a:t>media whenever possible</a:t>
            </a:r>
          </a:p>
          <a:p>
            <a:pPr marL="742950" indent="-285750">
              <a:buFont typeface="Arial" panose="020B0604020202020204" pitchFamily="34" charset="0"/>
              <a:buChar char="•"/>
            </a:pPr>
            <a:r>
              <a:rPr lang="en-US" sz="2400" b="1" dirty="0"/>
              <a:t>Writes</a:t>
            </a:r>
            <a:r>
              <a:rPr lang="en-US" sz="2400" dirty="0"/>
              <a:t> math and science with </a:t>
            </a:r>
            <a:r>
              <a:rPr lang="en-US" sz="2400" dirty="0" err="1"/>
              <a:t>MathML</a:t>
            </a:r>
            <a:r>
              <a:rPr lang="en-US" sz="2400" dirty="0"/>
              <a:t> (D2L equation </a:t>
            </a:r>
            <a:r>
              <a:rPr lang="en-US" sz="2400" dirty="0" smtClean="0"/>
              <a:t>editor), </a:t>
            </a:r>
            <a:r>
              <a:rPr lang="en-US" sz="2400" dirty="0" err="1"/>
              <a:t>LaTeX</a:t>
            </a:r>
            <a:r>
              <a:rPr lang="en-US" sz="2400" dirty="0"/>
              <a:t>, </a:t>
            </a:r>
            <a:r>
              <a:rPr lang="en-US" sz="2400" dirty="0" err="1"/>
              <a:t>MathType</a:t>
            </a:r>
            <a:r>
              <a:rPr lang="en-US" sz="2400" dirty="0" smtClean="0"/>
              <a:t>, or </a:t>
            </a:r>
            <a:r>
              <a:rPr lang="en-US" sz="2400" dirty="0" err="1"/>
              <a:t>Libre</a:t>
            </a:r>
            <a:r>
              <a:rPr lang="en-US" sz="2400" dirty="0"/>
              <a:t> </a:t>
            </a:r>
            <a:r>
              <a:rPr lang="en-US" sz="2400" dirty="0" smtClean="0"/>
              <a:t>Office</a:t>
            </a:r>
            <a:endParaRPr lang="en-US" sz="2400" dirty="0"/>
          </a:p>
          <a:p>
            <a:pPr marL="742950" indent="-285750">
              <a:buFont typeface="Arial" panose="020B0604020202020204" pitchFamily="34" charset="0"/>
              <a:buChar char="•"/>
            </a:pPr>
            <a:r>
              <a:rPr lang="en-US" sz="2400" b="1" dirty="0"/>
              <a:t>Checks</a:t>
            </a:r>
            <a:r>
              <a:rPr lang="en-US" sz="2400" dirty="0"/>
              <a:t> accessibility of required software and web applications</a:t>
            </a:r>
          </a:p>
          <a:p>
            <a:pPr marL="742950" indent="-285750">
              <a:buFont typeface="Arial" panose="020B0604020202020204" pitchFamily="34" charset="0"/>
              <a:buChar char="•"/>
            </a:pPr>
            <a:r>
              <a:rPr lang="en-US" sz="2400" b="1" dirty="0"/>
              <a:t>Supplies</a:t>
            </a:r>
            <a:r>
              <a:rPr lang="en-US" sz="2400" dirty="0"/>
              <a:t> </a:t>
            </a:r>
            <a:r>
              <a:rPr lang="en-US" sz="2400" dirty="0" smtClean="0"/>
              <a:t>ARC </a:t>
            </a:r>
            <a:r>
              <a:rPr lang="en-US" sz="2400" dirty="0"/>
              <a:t>with course materials upon request for </a:t>
            </a:r>
            <a:r>
              <a:rPr lang="en-US" sz="2400" dirty="0" smtClean="0"/>
              <a:t>an accommodation</a:t>
            </a:r>
            <a:endParaRPr lang="en-US" sz="2400" dirty="0"/>
          </a:p>
          <a:p>
            <a:pPr marL="742950" indent="-285750">
              <a:buFont typeface="Arial" panose="020B0604020202020204" pitchFamily="34" charset="0"/>
              <a:buChar char="•"/>
            </a:pPr>
            <a:r>
              <a:rPr lang="en-US" sz="2400" b="1" dirty="0"/>
              <a:t>Prepares</a:t>
            </a:r>
            <a:r>
              <a:rPr lang="en-US" sz="2400" dirty="0"/>
              <a:t> accessibility plans for inaccessible content</a:t>
            </a:r>
          </a:p>
          <a:p>
            <a:pPr marL="0" indent="0">
              <a:buNone/>
            </a:pPr>
            <a:endParaRPr lang="en-US" dirty="0"/>
          </a:p>
        </p:txBody>
      </p:sp>
      <p:sp>
        <p:nvSpPr>
          <p:cNvPr id="4" name="TextBox 3"/>
          <p:cNvSpPr txBox="1"/>
          <p:nvPr/>
        </p:nvSpPr>
        <p:spPr>
          <a:xfrm>
            <a:off x="8631865" y="6326368"/>
            <a:ext cx="3232298" cy="369332"/>
          </a:xfrm>
          <a:prstGeom prst="rect">
            <a:avLst/>
          </a:prstGeom>
          <a:noFill/>
        </p:spPr>
        <p:txBody>
          <a:bodyPr wrap="square" rtlCol="0">
            <a:spAutoFit/>
          </a:bodyPr>
          <a:lstStyle/>
          <a:p>
            <a:r>
              <a:rPr lang="en-US" dirty="0" smtClean="0"/>
              <a:t>Portland Community College</a:t>
            </a:r>
            <a:endParaRPr lang="en-US" dirty="0"/>
          </a:p>
        </p:txBody>
      </p:sp>
    </p:spTree>
    <p:extLst>
      <p:ext uri="{BB962C8B-B14F-4D97-AF65-F5344CB8AC3E}">
        <p14:creationId xmlns:p14="http://schemas.microsoft.com/office/powerpoint/2010/main" val="3014486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lstoiber\AppData\Local\Temp\1\at-1020063_12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3080" y="152400"/>
            <a:ext cx="7777127" cy="6629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21116746">
            <a:off x="5883057" y="2267478"/>
            <a:ext cx="2361473" cy="1107996"/>
          </a:xfrm>
          <a:prstGeom prst="rect">
            <a:avLst/>
          </a:prstGeom>
          <a:noFill/>
        </p:spPr>
        <p:txBody>
          <a:bodyPr wrap="square" rtlCol="0">
            <a:spAutoFit/>
          </a:bodyPr>
          <a:lstStyle/>
          <a:p>
            <a:pPr algn="ctr"/>
            <a:r>
              <a:rPr lang="en-US" sz="2200" b="1" dirty="0" smtClean="0">
                <a:solidFill>
                  <a:prstClr val="white"/>
                </a:solidFill>
              </a:rPr>
              <a:t>Resources </a:t>
            </a:r>
          </a:p>
          <a:p>
            <a:pPr algn="ctr"/>
            <a:r>
              <a:rPr lang="en-US" sz="2200" b="1" dirty="0" smtClean="0">
                <a:solidFill>
                  <a:prstClr val="white"/>
                </a:solidFill>
              </a:rPr>
              <a:t>&amp; </a:t>
            </a:r>
          </a:p>
          <a:p>
            <a:pPr algn="ctr"/>
            <a:r>
              <a:rPr lang="en-US" sz="2200" b="1" dirty="0" smtClean="0">
                <a:solidFill>
                  <a:prstClr val="white"/>
                </a:solidFill>
              </a:rPr>
              <a:t>Tips</a:t>
            </a:r>
            <a:endParaRPr lang="en-US" sz="2200" b="1" dirty="0">
              <a:solidFill>
                <a:prstClr val="white"/>
              </a:solidFill>
            </a:endParaRPr>
          </a:p>
        </p:txBody>
      </p:sp>
      <p:sp>
        <p:nvSpPr>
          <p:cNvPr id="2" name="TextBox 1"/>
          <p:cNvSpPr txBox="1"/>
          <p:nvPr/>
        </p:nvSpPr>
        <p:spPr>
          <a:xfrm>
            <a:off x="159488" y="776177"/>
            <a:ext cx="5114261" cy="1384995"/>
          </a:xfrm>
          <a:prstGeom prst="rect">
            <a:avLst/>
          </a:prstGeom>
          <a:noFill/>
        </p:spPr>
        <p:txBody>
          <a:bodyPr wrap="square" rtlCol="0">
            <a:spAutoFit/>
          </a:bodyPr>
          <a:lstStyle/>
          <a:p>
            <a:r>
              <a:rPr lang="en-US" sz="2800" dirty="0" smtClean="0"/>
              <a:t>How Can We Proactively Increase Whole Campus Engagement in Accessibility?</a:t>
            </a:r>
            <a:endParaRPr lang="en-US" sz="2800" dirty="0"/>
          </a:p>
        </p:txBody>
      </p:sp>
    </p:spTree>
    <p:extLst>
      <p:ext uri="{BB962C8B-B14F-4D97-AF65-F5344CB8AC3E}">
        <p14:creationId xmlns:p14="http://schemas.microsoft.com/office/powerpoint/2010/main" val="35139337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CETL Study 2016</a:t>
            </a:r>
            <a:r>
              <a:rPr lang="en-US" dirty="0" smtClean="0"/>
              <a:t/>
            </a:r>
            <a:br>
              <a:rPr lang="en-US" dirty="0" smtClean="0"/>
            </a:br>
            <a:r>
              <a:rPr lang="en-US" sz="3600" dirty="0" smtClean="0"/>
              <a:t>Open Textbook Satisfaction by Disability Status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4662719"/>
              </p:ext>
            </p:extLst>
          </p:nvPr>
        </p:nvGraphicFramePr>
        <p:xfrm>
          <a:off x="609600" y="1780953"/>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5849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CETL Study 2016</a:t>
            </a:r>
            <a:r>
              <a:rPr lang="en-US" dirty="0" smtClean="0"/>
              <a:t/>
            </a:r>
            <a:br>
              <a:rPr lang="en-US" dirty="0" smtClean="0"/>
            </a:br>
            <a:r>
              <a:rPr lang="en-US" sz="3600" dirty="0" smtClean="0"/>
              <a:t>Perception of How Well Open Textbook Facilitated Learning</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60486477"/>
              </p:ext>
            </p:extLst>
          </p:nvPr>
        </p:nvGraphicFramePr>
        <p:xfrm>
          <a:off x="609600" y="1695893"/>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302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61729"/>
            <a:ext cx="10972800" cy="1143000"/>
          </a:xfrm>
        </p:spPr>
        <p:txBody>
          <a:bodyPr>
            <a:normAutofit/>
          </a:bodyPr>
          <a:lstStyle/>
          <a:p>
            <a:r>
              <a:rPr lang="en-US" dirty="0"/>
              <a:t>http://uwm.edu/deta/</a:t>
            </a:r>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National Research Center on Distance </a:t>
            </a:r>
            <a:r>
              <a:rPr lang="en-US" dirty="0"/>
              <a:t>Education and Technological Advancements (DETA)</a:t>
            </a:r>
          </a:p>
        </p:txBody>
      </p:sp>
    </p:spTree>
    <p:extLst>
      <p:ext uri="{BB962C8B-B14F-4D97-AF65-F5344CB8AC3E}">
        <p14:creationId xmlns:p14="http://schemas.microsoft.com/office/powerpoint/2010/main" val="2770487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5882"/>
            <a:ext cx="10515600" cy="1325563"/>
          </a:xfrm>
        </p:spPr>
        <p:txBody>
          <a:bodyPr>
            <a:normAutofit/>
          </a:bodyPr>
          <a:lstStyle/>
          <a:p>
            <a:pPr algn="ctr"/>
            <a:r>
              <a:rPr lang="en-US" b="1" dirty="0" smtClean="0">
                <a:latin typeface="+mn-lt"/>
              </a:rPr>
              <a:t>Webinars</a:t>
            </a:r>
            <a:endParaRPr lang="en-US" sz="3600" dirty="0">
              <a:latin typeface="+mn-lt"/>
            </a:endParaRPr>
          </a:p>
        </p:txBody>
      </p:sp>
      <p:sp>
        <p:nvSpPr>
          <p:cNvPr id="3" name="Content Placeholder 2"/>
          <p:cNvSpPr>
            <a:spLocks noGrp="1"/>
          </p:cNvSpPr>
          <p:nvPr>
            <p:ph idx="1"/>
          </p:nvPr>
        </p:nvSpPr>
        <p:spPr>
          <a:xfrm>
            <a:off x="838200" y="1775637"/>
            <a:ext cx="10515600" cy="4667693"/>
          </a:xfrm>
        </p:spPr>
        <p:txBody>
          <a:bodyPr/>
          <a:lstStyle/>
          <a:p>
            <a:pPr marL="0" indent="0">
              <a:buNone/>
            </a:pPr>
            <a:r>
              <a:rPr lang="en-US" dirty="0"/>
              <a:t>When the DOJ/OCR Makes a Visit: </a:t>
            </a:r>
            <a:br>
              <a:rPr lang="en-US" dirty="0"/>
            </a:br>
            <a:r>
              <a:rPr lang="en-US" dirty="0"/>
              <a:t>Lessons Learned in Resolving Complaints About Inaccessible </a:t>
            </a:r>
            <a:r>
              <a:rPr lang="en-US" dirty="0" smtClean="0"/>
              <a:t>IT</a:t>
            </a:r>
          </a:p>
          <a:p>
            <a:pPr marL="0" indent="0">
              <a:buNone/>
            </a:pPr>
            <a:r>
              <a:rPr lang="en-US" dirty="0" smtClean="0">
                <a:hlinkClick r:id="rId2"/>
              </a:rPr>
              <a:t>http</a:t>
            </a:r>
            <a:r>
              <a:rPr lang="en-US" dirty="0">
                <a:hlinkClick r:id="rId2"/>
              </a:rPr>
              <a:t>://</a:t>
            </a:r>
            <a:r>
              <a:rPr lang="en-US" dirty="0" smtClean="0">
                <a:hlinkClick r:id="rId2"/>
              </a:rPr>
              <a:t>www.3playmedia.com/resources/webinars/lessons-learned-02-17-2016/</a:t>
            </a:r>
            <a:endParaRPr lang="en-US" dirty="0" smtClean="0"/>
          </a:p>
          <a:p>
            <a:pPr marL="0" indent="0">
              <a:buNone/>
            </a:pPr>
            <a:endParaRPr lang="en-US" dirty="0"/>
          </a:p>
          <a:p>
            <a:pPr marL="0" indent="0">
              <a:buNone/>
            </a:pPr>
            <a:r>
              <a:rPr lang="en-US" dirty="0" smtClean="0"/>
              <a:t>A Blueprint for Building, Maintaining, and Improving EIT Accessibility</a:t>
            </a:r>
            <a:endParaRPr lang="en-US" dirty="0"/>
          </a:p>
        </p:txBody>
      </p:sp>
    </p:spTree>
    <p:extLst>
      <p:ext uri="{BB962C8B-B14F-4D97-AF65-F5344CB8AC3E}">
        <p14:creationId xmlns:p14="http://schemas.microsoft.com/office/powerpoint/2010/main" val="2475253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615"/>
            <a:ext cx="12192000" cy="4867114"/>
          </a:xfrm>
          <a:prstGeom prst="rect">
            <a:avLst/>
          </a:prstGeom>
        </p:spPr>
      </p:pic>
    </p:spTree>
    <p:extLst>
      <p:ext uri="{BB962C8B-B14F-4D97-AF65-F5344CB8AC3E}">
        <p14:creationId xmlns:p14="http://schemas.microsoft.com/office/powerpoint/2010/main" val="2112163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0"/>
            <a:ext cx="9276184" cy="6858000"/>
          </a:xfrm>
          <a:prstGeom prst="rect">
            <a:avLst/>
          </a:prstGeom>
        </p:spPr>
      </p:pic>
    </p:spTree>
    <p:extLst>
      <p:ext uri="{BB962C8B-B14F-4D97-AF65-F5344CB8AC3E}">
        <p14:creationId xmlns:p14="http://schemas.microsoft.com/office/powerpoint/2010/main" val="977179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4005"/>
            <a:ext cx="10972800" cy="1143000"/>
          </a:xfrm>
        </p:spPr>
        <p:txBody>
          <a:bodyPr/>
          <a:lstStyle/>
          <a:p>
            <a:r>
              <a:rPr lang="en-US" dirty="0" smtClean="0"/>
              <a:t>Syllabus Statements</a:t>
            </a:r>
            <a:endParaRPr lang="en-US" dirty="0"/>
          </a:p>
        </p:txBody>
      </p:sp>
      <p:sp>
        <p:nvSpPr>
          <p:cNvPr id="3" name="Content Placeholder 2"/>
          <p:cNvSpPr>
            <a:spLocks noGrp="1"/>
          </p:cNvSpPr>
          <p:nvPr>
            <p:ph idx="1"/>
          </p:nvPr>
        </p:nvSpPr>
        <p:spPr>
          <a:xfrm>
            <a:off x="95693" y="1329070"/>
            <a:ext cx="11855302" cy="5358809"/>
          </a:xfrm>
        </p:spPr>
        <p:txBody>
          <a:bodyPr>
            <a:noAutofit/>
          </a:bodyPr>
          <a:lstStyle/>
          <a:p>
            <a:r>
              <a:rPr lang="en-US" sz="2500" b="1" dirty="0" smtClean="0"/>
              <a:t>The Ohio State U: </a:t>
            </a:r>
            <a:r>
              <a:rPr lang="en-US" sz="2500" dirty="0" smtClean="0"/>
              <a:t>Any </a:t>
            </a:r>
            <a:r>
              <a:rPr lang="en-US" sz="2500" dirty="0"/>
              <a:t>student who feels s/he may need an accommodation based on the impact of a disability should contact me privately to discuss your specific needs. Please contact the Office for Disability Services at 614-292-3307 in room 150 </a:t>
            </a:r>
            <a:endParaRPr lang="en-US" sz="2500" dirty="0" smtClean="0"/>
          </a:p>
          <a:p>
            <a:endParaRPr lang="en-US" sz="900" dirty="0" smtClean="0"/>
          </a:p>
          <a:p>
            <a:r>
              <a:rPr lang="en-US" sz="2500" b="1" dirty="0" smtClean="0"/>
              <a:t>U of Arkansas at Little Rock: </a:t>
            </a:r>
            <a:r>
              <a:rPr lang="en-US" sz="2500" dirty="0" smtClean="0"/>
              <a:t>It </a:t>
            </a:r>
            <a:r>
              <a:rPr lang="en-US" sz="2500" dirty="0"/>
              <a:t>is the policy of UALR to accommodate students with disabilities, pursuant to federal law and state law. Any student with a disability who needs accommodation, for example in arrangements for seating, examinations, note-taking should inform the instructor at the beginning of the course. It is also the policy and practice of UALR to make web-based information accessible to students with disabilities. If you, as a student with a disability, have difficulty accessing any part of the online course materials for this class, please notify the instructor immediately. The chair of the department offering this course is also available to assist with accommodations. Students with disabilities are encouraged to contact Disability Support Services, telephone 501-569-3143 (v/</a:t>
            </a:r>
            <a:r>
              <a:rPr lang="en-US" sz="2500" dirty="0" err="1"/>
              <a:t>tty</a:t>
            </a:r>
            <a:r>
              <a:rPr lang="en-US" sz="2500" dirty="0"/>
              <a:t>), and on the Web at </a:t>
            </a:r>
            <a:r>
              <a:rPr lang="en-US" sz="2500" u="sng" dirty="0">
                <a:hlinkClick r:id="rId2"/>
              </a:rPr>
              <a:t>http://www.ualr.edu/dssdept/ </a:t>
            </a:r>
            <a:r>
              <a:rPr lang="en-US" sz="2500" dirty="0"/>
              <a:t>. </a:t>
            </a:r>
            <a:endParaRPr lang="en-US" sz="2500" dirty="0" smtClean="0"/>
          </a:p>
          <a:p>
            <a:endParaRPr lang="en-US" dirty="0"/>
          </a:p>
        </p:txBody>
      </p:sp>
    </p:spTree>
    <p:extLst>
      <p:ext uri="{BB962C8B-B14F-4D97-AF65-F5344CB8AC3E}">
        <p14:creationId xmlns:p14="http://schemas.microsoft.com/office/powerpoint/2010/main" val="1235899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Syllabus Statements</a:t>
            </a:r>
            <a:endParaRPr lang="en-US" dirty="0"/>
          </a:p>
        </p:txBody>
      </p:sp>
      <p:sp>
        <p:nvSpPr>
          <p:cNvPr id="3" name="Content Placeholder 2"/>
          <p:cNvSpPr>
            <a:spLocks noGrp="1"/>
          </p:cNvSpPr>
          <p:nvPr>
            <p:ph idx="1"/>
          </p:nvPr>
        </p:nvSpPr>
        <p:spPr/>
        <p:txBody>
          <a:bodyPr>
            <a:noAutofit/>
          </a:bodyPr>
          <a:lstStyle/>
          <a:p>
            <a:pPr lvl="0"/>
            <a:r>
              <a:rPr lang="en-US" sz="2500" b="1" dirty="0" smtClean="0"/>
              <a:t>UWM:</a:t>
            </a:r>
            <a:r>
              <a:rPr lang="en-US" sz="2500" dirty="0" smtClean="0"/>
              <a:t> Quiz </a:t>
            </a:r>
            <a:r>
              <a:rPr lang="en-US" sz="2500" dirty="0"/>
              <a:t>times have been extended for many students with a recognized disability. I want you to have what you need so you can be successful, so please don’t hesitate or wait to tell me. I am happy to provide whatever special accommodations the Accessibility Resource Center recommends that will allow you to fully participate and perform well in this course. </a:t>
            </a:r>
          </a:p>
          <a:p>
            <a:pPr marL="0" indent="0">
              <a:buNone/>
            </a:pPr>
            <a:r>
              <a:rPr lang="en-US" sz="2400" b="1" dirty="0"/>
              <a:t> </a:t>
            </a:r>
            <a:endParaRPr lang="en-US" sz="2400" dirty="0"/>
          </a:p>
          <a:p>
            <a:pPr lvl="0"/>
            <a:r>
              <a:rPr lang="en-US" sz="2500" dirty="0"/>
              <a:t>If you have a recognized disability under the ADA, please provide me with documentation as soon as possible from the Accessibility Resource Center (Mitchell Hall 112, 229-6287, </a:t>
            </a:r>
            <a:r>
              <a:rPr lang="en-US" sz="2500" dirty="0">
                <a:hlinkClick r:id="rId2"/>
              </a:rPr>
              <a:t>http://uwm.edu/arc</a:t>
            </a:r>
            <a:r>
              <a:rPr lang="en-US" sz="2500" dirty="0" smtClean="0">
                <a:hlinkClick r:id="rId2"/>
              </a:rPr>
              <a:t>/</a:t>
            </a:r>
            <a:r>
              <a:rPr lang="en-US" sz="2500" dirty="0" smtClean="0"/>
              <a:t>). </a:t>
            </a:r>
            <a:r>
              <a:rPr lang="en-US" sz="2500" dirty="0"/>
              <a:t>Please drop your VISA form off ASAP in an envelope to my mailbox (Professor X) in the main office of Y (Northwest Quadrant </a:t>
            </a:r>
            <a:r>
              <a:rPr lang="en-US" sz="2500" dirty="0" smtClean="0"/>
              <a:t>xxx), </a:t>
            </a:r>
            <a:r>
              <a:rPr lang="en-US" sz="2500" dirty="0"/>
              <a:t>or scan and email it to me (</a:t>
            </a:r>
            <a:r>
              <a:rPr lang="en-US" sz="2500" u="sng" dirty="0">
                <a:hlinkClick r:id="rId3"/>
              </a:rPr>
              <a:t>xxxxx@uwm.edu</a:t>
            </a:r>
            <a:r>
              <a:rPr lang="en-US" sz="2500" dirty="0"/>
              <a:t>).</a:t>
            </a:r>
          </a:p>
          <a:p>
            <a:endParaRPr lang="en-US" sz="2400" dirty="0"/>
          </a:p>
        </p:txBody>
      </p:sp>
    </p:spTree>
    <p:extLst>
      <p:ext uri="{BB962C8B-B14F-4D97-AF65-F5344CB8AC3E}">
        <p14:creationId xmlns:p14="http://schemas.microsoft.com/office/powerpoint/2010/main" val="3050007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15" y="0"/>
            <a:ext cx="9208431" cy="6858000"/>
          </a:xfrm>
          <a:prstGeom prst="rect">
            <a:avLst/>
          </a:prstGeom>
        </p:spPr>
      </p:pic>
    </p:spTree>
    <p:extLst>
      <p:ext uri="{BB962C8B-B14F-4D97-AF65-F5344CB8AC3E}">
        <p14:creationId xmlns:p14="http://schemas.microsoft.com/office/powerpoint/2010/main" val="1688363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0" y="0"/>
            <a:ext cx="9205576" cy="6858000"/>
          </a:xfrm>
          <a:prstGeom prst="rect">
            <a:avLst/>
          </a:prstGeom>
        </p:spPr>
      </p:pic>
    </p:spTree>
    <p:extLst>
      <p:ext uri="{BB962C8B-B14F-4D97-AF65-F5344CB8AC3E}">
        <p14:creationId xmlns:p14="http://schemas.microsoft.com/office/powerpoint/2010/main" val="2015498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40" y="0"/>
            <a:ext cx="9429751" cy="6858000"/>
          </a:xfrm>
          <a:prstGeom prst="rect">
            <a:avLst/>
          </a:prstGeom>
        </p:spPr>
      </p:pic>
      <p:sp>
        <p:nvSpPr>
          <p:cNvPr id="3" name="TextBox 2"/>
          <p:cNvSpPr txBox="1"/>
          <p:nvPr/>
        </p:nvSpPr>
        <p:spPr>
          <a:xfrm>
            <a:off x="9239695" y="1988288"/>
            <a:ext cx="2881423" cy="2400657"/>
          </a:xfrm>
          <a:prstGeom prst="rect">
            <a:avLst/>
          </a:prstGeom>
          <a:noFill/>
        </p:spPr>
        <p:txBody>
          <a:bodyPr wrap="square" rtlCol="0">
            <a:spAutoFit/>
          </a:bodyPr>
          <a:lstStyle/>
          <a:p>
            <a:r>
              <a:rPr lang="en-US" sz="2000" b="1" dirty="0" smtClean="0"/>
              <a:t>Portland Community College Accessibility Handbook: </a:t>
            </a:r>
            <a:r>
              <a:rPr lang="en-US" dirty="0" smtClean="0">
                <a:hlinkClick r:id="rId3"/>
              </a:rPr>
              <a:t>http</a:t>
            </a:r>
            <a:r>
              <a:rPr lang="en-US" dirty="0">
                <a:hlinkClick r:id="rId3"/>
              </a:rPr>
              <a:t>://</a:t>
            </a:r>
            <a:r>
              <a:rPr lang="en-US" dirty="0" smtClean="0">
                <a:hlinkClick r:id="rId3"/>
              </a:rPr>
              <a:t>www.pcc.edu/resources/instructional-support/access/handbook.html</a:t>
            </a:r>
            <a:endParaRPr lang="en-US" dirty="0" smtClean="0"/>
          </a:p>
          <a:p>
            <a:endParaRPr lang="en-US" dirty="0"/>
          </a:p>
        </p:txBody>
      </p:sp>
    </p:spTree>
    <p:extLst>
      <p:ext uri="{BB962C8B-B14F-4D97-AF65-F5344CB8AC3E}">
        <p14:creationId xmlns:p14="http://schemas.microsoft.com/office/powerpoint/2010/main" val="870969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434</Words>
  <Application>Microsoft Office PowerPoint</Application>
  <PresentationFormat>Widescreen</PresentationFormat>
  <Paragraphs>41</Paragraphs>
  <Slides>16</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16</vt:i4>
      </vt:variant>
    </vt:vector>
  </HeadingPairs>
  <TitlesOfParts>
    <vt:vector size="22" baseType="lpstr">
      <vt:lpstr>Arial</vt:lpstr>
      <vt:lpstr>Calibri</vt:lpstr>
      <vt:lpstr>Calibri Light</vt:lpstr>
      <vt:lpstr>Office Theme</vt:lpstr>
      <vt:lpstr>3_Office Theme</vt:lpstr>
      <vt:lpstr>4_Office Theme</vt:lpstr>
      <vt:lpstr>Working toward Whole Campus Engagement in Accessibility &amp; Student Success</vt:lpstr>
      <vt:lpstr>Webinars</vt:lpstr>
      <vt:lpstr>PowerPoint Presentation</vt:lpstr>
      <vt:lpstr>PowerPoint Presentation</vt:lpstr>
      <vt:lpstr>Syllabus Statements</vt:lpstr>
      <vt:lpstr>Syllabus Statements</vt:lpstr>
      <vt:lpstr>PowerPoint Presentation</vt:lpstr>
      <vt:lpstr>PowerPoint Presentation</vt:lpstr>
      <vt:lpstr>PowerPoint Presentation</vt:lpstr>
      <vt:lpstr>PowerPoint Presentation</vt:lpstr>
      <vt:lpstr>PowerPoint Presentation</vt:lpstr>
      <vt:lpstr>Instructor Responsibilities for Online Courses</vt:lpstr>
      <vt:lpstr>PowerPoint Presentation</vt:lpstr>
      <vt:lpstr>CETL Study 2016 Open Textbook Satisfaction by Disability Status</vt:lpstr>
      <vt:lpstr>CETL Study 2016 Perception of How Well Open Textbook Facilitated Learning</vt:lpstr>
      <vt:lpstr>http://uwm.edu/deta/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Beth E Traylor</cp:lastModifiedBy>
  <cp:revision>25</cp:revision>
  <dcterms:created xsi:type="dcterms:W3CDTF">2016-05-08T04:58:51Z</dcterms:created>
  <dcterms:modified xsi:type="dcterms:W3CDTF">2016-05-12T14:28:21Z</dcterms:modified>
</cp:coreProperties>
</file>