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63" r:id="rId4"/>
  </p:sldMasterIdLst>
  <p:notesMasterIdLst>
    <p:notesMasterId r:id="rId24"/>
  </p:notesMasterIdLst>
  <p:sldIdLst>
    <p:sldId id="257" r:id="rId5"/>
    <p:sldId id="262" r:id="rId6"/>
    <p:sldId id="272" r:id="rId7"/>
    <p:sldId id="274" r:id="rId8"/>
    <p:sldId id="287" r:id="rId9"/>
    <p:sldId id="276" r:id="rId10"/>
    <p:sldId id="266" r:id="rId11"/>
    <p:sldId id="295" r:id="rId12"/>
    <p:sldId id="270" r:id="rId13"/>
    <p:sldId id="289" r:id="rId14"/>
    <p:sldId id="281" r:id="rId15"/>
    <p:sldId id="288" r:id="rId16"/>
    <p:sldId id="282" r:id="rId17"/>
    <p:sldId id="290" r:id="rId18"/>
    <p:sldId id="291" r:id="rId19"/>
    <p:sldId id="292" r:id="rId20"/>
    <p:sldId id="294" r:id="rId21"/>
    <p:sldId id="284" r:id="rId22"/>
    <p:sldId id="293" r:id="rId23"/>
  </p:sldIdLst>
  <p:sldSz cx="24384000" cy="13716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9050F1-CA4A-4E1C-AF31-FB1EAEB98F26}" v="9" dt="2022-02-18T01:10:02.571"/>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A9A9A9"/>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Graphik"/>
          <a:ea typeface="Graphik"/>
          <a:cs typeface="Graphik"/>
        </a:font>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wholeTbl>
    <a:band2H>
      <a:tcTxStyle/>
      <a:tcStyle>
        <a:tcBdr/>
        <a:fill>
          <a:solidFill>
            <a:srgbClr val="A9A9A9"/>
          </a:solidFill>
        </a:fill>
      </a:tcStyle>
    </a:band2H>
    <a:firstCol>
      <a:tcTxStyle b="on" i="off">
        <a:fontRef idx="minor">
          <a:srgbClr val="000000"/>
        </a:fontRef>
        <a:srgbClr val="000000"/>
      </a:tcTxStyle>
      <a:tcStyle>
        <a:tcBdr>
          <a:left>
            <a:ln w="12700" cap="flat">
              <a:solidFill>
                <a:srgbClr val="A9A9A9"/>
              </a:solidFill>
              <a:prstDash val="solid"/>
              <a:miter lim="400000"/>
            </a:ln>
          </a:left>
          <a:right>
            <a:ln w="254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firstCol>
    <a:lastRow>
      <a:tcTxStyle b="off" i="off">
        <a:font>
          <a:latin typeface="Graphik"/>
          <a:ea typeface="Graphik"/>
          <a:cs typeface="Graphik"/>
        </a:font>
        <a:srgbClr val="000000"/>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rgbClr val="00A1FF"/>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381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solidFill>
            <a:srgbClr val="014D80"/>
          </a:solidFill>
        </a:fill>
      </a:tcStyle>
    </a:firstRow>
  </a:tblStyle>
  <a:tblStyle styleId="{EEE7283C-3CF3-47DC-8721-378D4A62B228}" styleName="">
    <a:tblBg/>
    <a:wholeTbl>
      <a:tcTxStyle b="off" i="off">
        <a:font>
          <a:latin typeface="Graphik"/>
          <a:ea typeface="Graphik"/>
          <a:cs typeface="Graphik"/>
        </a:font>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wholeTbl>
    <a:band2H>
      <a:tcTxStyle/>
      <a:tcStyle>
        <a:tcBdr/>
        <a:fill>
          <a:solidFill>
            <a:srgbClr val="A9A9A9"/>
          </a:solidFill>
        </a:fill>
      </a:tcStyle>
    </a:band2H>
    <a:firstCol>
      <a:tcTxStyle b="off" i="off">
        <a:font>
          <a:latin typeface="Graphik Medium"/>
          <a:ea typeface="Graphik Medium"/>
          <a:cs typeface="Graphik Medium"/>
        </a:font>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13B100"/>
          </a:solidFill>
        </a:fill>
      </a:tcStyle>
    </a:firstCol>
    <a:lastRow>
      <a:tcTxStyle b="off" i="off">
        <a:font>
          <a:latin typeface="Graphik"/>
          <a:ea typeface="Graphik"/>
          <a:cs typeface="Graphik"/>
        </a:font>
        <a:srgbClr val="000000"/>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rgbClr val="61D836"/>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ff" i="off">
        <a:font>
          <a:latin typeface="Graphik Medium"/>
          <a:ea typeface="Graphik Medium"/>
          <a:cs typeface="Graphik Medium"/>
        </a:font>
        <a:srgbClr val="FFFFFF"/>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A9A9A9"/>
              </a:solidFill>
              <a:prstDash val="solid"/>
              <a:miter lim="400000"/>
            </a:ln>
          </a:top>
          <a:bottom>
            <a:ln w="38100" cap="flat">
              <a:solidFill>
                <a:srgbClr val="A9A9A9"/>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solidFill>
            <a:schemeClr val="accent3">
              <a:hueOff val="552055"/>
              <a:lumOff val="-12548"/>
            </a:schemeClr>
          </a:solidFill>
        </a:fill>
      </a:tcStyle>
    </a:firstRow>
  </a:tblStyle>
  <a:tblStyle styleId="{CF821DB8-F4EB-4A41-A1BA-3FCAFE7338EE}" styleName="">
    <a:tblBg/>
    <a:wholeTbl>
      <a:tcTxStyle b="off" i="off">
        <a:font>
          <a:latin typeface="Graphik"/>
          <a:ea typeface="Graphik"/>
          <a:cs typeface="Graphik"/>
        </a:font>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wholeTbl>
    <a:band2H>
      <a:tcTxStyle/>
      <a:tcStyle>
        <a:tcBdr/>
        <a:fill>
          <a:solidFill>
            <a:srgbClr val="A9A9A9"/>
          </a:solidFill>
        </a:fill>
      </a:tcStyle>
    </a:band2H>
    <a:firstCol>
      <a:tcTxStyle b="off" i="off">
        <a:font>
          <a:latin typeface="Graphik Medium"/>
          <a:ea typeface="Graphik Medium"/>
          <a:cs typeface="Graphik Medium"/>
        </a:font>
        <a:srgbClr val="000000"/>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4">
              <a:hueOff val="-613784"/>
              <a:lumOff val="1275"/>
            </a:schemeClr>
          </a:solidFill>
        </a:fill>
      </a:tcStyle>
    </a:firstCol>
    <a:lastRow>
      <a:tcTxStyle b="on" i="off">
        <a:fontRef idx="minor">
          <a:srgbClr val="000000"/>
        </a:fontRef>
        <a:srgbClr val="000000"/>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4">
                  <a:hueOff val="-613784"/>
                  <a:lumOff val="1275"/>
                </a:schemeClr>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ff" i="off">
        <a:font>
          <a:latin typeface="Graphik Medium"/>
          <a:ea typeface="Graphik Medium"/>
          <a:cs typeface="Graphik Medium"/>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381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5300"/>
          </a:solidFill>
        </a:fill>
      </a:tcStyle>
    </a:firstRow>
  </a:tblStyle>
  <a:tblStyle styleId="{33BA23B1-9221-436E-865A-0063620EA4FD}" styleName="">
    <a:tblBg/>
    <a:wholeTbl>
      <a:tcTxStyle b="off" i="off">
        <a:font>
          <a:latin typeface="Graphik"/>
          <a:ea typeface="Graphik"/>
          <a:cs typeface="Graphik"/>
        </a:font>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wholeTbl>
    <a:band2H>
      <a:tcTxStyle/>
      <a:tcStyle>
        <a:tcBdr/>
        <a:fill>
          <a:solidFill>
            <a:srgbClr val="A9A9A9"/>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98195F"/>
          </a:solidFill>
        </a:fill>
      </a:tcStyle>
    </a:firstCol>
    <a:lastRow>
      <a:tcTxStyle b="on" i="off">
        <a:fontRef idx="minor">
          <a:srgbClr val="000000"/>
        </a:fontRef>
        <a:srgbClr val="000000"/>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6"/>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A9A9A9"/>
              </a:solidFill>
              <a:prstDash val="solid"/>
              <a:miter lim="400000"/>
            </a:ln>
          </a:top>
          <a:bottom>
            <a:ln w="381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650E48"/>
          </a:solidFill>
        </a:fill>
      </a:tcStyle>
    </a:firstRow>
  </a:tblStyle>
  <a:tblStyle styleId="{2708684C-4D16-4618-839F-0558EEFCDFE6}" styleName="">
    <a:tblBg/>
    <a:wholeTbl>
      <a:tcTxStyle b="off" i="off">
        <a:font>
          <a:latin typeface="Graphik"/>
          <a:ea typeface="Graphik"/>
          <a:cs typeface="Graphik"/>
        </a:font>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wholeTbl>
    <a:band2H>
      <a:tcTxStyle/>
      <a:tcStyle>
        <a:tcBdr/>
        <a:fill>
          <a:solidFill>
            <a:srgbClr val="A9A9A9"/>
          </a:solidFill>
        </a:fill>
      </a:tcStyle>
    </a:band2H>
    <a:firstCol>
      <a:tcTxStyle b="on" i="off">
        <a:fontRef idx="minor">
          <a:srgbClr val="000000"/>
        </a:fontRef>
        <a:srgbClr val="000000"/>
      </a:tcTxStyle>
      <a:tcStyle>
        <a:tcBdr>
          <a:left>
            <a:ln w="12700" cap="flat">
              <a:solidFill>
                <a:srgbClr val="A9A9A9"/>
              </a:solidFill>
              <a:prstDash val="solid"/>
              <a:miter lim="400000"/>
            </a:ln>
          </a:left>
          <a:right>
            <a:ln w="381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firstCol>
    <a:lastRow>
      <a:tcTxStyle b="on" i="off">
        <a:fontRef idx="minor">
          <a:srgbClr val="000000"/>
        </a:fontRef>
        <a:srgbClr val="000000"/>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381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64646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255" autoAdjust="0"/>
  </p:normalViewPr>
  <p:slideViewPr>
    <p:cSldViewPr snapToGrid="0">
      <p:cViewPr varScale="1">
        <p:scale>
          <a:sx n="33" d="100"/>
          <a:sy n="33" d="100"/>
        </p:scale>
        <p:origin x="24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33D265-E2FB-4D45-9024-FCAF4E4D256F}"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6F98BBF-72F6-4B0E-86EA-E61AB72A6389}">
      <dgm:prSet custT="1"/>
      <dgm:spPr/>
      <dgm:t>
        <a:bodyPr/>
        <a:lstStyle/>
        <a:p>
          <a:r>
            <a:rPr lang="en-US" sz="3000" dirty="0"/>
            <a:t>Identify equity goals for higher education that can be supported with transparency in assignment design strategies</a:t>
          </a:r>
        </a:p>
      </dgm:t>
    </dgm:pt>
    <dgm:pt modelId="{4C370103-054E-4AF7-B8AA-55D946CA17FE}" type="parTrans" cxnId="{D1F85C84-3D46-4F2D-9AA5-CA98DA48887C}">
      <dgm:prSet/>
      <dgm:spPr/>
      <dgm:t>
        <a:bodyPr/>
        <a:lstStyle/>
        <a:p>
          <a:endParaRPr lang="en-US"/>
        </a:p>
      </dgm:t>
    </dgm:pt>
    <dgm:pt modelId="{E8365DBF-F6CC-41E0-B112-BCBCB406F899}" type="sibTrans" cxnId="{D1F85C84-3D46-4F2D-9AA5-CA98DA48887C}">
      <dgm:prSet/>
      <dgm:spPr/>
      <dgm:t>
        <a:bodyPr/>
        <a:lstStyle/>
        <a:p>
          <a:endParaRPr lang="en-US"/>
        </a:p>
      </dgm:t>
    </dgm:pt>
    <dgm:pt modelId="{DEC18902-9514-49E0-938D-FA73D0AB5525}">
      <dgm:prSet/>
      <dgm:spPr/>
      <dgm:t>
        <a:bodyPr/>
        <a:lstStyle/>
        <a:p>
          <a:r>
            <a:rPr lang="en-US" dirty="0"/>
            <a:t>Compare existing  competency assessments to revised assessments using TILT design</a:t>
          </a:r>
        </a:p>
      </dgm:t>
    </dgm:pt>
    <dgm:pt modelId="{CA081ECE-30F8-4B63-AB6C-1CD452E5D6A9}" type="parTrans" cxnId="{A8DFBC3F-1D62-4B75-A466-0ACE90251AAF}">
      <dgm:prSet/>
      <dgm:spPr/>
      <dgm:t>
        <a:bodyPr/>
        <a:lstStyle/>
        <a:p>
          <a:endParaRPr lang="en-US"/>
        </a:p>
      </dgm:t>
    </dgm:pt>
    <dgm:pt modelId="{2F7DD0AB-033C-40F2-A87F-4498C280A2E9}" type="sibTrans" cxnId="{A8DFBC3F-1D62-4B75-A466-0ACE90251AAF}">
      <dgm:prSet/>
      <dgm:spPr/>
      <dgm:t>
        <a:bodyPr/>
        <a:lstStyle/>
        <a:p>
          <a:endParaRPr lang="en-US"/>
        </a:p>
      </dgm:t>
    </dgm:pt>
    <dgm:pt modelId="{0A7A0C4E-845F-4D06-B4D5-4ABCF1B46C7B}">
      <dgm:prSet/>
      <dgm:spPr/>
      <dgm:t>
        <a:bodyPr/>
        <a:lstStyle/>
        <a:p>
          <a:r>
            <a:rPr lang="en-US" dirty="0"/>
            <a:t>Discuss how evidence supporting transparent teaching and learning can be applied to the CBE model of education</a:t>
          </a:r>
        </a:p>
      </dgm:t>
    </dgm:pt>
    <dgm:pt modelId="{7FA0938E-0153-4C77-8F17-92F32A2112AF}" type="parTrans" cxnId="{70B1FC38-038B-4BE9-925B-73775718BCCF}">
      <dgm:prSet/>
      <dgm:spPr/>
      <dgm:t>
        <a:bodyPr/>
        <a:lstStyle/>
        <a:p>
          <a:endParaRPr lang="en-US"/>
        </a:p>
      </dgm:t>
    </dgm:pt>
    <dgm:pt modelId="{4430B455-8C2D-482F-A4B8-22D22DB7CE65}" type="sibTrans" cxnId="{70B1FC38-038B-4BE9-925B-73775718BCCF}">
      <dgm:prSet/>
      <dgm:spPr/>
      <dgm:t>
        <a:bodyPr/>
        <a:lstStyle/>
        <a:p>
          <a:endParaRPr lang="en-US"/>
        </a:p>
      </dgm:t>
    </dgm:pt>
    <dgm:pt modelId="{1D79E354-260E-4D90-8576-80BE5A0BCA1F}" type="pres">
      <dgm:prSet presAssocID="{9633D265-E2FB-4D45-9024-FCAF4E4D256F}" presName="root" presStyleCnt="0">
        <dgm:presLayoutVars>
          <dgm:dir/>
          <dgm:resizeHandles val="exact"/>
        </dgm:presLayoutVars>
      </dgm:prSet>
      <dgm:spPr/>
    </dgm:pt>
    <dgm:pt modelId="{EAFB7CC2-D483-4BAB-8C2C-D227B4D4648A}" type="pres">
      <dgm:prSet presAssocID="{66F98BBF-72F6-4B0E-86EA-E61AB72A6389}" presName="compNode" presStyleCnt="0"/>
      <dgm:spPr/>
    </dgm:pt>
    <dgm:pt modelId="{797714FD-BD17-4129-BE64-0FE5BF860A77}" type="pres">
      <dgm:prSet presAssocID="{66F98BBF-72F6-4B0E-86EA-E61AB72A638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3D19ADDE-FB52-4B16-967E-6E54D060E5DD}" type="pres">
      <dgm:prSet presAssocID="{66F98BBF-72F6-4B0E-86EA-E61AB72A6389}" presName="spaceRect" presStyleCnt="0"/>
      <dgm:spPr/>
    </dgm:pt>
    <dgm:pt modelId="{D5612AEE-BA08-4304-8AA2-E4443C55C06E}" type="pres">
      <dgm:prSet presAssocID="{66F98BBF-72F6-4B0E-86EA-E61AB72A6389}" presName="textRect" presStyleLbl="revTx" presStyleIdx="0" presStyleCnt="3">
        <dgm:presLayoutVars>
          <dgm:chMax val="1"/>
          <dgm:chPref val="1"/>
        </dgm:presLayoutVars>
      </dgm:prSet>
      <dgm:spPr/>
    </dgm:pt>
    <dgm:pt modelId="{6FE07B96-27B6-4745-82A1-578BA23625C0}" type="pres">
      <dgm:prSet presAssocID="{E8365DBF-F6CC-41E0-B112-BCBCB406F899}" presName="sibTrans" presStyleCnt="0"/>
      <dgm:spPr/>
    </dgm:pt>
    <dgm:pt modelId="{8BBF7F1A-6FBC-4DFD-ADE9-CD60A69F3FA1}" type="pres">
      <dgm:prSet presAssocID="{DEC18902-9514-49E0-938D-FA73D0AB5525}" presName="compNode" presStyleCnt="0"/>
      <dgm:spPr/>
    </dgm:pt>
    <dgm:pt modelId="{496F50F3-E16A-4028-888B-93881E31BAF9}" type="pres">
      <dgm:prSet presAssocID="{DEC18902-9514-49E0-938D-FA73D0AB552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B9DCCF0F-6513-4A65-8518-62D533788F2C}" type="pres">
      <dgm:prSet presAssocID="{DEC18902-9514-49E0-938D-FA73D0AB5525}" presName="spaceRect" presStyleCnt="0"/>
      <dgm:spPr/>
    </dgm:pt>
    <dgm:pt modelId="{895A9DB6-1683-4390-867A-F2C215E5BD4A}" type="pres">
      <dgm:prSet presAssocID="{DEC18902-9514-49E0-938D-FA73D0AB5525}" presName="textRect" presStyleLbl="revTx" presStyleIdx="1" presStyleCnt="3">
        <dgm:presLayoutVars>
          <dgm:chMax val="1"/>
          <dgm:chPref val="1"/>
        </dgm:presLayoutVars>
      </dgm:prSet>
      <dgm:spPr/>
    </dgm:pt>
    <dgm:pt modelId="{799B5CB7-39D3-4943-A048-AA6D5BD8A5CC}" type="pres">
      <dgm:prSet presAssocID="{2F7DD0AB-033C-40F2-A87F-4498C280A2E9}" presName="sibTrans" presStyleCnt="0"/>
      <dgm:spPr/>
    </dgm:pt>
    <dgm:pt modelId="{01E1938C-64E1-4699-9CA1-91A95633E156}" type="pres">
      <dgm:prSet presAssocID="{0A7A0C4E-845F-4D06-B4D5-4ABCF1B46C7B}" presName="compNode" presStyleCnt="0"/>
      <dgm:spPr/>
    </dgm:pt>
    <dgm:pt modelId="{5F2C86A5-C7AB-4ADB-A9D1-F7F8EE7DE4C8}" type="pres">
      <dgm:prSet presAssocID="{0A7A0C4E-845F-4D06-B4D5-4ABCF1B46C7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C2994C72-E2FF-4846-8F36-F1DBA12DCB70}" type="pres">
      <dgm:prSet presAssocID="{0A7A0C4E-845F-4D06-B4D5-4ABCF1B46C7B}" presName="spaceRect" presStyleCnt="0"/>
      <dgm:spPr/>
    </dgm:pt>
    <dgm:pt modelId="{8ED7BFA6-BFF7-4186-B3D1-0CC50E37A17F}" type="pres">
      <dgm:prSet presAssocID="{0A7A0C4E-845F-4D06-B4D5-4ABCF1B46C7B}" presName="textRect" presStyleLbl="revTx" presStyleIdx="2" presStyleCnt="3">
        <dgm:presLayoutVars>
          <dgm:chMax val="1"/>
          <dgm:chPref val="1"/>
        </dgm:presLayoutVars>
      </dgm:prSet>
      <dgm:spPr/>
    </dgm:pt>
  </dgm:ptLst>
  <dgm:cxnLst>
    <dgm:cxn modelId="{8288C814-CC3A-4234-B7C1-F230F66C2351}" type="presOf" srcId="{66F98BBF-72F6-4B0E-86EA-E61AB72A6389}" destId="{D5612AEE-BA08-4304-8AA2-E4443C55C06E}" srcOrd="0" destOrd="0" presId="urn:microsoft.com/office/officeart/2018/2/layout/IconLabelList"/>
    <dgm:cxn modelId="{8443BB38-95EA-49F4-A349-A25EF8AEEA78}" type="presOf" srcId="{9633D265-E2FB-4D45-9024-FCAF4E4D256F}" destId="{1D79E354-260E-4D90-8576-80BE5A0BCA1F}" srcOrd="0" destOrd="0" presId="urn:microsoft.com/office/officeart/2018/2/layout/IconLabelList"/>
    <dgm:cxn modelId="{70B1FC38-038B-4BE9-925B-73775718BCCF}" srcId="{9633D265-E2FB-4D45-9024-FCAF4E4D256F}" destId="{0A7A0C4E-845F-4D06-B4D5-4ABCF1B46C7B}" srcOrd="2" destOrd="0" parTransId="{7FA0938E-0153-4C77-8F17-92F32A2112AF}" sibTransId="{4430B455-8C2D-482F-A4B8-22D22DB7CE65}"/>
    <dgm:cxn modelId="{A8DFBC3F-1D62-4B75-A466-0ACE90251AAF}" srcId="{9633D265-E2FB-4D45-9024-FCAF4E4D256F}" destId="{DEC18902-9514-49E0-938D-FA73D0AB5525}" srcOrd="1" destOrd="0" parTransId="{CA081ECE-30F8-4B63-AB6C-1CD452E5D6A9}" sibTransId="{2F7DD0AB-033C-40F2-A87F-4498C280A2E9}"/>
    <dgm:cxn modelId="{CB413A78-4A22-4C01-BB5E-B978C8D9B44C}" type="presOf" srcId="{DEC18902-9514-49E0-938D-FA73D0AB5525}" destId="{895A9DB6-1683-4390-867A-F2C215E5BD4A}" srcOrd="0" destOrd="0" presId="urn:microsoft.com/office/officeart/2018/2/layout/IconLabelList"/>
    <dgm:cxn modelId="{D1F85C84-3D46-4F2D-9AA5-CA98DA48887C}" srcId="{9633D265-E2FB-4D45-9024-FCAF4E4D256F}" destId="{66F98BBF-72F6-4B0E-86EA-E61AB72A6389}" srcOrd="0" destOrd="0" parTransId="{4C370103-054E-4AF7-B8AA-55D946CA17FE}" sibTransId="{E8365DBF-F6CC-41E0-B112-BCBCB406F899}"/>
    <dgm:cxn modelId="{90145DFC-2C01-4BE3-AE37-A9867F54FE46}" type="presOf" srcId="{0A7A0C4E-845F-4D06-B4D5-4ABCF1B46C7B}" destId="{8ED7BFA6-BFF7-4186-B3D1-0CC50E37A17F}" srcOrd="0" destOrd="0" presId="urn:microsoft.com/office/officeart/2018/2/layout/IconLabelList"/>
    <dgm:cxn modelId="{03057E18-E5C4-4999-8A3B-A56D06508E84}" type="presParOf" srcId="{1D79E354-260E-4D90-8576-80BE5A0BCA1F}" destId="{EAFB7CC2-D483-4BAB-8C2C-D227B4D4648A}" srcOrd="0" destOrd="0" presId="urn:microsoft.com/office/officeart/2018/2/layout/IconLabelList"/>
    <dgm:cxn modelId="{E370E11D-1A40-4093-A600-13C8735BC895}" type="presParOf" srcId="{EAFB7CC2-D483-4BAB-8C2C-D227B4D4648A}" destId="{797714FD-BD17-4129-BE64-0FE5BF860A77}" srcOrd="0" destOrd="0" presId="urn:microsoft.com/office/officeart/2018/2/layout/IconLabelList"/>
    <dgm:cxn modelId="{2140C57A-F298-4EF5-82FF-E8716429F116}" type="presParOf" srcId="{EAFB7CC2-D483-4BAB-8C2C-D227B4D4648A}" destId="{3D19ADDE-FB52-4B16-967E-6E54D060E5DD}" srcOrd="1" destOrd="0" presId="urn:microsoft.com/office/officeart/2018/2/layout/IconLabelList"/>
    <dgm:cxn modelId="{5D9E53F2-E960-4D55-8828-9CCD9EFF11E2}" type="presParOf" srcId="{EAFB7CC2-D483-4BAB-8C2C-D227B4D4648A}" destId="{D5612AEE-BA08-4304-8AA2-E4443C55C06E}" srcOrd="2" destOrd="0" presId="urn:microsoft.com/office/officeart/2018/2/layout/IconLabelList"/>
    <dgm:cxn modelId="{42E259B7-16DB-43A2-BA3A-9E08DBA1B50A}" type="presParOf" srcId="{1D79E354-260E-4D90-8576-80BE5A0BCA1F}" destId="{6FE07B96-27B6-4745-82A1-578BA23625C0}" srcOrd="1" destOrd="0" presId="urn:microsoft.com/office/officeart/2018/2/layout/IconLabelList"/>
    <dgm:cxn modelId="{30BB5576-8A58-4DED-BC2F-2EF12F4C4C64}" type="presParOf" srcId="{1D79E354-260E-4D90-8576-80BE5A0BCA1F}" destId="{8BBF7F1A-6FBC-4DFD-ADE9-CD60A69F3FA1}" srcOrd="2" destOrd="0" presId="urn:microsoft.com/office/officeart/2018/2/layout/IconLabelList"/>
    <dgm:cxn modelId="{EF15885C-53C3-4072-990B-8E8E625544A0}" type="presParOf" srcId="{8BBF7F1A-6FBC-4DFD-ADE9-CD60A69F3FA1}" destId="{496F50F3-E16A-4028-888B-93881E31BAF9}" srcOrd="0" destOrd="0" presId="urn:microsoft.com/office/officeart/2018/2/layout/IconLabelList"/>
    <dgm:cxn modelId="{2FFAEF2D-6F92-4B69-A1A8-7ECC02B55093}" type="presParOf" srcId="{8BBF7F1A-6FBC-4DFD-ADE9-CD60A69F3FA1}" destId="{B9DCCF0F-6513-4A65-8518-62D533788F2C}" srcOrd="1" destOrd="0" presId="urn:microsoft.com/office/officeart/2018/2/layout/IconLabelList"/>
    <dgm:cxn modelId="{E95D0C94-1315-4568-A257-D360F7D7D52E}" type="presParOf" srcId="{8BBF7F1A-6FBC-4DFD-ADE9-CD60A69F3FA1}" destId="{895A9DB6-1683-4390-867A-F2C215E5BD4A}" srcOrd="2" destOrd="0" presId="urn:microsoft.com/office/officeart/2018/2/layout/IconLabelList"/>
    <dgm:cxn modelId="{69BBE5DC-A4CB-4435-BDB9-511227E18E18}" type="presParOf" srcId="{1D79E354-260E-4D90-8576-80BE5A0BCA1F}" destId="{799B5CB7-39D3-4943-A048-AA6D5BD8A5CC}" srcOrd="3" destOrd="0" presId="urn:microsoft.com/office/officeart/2018/2/layout/IconLabelList"/>
    <dgm:cxn modelId="{D359DAC3-5A1E-44AD-9E6A-B12436AE92AF}" type="presParOf" srcId="{1D79E354-260E-4D90-8576-80BE5A0BCA1F}" destId="{01E1938C-64E1-4699-9CA1-91A95633E156}" srcOrd="4" destOrd="0" presId="urn:microsoft.com/office/officeart/2018/2/layout/IconLabelList"/>
    <dgm:cxn modelId="{3565F4C3-ED6B-41F9-AE5B-ACE329D14D36}" type="presParOf" srcId="{01E1938C-64E1-4699-9CA1-91A95633E156}" destId="{5F2C86A5-C7AB-4ADB-A9D1-F7F8EE7DE4C8}" srcOrd="0" destOrd="0" presId="urn:microsoft.com/office/officeart/2018/2/layout/IconLabelList"/>
    <dgm:cxn modelId="{D6B896A6-4023-4123-B33B-54FEA8C15E65}" type="presParOf" srcId="{01E1938C-64E1-4699-9CA1-91A95633E156}" destId="{C2994C72-E2FF-4846-8F36-F1DBA12DCB70}" srcOrd="1" destOrd="0" presId="urn:microsoft.com/office/officeart/2018/2/layout/IconLabelList"/>
    <dgm:cxn modelId="{7F97284A-6946-4BFB-9236-C1350D92CAC6}" type="presParOf" srcId="{01E1938C-64E1-4699-9CA1-91A95633E156}" destId="{8ED7BFA6-BFF7-4186-B3D1-0CC50E37A17F}"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A4215D-74AE-4DF8-ACD8-B7AA8C2D6DF2}"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67C59480-1AE1-4156-B740-E050E2E0E82B}">
      <dgm:prSet/>
      <dgm:spPr/>
      <dgm:t>
        <a:bodyPr/>
        <a:lstStyle/>
        <a:p>
          <a:r>
            <a:rPr lang="en-US" b="1"/>
            <a:t>UW-Madison</a:t>
          </a:r>
          <a:endParaRPr lang="en-US"/>
        </a:p>
      </dgm:t>
    </dgm:pt>
    <dgm:pt modelId="{57A82D02-1AB0-4E59-A43D-95F3DDF602F8}" type="parTrans" cxnId="{F7AFD7C8-8E40-481A-8DFB-637124EEC455}">
      <dgm:prSet/>
      <dgm:spPr/>
      <dgm:t>
        <a:bodyPr/>
        <a:lstStyle/>
        <a:p>
          <a:endParaRPr lang="en-US"/>
        </a:p>
      </dgm:t>
    </dgm:pt>
    <dgm:pt modelId="{D42C0C19-D02E-4F51-A124-C5A6F7064F9D}" type="sibTrans" cxnId="{F7AFD7C8-8E40-481A-8DFB-637124EEC455}">
      <dgm:prSet/>
      <dgm:spPr/>
      <dgm:t>
        <a:bodyPr/>
        <a:lstStyle/>
        <a:p>
          <a:endParaRPr lang="en-US"/>
        </a:p>
      </dgm:t>
    </dgm:pt>
    <dgm:pt modelId="{C02C60B0-B68F-46FC-AEDF-8413A976A011}">
      <dgm:prSet/>
      <dgm:spPr/>
      <dgm:t>
        <a:bodyPr/>
        <a:lstStyle/>
        <a:p>
          <a:r>
            <a:rPr lang="en-US" b="1"/>
            <a:t>Substance Use Disorders Counselor Certificate</a:t>
          </a:r>
          <a:endParaRPr lang="en-US"/>
        </a:p>
      </dgm:t>
    </dgm:pt>
    <dgm:pt modelId="{10D89A81-41FB-4894-8573-BCEA758276A3}" type="parTrans" cxnId="{FE6303D6-043A-4107-887A-C930ACF981EA}">
      <dgm:prSet/>
      <dgm:spPr/>
      <dgm:t>
        <a:bodyPr/>
        <a:lstStyle/>
        <a:p>
          <a:endParaRPr lang="en-US"/>
        </a:p>
      </dgm:t>
    </dgm:pt>
    <dgm:pt modelId="{75D0C261-17EB-4DF1-B78D-F0F60A8CA3DC}" type="sibTrans" cxnId="{FE6303D6-043A-4107-887A-C930ACF981EA}">
      <dgm:prSet/>
      <dgm:spPr/>
      <dgm:t>
        <a:bodyPr/>
        <a:lstStyle/>
        <a:p>
          <a:endParaRPr lang="en-US"/>
        </a:p>
      </dgm:t>
    </dgm:pt>
    <dgm:pt modelId="{1C336BE5-FF5C-4DF0-924B-CB75C9990EF4}">
      <dgm:prSet/>
      <dgm:spPr/>
      <dgm:t>
        <a:bodyPr/>
        <a:lstStyle/>
        <a:p>
          <a:r>
            <a:rPr lang="en-US" b="1"/>
            <a:t>UW-Milwaukee</a:t>
          </a:r>
          <a:endParaRPr lang="en-US"/>
        </a:p>
      </dgm:t>
    </dgm:pt>
    <dgm:pt modelId="{50046ACB-A707-4420-BD4F-E3F5A9088373}" type="parTrans" cxnId="{F4ABED84-E71B-46D7-9E7A-EA221D13A823}">
      <dgm:prSet/>
      <dgm:spPr/>
      <dgm:t>
        <a:bodyPr/>
        <a:lstStyle/>
        <a:p>
          <a:endParaRPr lang="en-US"/>
        </a:p>
      </dgm:t>
    </dgm:pt>
    <dgm:pt modelId="{73074C85-4C66-48A0-8DFB-6677C11D5B02}" type="sibTrans" cxnId="{F4ABED84-E71B-46D7-9E7A-EA221D13A823}">
      <dgm:prSet/>
      <dgm:spPr/>
      <dgm:t>
        <a:bodyPr/>
        <a:lstStyle/>
        <a:p>
          <a:endParaRPr lang="en-US"/>
        </a:p>
      </dgm:t>
    </dgm:pt>
    <dgm:pt modelId="{9945F9D9-CF44-40E9-8F2F-4B9CE922611E}">
      <dgm:prSet/>
      <dgm:spPr/>
      <dgm:t>
        <a:bodyPr/>
        <a:lstStyle/>
        <a:p>
          <a:r>
            <a:rPr lang="en-US" b="1"/>
            <a:t>Nursing – RN-to-BSN </a:t>
          </a:r>
          <a:endParaRPr lang="en-US"/>
        </a:p>
      </dgm:t>
    </dgm:pt>
    <dgm:pt modelId="{1CDE7B23-BD77-4599-9F5C-37096430F505}" type="parTrans" cxnId="{9B0689D9-C7E7-4536-85CE-2CD24C8B2648}">
      <dgm:prSet/>
      <dgm:spPr/>
      <dgm:t>
        <a:bodyPr/>
        <a:lstStyle/>
        <a:p>
          <a:endParaRPr lang="en-US"/>
        </a:p>
      </dgm:t>
    </dgm:pt>
    <dgm:pt modelId="{995E1444-5F8A-4BFE-86C0-19116AC3EA61}" type="sibTrans" cxnId="{9B0689D9-C7E7-4536-85CE-2CD24C8B2648}">
      <dgm:prSet/>
      <dgm:spPr/>
      <dgm:t>
        <a:bodyPr/>
        <a:lstStyle/>
        <a:p>
          <a:endParaRPr lang="en-US"/>
        </a:p>
      </dgm:t>
    </dgm:pt>
    <dgm:pt modelId="{69FE7FCE-B4FA-43FB-8556-DF0AE0CDE304}">
      <dgm:prSet/>
      <dgm:spPr/>
      <dgm:t>
        <a:bodyPr/>
        <a:lstStyle/>
        <a:p>
          <a:r>
            <a:rPr lang="en-US" b="1"/>
            <a:t>Diagnostic Imaging </a:t>
          </a:r>
          <a:endParaRPr lang="en-US"/>
        </a:p>
      </dgm:t>
    </dgm:pt>
    <dgm:pt modelId="{F44DCC14-A99D-4D23-9DCD-54D0F157E146}" type="parTrans" cxnId="{ADF66BF1-1D33-4B7C-B9B6-B017F76703E6}">
      <dgm:prSet/>
      <dgm:spPr/>
      <dgm:t>
        <a:bodyPr/>
        <a:lstStyle/>
        <a:p>
          <a:endParaRPr lang="en-US"/>
        </a:p>
      </dgm:t>
    </dgm:pt>
    <dgm:pt modelId="{115364A5-CCB1-408D-97F6-24174C336481}" type="sibTrans" cxnId="{ADF66BF1-1D33-4B7C-B9B6-B017F76703E6}">
      <dgm:prSet/>
      <dgm:spPr/>
      <dgm:t>
        <a:bodyPr/>
        <a:lstStyle/>
        <a:p>
          <a:endParaRPr lang="en-US"/>
        </a:p>
      </dgm:t>
    </dgm:pt>
    <dgm:pt modelId="{2E016B02-C7E5-4F1C-AB7F-E21970A7C621}">
      <dgm:prSet/>
      <dgm:spPr/>
      <dgm:t>
        <a:bodyPr/>
        <a:lstStyle/>
        <a:p>
          <a:r>
            <a:rPr lang="en-US" b="1"/>
            <a:t>Health Sciences </a:t>
          </a:r>
          <a:endParaRPr lang="en-US"/>
        </a:p>
      </dgm:t>
    </dgm:pt>
    <dgm:pt modelId="{1B293C37-B5DC-4800-9FAA-138F75511620}" type="parTrans" cxnId="{87AE3B20-CA69-4ABE-9CE5-A0381D92FA93}">
      <dgm:prSet/>
      <dgm:spPr/>
      <dgm:t>
        <a:bodyPr/>
        <a:lstStyle/>
        <a:p>
          <a:endParaRPr lang="en-US"/>
        </a:p>
      </dgm:t>
    </dgm:pt>
    <dgm:pt modelId="{53C33792-0675-4898-833D-0BC0DAA0BC65}" type="sibTrans" cxnId="{87AE3B20-CA69-4ABE-9CE5-A0381D92FA93}">
      <dgm:prSet/>
      <dgm:spPr/>
      <dgm:t>
        <a:bodyPr/>
        <a:lstStyle/>
        <a:p>
          <a:endParaRPr lang="en-US"/>
        </a:p>
      </dgm:t>
    </dgm:pt>
    <dgm:pt modelId="{A50F18BE-9FAE-4326-B2DE-CB6D7B65A889}">
      <dgm:prSet/>
      <dgm:spPr/>
      <dgm:t>
        <a:bodyPr/>
        <a:lstStyle/>
        <a:p>
          <a:r>
            <a:rPr lang="en-US" b="1"/>
            <a:t>Associate of Arts &amp; Science </a:t>
          </a:r>
          <a:endParaRPr lang="en-US"/>
        </a:p>
      </dgm:t>
    </dgm:pt>
    <dgm:pt modelId="{84FBF4D1-2655-44D8-B331-6239889E3A41}" type="parTrans" cxnId="{AF74BDAE-DB3F-4140-9921-063E96ADCD71}">
      <dgm:prSet/>
      <dgm:spPr/>
      <dgm:t>
        <a:bodyPr/>
        <a:lstStyle/>
        <a:p>
          <a:endParaRPr lang="en-US"/>
        </a:p>
      </dgm:t>
    </dgm:pt>
    <dgm:pt modelId="{4A78E4F9-21B5-42F2-B659-6109C538F758}" type="sibTrans" cxnId="{AF74BDAE-DB3F-4140-9921-063E96ADCD71}">
      <dgm:prSet/>
      <dgm:spPr/>
      <dgm:t>
        <a:bodyPr/>
        <a:lstStyle/>
        <a:p>
          <a:endParaRPr lang="en-US"/>
        </a:p>
      </dgm:t>
    </dgm:pt>
    <dgm:pt modelId="{77F1BA76-1CF7-4E2B-8258-8ACB871096BD}">
      <dgm:prSet/>
      <dgm:spPr/>
      <dgm:t>
        <a:bodyPr/>
        <a:lstStyle/>
        <a:p>
          <a:r>
            <a:rPr lang="en-US" b="1"/>
            <a:t>Business &amp; Technical Writing Certificate </a:t>
          </a:r>
          <a:endParaRPr lang="en-US"/>
        </a:p>
      </dgm:t>
    </dgm:pt>
    <dgm:pt modelId="{5528A9AB-B1D7-43FF-B2A5-CCB915A95085}" type="parTrans" cxnId="{748AD1FB-8DAA-4AE3-917D-4C15AFEB3AEE}">
      <dgm:prSet/>
      <dgm:spPr/>
      <dgm:t>
        <a:bodyPr/>
        <a:lstStyle/>
        <a:p>
          <a:endParaRPr lang="en-US"/>
        </a:p>
      </dgm:t>
    </dgm:pt>
    <dgm:pt modelId="{7AA965A2-7805-4F90-9640-F4A3B4831165}" type="sibTrans" cxnId="{748AD1FB-8DAA-4AE3-917D-4C15AFEB3AEE}">
      <dgm:prSet/>
      <dgm:spPr/>
      <dgm:t>
        <a:bodyPr/>
        <a:lstStyle/>
        <a:p>
          <a:endParaRPr lang="en-US"/>
        </a:p>
      </dgm:t>
    </dgm:pt>
    <dgm:pt modelId="{0873B17B-0BC3-4994-B6D9-7BB7311762F3}">
      <dgm:prSet/>
      <dgm:spPr/>
      <dgm:t>
        <a:bodyPr/>
        <a:lstStyle/>
        <a:p>
          <a:r>
            <a:rPr lang="en-US" b="1"/>
            <a:t>Information Science &amp; Technology</a:t>
          </a:r>
          <a:endParaRPr lang="en-US"/>
        </a:p>
      </dgm:t>
    </dgm:pt>
    <dgm:pt modelId="{56D5EFD8-3DCD-4F3F-A1F3-8542CE36FB0E}" type="parTrans" cxnId="{2E8A649A-78F3-4BED-BE78-0F75B2D9365E}">
      <dgm:prSet/>
      <dgm:spPr/>
      <dgm:t>
        <a:bodyPr/>
        <a:lstStyle/>
        <a:p>
          <a:endParaRPr lang="en-US"/>
        </a:p>
      </dgm:t>
    </dgm:pt>
    <dgm:pt modelId="{93820AEC-E8B9-486E-96EA-A48B8DF38C97}" type="sibTrans" cxnId="{2E8A649A-78F3-4BED-BE78-0F75B2D9365E}">
      <dgm:prSet/>
      <dgm:spPr/>
      <dgm:t>
        <a:bodyPr/>
        <a:lstStyle/>
        <a:p>
          <a:endParaRPr lang="en-US"/>
        </a:p>
      </dgm:t>
    </dgm:pt>
    <dgm:pt modelId="{210D4017-4A5C-4186-8B88-E553E2799AB1}">
      <dgm:prSet/>
      <dgm:spPr/>
      <dgm:t>
        <a:bodyPr/>
        <a:lstStyle/>
        <a:p>
          <a:r>
            <a:rPr lang="en-US" b="1"/>
            <a:t>Healthcare Informatics Certificate </a:t>
          </a:r>
          <a:endParaRPr lang="en-US"/>
        </a:p>
      </dgm:t>
    </dgm:pt>
    <dgm:pt modelId="{04354E16-416A-4680-9023-1EA316B63B5D}" type="parTrans" cxnId="{422F3E17-822E-4AC2-9356-3F68A0F24F54}">
      <dgm:prSet/>
      <dgm:spPr/>
      <dgm:t>
        <a:bodyPr/>
        <a:lstStyle/>
        <a:p>
          <a:endParaRPr lang="en-US"/>
        </a:p>
      </dgm:t>
    </dgm:pt>
    <dgm:pt modelId="{0BEABB93-E754-4740-B725-488DB95BD984}" type="sibTrans" cxnId="{422F3E17-822E-4AC2-9356-3F68A0F24F54}">
      <dgm:prSet/>
      <dgm:spPr/>
      <dgm:t>
        <a:bodyPr/>
        <a:lstStyle/>
        <a:p>
          <a:endParaRPr lang="en-US"/>
        </a:p>
      </dgm:t>
    </dgm:pt>
    <dgm:pt modelId="{174E4343-A37D-4A7E-9601-A65C83C3B542}">
      <dgm:prSet/>
      <dgm:spPr/>
      <dgm:t>
        <a:bodyPr/>
        <a:lstStyle/>
        <a:p>
          <a:r>
            <a:rPr lang="en-US" b="1"/>
            <a:t>UW-Parkside</a:t>
          </a:r>
          <a:endParaRPr lang="en-US"/>
        </a:p>
      </dgm:t>
    </dgm:pt>
    <dgm:pt modelId="{D38575D5-E59D-43C7-9728-E692C5B85A56}" type="parTrans" cxnId="{0D1B00A1-3747-4EAE-935C-A79E6F73CBA1}">
      <dgm:prSet/>
      <dgm:spPr/>
      <dgm:t>
        <a:bodyPr/>
        <a:lstStyle/>
        <a:p>
          <a:endParaRPr lang="en-US"/>
        </a:p>
      </dgm:t>
    </dgm:pt>
    <dgm:pt modelId="{9552B646-076F-407E-ACA4-0963F340F462}" type="sibTrans" cxnId="{0D1B00A1-3747-4EAE-935C-A79E6F73CBA1}">
      <dgm:prSet/>
      <dgm:spPr/>
      <dgm:t>
        <a:bodyPr/>
        <a:lstStyle/>
        <a:p>
          <a:endParaRPr lang="en-US"/>
        </a:p>
      </dgm:t>
    </dgm:pt>
    <dgm:pt modelId="{8711275D-E44F-4667-AD28-975FC04D3775}">
      <dgm:prSet/>
      <dgm:spPr/>
      <dgm:t>
        <a:bodyPr/>
        <a:lstStyle/>
        <a:p>
          <a:r>
            <a:rPr lang="en-US" b="1"/>
            <a:t>Business Administration  </a:t>
          </a:r>
          <a:endParaRPr lang="en-US"/>
        </a:p>
      </dgm:t>
    </dgm:pt>
    <dgm:pt modelId="{47F1FCBE-4107-4095-A979-4BB36E80C4F2}" type="parTrans" cxnId="{1F514D6F-0B49-41CB-B34A-BC3D2BE19FAA}">
      <dgm:prSet/>
      <dgm:spPr/>
      <dgm:t>
        <a:bodyPr/>
        <a:lstStyle/>
        <a:p>
          <a:endParaRPr lang="en-US"/>
        </a:p>
      </dgm:t>
    </dgm:pt>
    <dgm:pt modelId="{ABF91CD1-9395-4C6C-932E-0E7D59D3A8DB}" type="sibTrans" cxnId="{1F514D6F-0B49-41CB-B34A-BC3D2BE19FAA}">
      <dgm:prSet/>
      <dgm:spPr/>
      <dgm:t>
        <a:bodyPr/>
        <a:lstStyle/>
        <a:p>
          <a:endParaRPr lang="en-US"/>
        </a:p>
      </dgm:t>
    </dgm:pt>
    <dgm:pt modelId="{494A7D72-7EAD-419A-9CC8-5FCE99CF7EB8}">
      <dgm:prSet/>
      <dgm:spPr/>
      <dgm:t>
        <a:bodyPr/>
        <a:lstStyle/>
        <a:p>
          <a:r>
            <a:rPr lang="en-US" b="1"/>
            <a:t>Project Management </a:t>
          </a:r>
          <a:endParaRPr lang="en-US"/>
        </a:p>
      </dgm:t>
    </dgm:pt>
    <dgm:pt modelId="{09218B82-E381-479B-8ED2-A9E1734C7DFB}" type="parTrans" cxnId="{F7E4B7AF-2C07-42B3-BA73-21512B1B4258}">
      <dgm:prSet/>
      <dgm:spPr/>
      <dgm:t>
        <a:bodyPr/>
        <a:lstStyle/>
        <a:p>
          <a:endParaRPr lang="en-US"/>
        </a:p>
      </dgm:t>
    </dgm:pt>
    <dgm:pt modelId="{96815371-C39D-4638-A0CE-CA229ED3A5B3}" type="sibTrans" cxnId="{F7E4B7AF-2C07-42B3-BA73-21512B1B4258}">
      <dgm:prSet/>
      <dgm:spPr/>
      <dgm:t>
        <a:bodyPr/>
        <a:lstStyle/>
        <a:p>
          <a:endParaRPr lang="en-US"/>
        </a:p>
      </dgm:t>
    </dgm:pt>
    <dgm:pt modelId="{34FFB4E8-6AC2-4150-A5BB-66D9D072C94F}" type="pres">
      <dgm:prSet presAssocID="{49A4215D-74AE-4DF8-ACD8-B7AA8C2D6DF2}" presName="vert0" presStyleCnt="0">
        <dgm:presLayoutVars>
          <dgm:dir/>
          <dgm:animOne val="branch"/>
          <dgm:animLvl val="lvl"/>
        </dgm:presLayoutVars>
      </dgm:prSet>
      <dgm:spPr/>
    </dgm:pt>
    <dgm:pt modelId="{BD6D33BE-121A-4BDA-896D-F69E74E29D78}" type="pres">
      <dgm:prSet presAssocID="{67C59480-1AE1-4156-B740-E050E2E0E82B}" presName="thickLine" presStyleLbl="alignNode1" presStyleIdx="0" presStyleCnt="3"/>
      <dgm:spPr/>
    </dgm:pt>
    <dgm:pt modelId="{08DFD4C4-29CB-4774-B424-BB6D23A9FB9F}" type="pres">
      <dgm:prSet presAssocID="{67C59480-1AE1-4156-B740-E050E2E0E82B}" presName="horz1" presStyleCnt="0"/>
      <dgm:spPr/>
    </dgm:pt>
    <dgm:pt modelId="{31E7399E-0FBC-471C-9036-33B7F8401195}" type="pres">
      <dgm:prSet presAssocID="{67C59480-1AE1-4156-B740-E050E2E0E82B}" presName="tx1" presStyleLbl="revTx" presStyleIdx="0" presStyleCnt="13"/>
      <dgm:spPr/>
    </dgm:pt>
    <dgm:pt modelId="{188B5827-321A-4C65-8452-13AF6D327DEC}" type="pres">
      <dgm:prSet presAssocID="{67C59480-1AE1-4156-B740-E050E2E0E82B}" presName="vert1" presStyleCnt="0"/>
      <dgm:spPr/>
    </dgm:pt>
    <dgm:pt modelId="{7340BC92-1D64-43AF-AB48-AF03159896D7}" type="pres">
      <dgm:prSet presAssocID="{C02C60B0-B68F-46FC-AEDF-8413A976A011}" presName="vertSpace2a" presStyleCnt="0"/>
      <dgm:spPr/>
    </dgm:pt>
    <dgm:pt modelId="{A717061D-6E6B-4A9D-BBAA-677043D988EA}" type="pres">
      <dgm:prSet presAssocID="{C02C60B0-B68F-46FC-AEDF-8413A976A011}" presName="horz2" presStyleCnt="0"/>
      <dgm:spPr/>
    </dgm:pt>
    <dgm:pt modelId="{3447C280-DD57-4749-8913-08C6BB96E490}" type="pres">
      <dgm:prSet presAssocID="{C02C60B0-B68F-46FC-AEDF-8413A976A011}" presName="horzSpace2" presStyleCnt="0"/>
      <dgm:spPr/>
    </dgm:pt>
    <dgm:pt modelId="{B5349E0E-085A-47A2-BC1F-C5980A902716}" type="pres">
      <dgm:prSet presAssocID="{C02C60B0-B68F-46FC-AEDF-8413A976A011}" presName="tx2" presStyleLbl="revTx" presStyleIdx="1" presStyleCnt="13"/>
      <dgm:spPr/>
    </dgm:pt>
    <dgm:pt modelId="{7CD09A40-8F5A-43B4-98D9-B7A6C64F1463}" type="pres">
      <dgm:prSet presAssocID="{C02C60B0-B68F-46FC-AEDF-8413A976A011}" presName="vert2" presStyleCnt="0"/>
      <dgm:spPr/>
    </dgm:pt>
    <dgm:pt modelId="{AFFA601C-6C4F-44F3-A95B-312957EB450E}" type="pres">
      <dgm:prSet presAssocID="{C02C60B0-B68F-46FC-AEDF-8413A976A011}" presName="thinLine2b" presStyleLbl="callout" presStyleIdx="0" presStyleCnt="10"/>
      <dgm:spPr/>
    </dgm:pt>
    <dgm:pt modelId="{6548D02B-D24D-42AC-B79D-0599619F6520}" type="pres">
      <dgm:prSet presAssocID="{C02C60B0-B68F-46FC-AEDF-8413A976A011}" presName="vertSpace2b" presStyleCnt="0"/>
      <dgm:spPr/>
    </dgm:pt>
    <dgm:pt modelId="{B6853535-CD00-4266-A453-A28617CA6595}" type="pres">
      <dgm:prSet presAssocID="{1C336BE5-FF5C-4DF0-924B-CB75C9990EF4}" presName="thickLine" presStyleLbl="alignNode1" presStyleIdx="1" presStyleCnt="3"/>
      <dgm:spPr/>
    </dgm:pt>
    <dgm:pt modelId="{0D8E0812-0388-47DD-816A-C3201B4370CA}" type="pres">
      <dgm:prSet presAssocID="{1C336BE5-FF5C-4DF0-924B-CB75C9990EF4}" presName="horz1" presStyleCnt="0"/>
      <dgm:spPr/>
    </dgm:pt>
    <dgm:pt modelId="{595F1504-D81F-4805-B279-E35857DF2B98}" type="pres">
      <dgm:prSet presAssocID="{1C336BE5-FF5C-4DF0-924B-CB75C9990EF4}" presName="tx1" presStyleLbl="revTx" presStyleIdx="2" presStyleCnt="13"/>
      <dgm:spPr/>
    </dgm:pt>
    <dgm:pt modelId="{A2B08077-CDF7-4A5B-9B60-BDF7279C91DC}" type="pres">
      <dgm:prSet presAssocID="{1C336BE5-FF5C-4DF0-924B-CB75C9990EF4}" presName="vert1" presStyleCnt="0"/>
      <dgm:spPr/>
    </dgm:pt>
    <dgm:pt modelId="{FE74EC74-C174-450A-A95A-1C8D12F841E1}" type="pres">
      <dgm:prSet presAssocID="{9945F9D9-CF44-40E9-8F2F-4B9CE922611E}" presName="vertSpace2a" presStyleCnt="0"/>
      <dgm:spPr/>
    </dgm:pt>
    <dgm:pt modelId="{B244E2F2-9FFB-4684-B6C3-17D5DE886449}" type="pres">
      <dgm:prSet presAssocID="{9945F9D9-CF44-40E9-8F2F-4B9CE922611E}" presName="horz2" presStyleCnt="0"/>
      <dgm:spPr/>
    </dgm:pt>
    <dgm:pt modelId="{4807A69E-A109-46C9-9E96-A10153809917}" type="pres">
      <dgm:prSet presAssocID="{9945F9D9-CF44-40E9-8F2F-4B9CE922611E}" presName="horzSpace2" presStyleCnt="0"/>
      <dgm:spPr/>
    </dgm:pt>
    <dgm:pt modelId="{0F30234F-0F34-4ED5-BF64-5526A0C07D1D}" type="pres">
      <dgm:prSet presAssocID="{9945F9D9-CF44-40E9-8F2F-4B9CE922611E}" presName="tx2" presStyleLbl="revTx" presStyleIdx="3" presStyleCnt="13"/>
      <dgm:spPr/>
    </dgm:pt>
    <dgm:pt modelId="{8AC30AE8-D049-4D99-B6C5-1EF0DC7B20C2}" type="pres">
      <dgm:prSet presAssocID="{9945F9D9-CF44-40E9-8F2F-4B9CE922611E}" presName="vert2" presStyleCnt="0"/>
      <dgm:spPr/>
    </dgm:pt>
    <dgm:pt modelId="{5805D65F-3D94-49FE-A066-847B967C7823}" type="pres">
      <dgm:prSet presAssocID="{9945F9D9-CF44-40E9-8F2F-4B9CE922611E}" presName="thinLine2b" presStyleLbl="callout" presStyleIdx="1" presStyleCnt="10"/>
      <dgm:spPr/>
    </dgm:pt>
    <dgm:pt modelId="{C66B5B40-381D-404D-B5F4-9588A12E2E7C}" type="pres">
      <dgm:prSet presAssocID="{9945F9D9-CF44-40E9-8F2F-4B9CE922611E}" presName="vertSpace2b" presStyleCnt="0"/>
      <dgm:spPr/>
    </dgm:pt>
    <dgm:pt modelId="{F043C012-8D58-45CA-8862-F8E897D147D3}" type="pres">
      <dgm:prSet presAssocID="{69FE7FCE-B4FA-43FB-8556-DF0AE0CDE304}" presName="horz2" presStyleCnt="0"/>
      <dgm:spPr/>
    </dgm:pt>
    <dgm:pt modelId="{8BA68051-3B57-461F-A9AF-8648A3E6351C}" type="pres">
      <dgm:prSet presAssocID="{69FE7FCE-B4FA-43FB-8556-DF0AE0CDE304}" presName="horzSpace2" presStyleCnt="0"/>
      <dgm:spPr/>
    </dgm:pt>
    <dgm:pt modelId="{B25CD238-5814-4FE7-AB5B-8C790BA8763F}" type="pres">
      <dgm:prSet presAssocID="{69FE7FCE-B4FA-43FB-8556-DF0AE0CDE304}" presName="tx2" presStyleLbl="revTx" presStyleIdx="4" presStyleCnt="13"/>
      <dgm:spPr/>
    </dgm:pt>
    <dgm:pt modelId="{7D663A04-0BCB-433C-85B4-287951EB35E6}" type="pres">
      <dgm:prSet presAssocID="{69FE7FCE-B4FA-43FB-8556-DF0AE0CDE304}" presName="vert2" presStyleCnt="0"/>
      <dgm:spPr/>
    </dgm:pt>
    <dgm:pt modelId="{E9C865EA-4F8D-4D4C-9D5E-8A50F55D3BF0}" type="pres">
      <dgm:prSet presAssocID="{69FE7FCE-B4FA-43FB-8556-DF0AE0CDE304}" presName="thinLine2b" presStyleLbl="callout" presStyleIdx="2" presStyleCnt="10"/>
      <dgm:spPr/>
    </dgm:pt>
    <dgm:pt modelId="{57BA34C4-DB06-47CE-A693-4342E8DD9827}" type="pres">
      <dgm:prSet presAssocID="{69FE7FCE-B4FA-43FB-8556-DF0AE0CDE304}" presName="vertSpace2b" presStyleCnt="0"/>
      <dgm:spPr/>
    </dgm:pt>
    <dgm:pt modelId="{C5941205-DBB8-4628-B576-80472865F70A}" type="pres">
      <dgm:prSet presAssocID="{2E016B02-C7E5-4F1C-AB7F-E21970A7C621}" presName="horz2" presStyleCnt="0"/>
      <dgm:spPr/>
    </dgm:pt>
    <dgm:pt modelId="{C81C5B4A-4891-47DA-8A4B-F239E6EE10EC}" type="pres">
      <dgm:prSet presAssocID="{2E016B02-C7E5-4F1C-AB7F-E21970A7C621}" presName="horzSpace2" presStyleCnt="0"/>
      <dgm:spPr/>
    </dgm:pt>
    <dgm:pt modelId="{A691DCA2-1F30-4FDC-87B1-E2BA39EC979B}" type="pres">
      <dgm:prSet presAssocID="{2E016B02-C7E5-4F1C-AB7F-E21970A7C621}" presName="tx2" presStyleLbl="revTx" presStyleIdx="5" presStyleCnt="13"/>
      <dgm:spPr/>
    </dgm:pt>
    <dgm:pt modelId="{8A84A23E-5997-439F-A5E4-7F4519654F71}" type="pres">
      <dgm:prSet presAssocID="{2E016B02-C7E5-4F1C-AB7F-E21970A7C621}" presName="vert2" presStyleCnt="0"/>
      <dgm:spPr/>
    </dgm:pt>
    <dgm:pt modelId="{2F72E83B-E996-48D4-8536-AEB6DD737774}" type="pres">
      <dgm:prSet presAssocID="{2E016B02-C7E5-4F1C-AB7F-E21970A7C621}" presName="thinLine2b" presStyleLbl="callout" presStyleIdx="3" presStyleCnt="10"/>
      <dgm:spPr/>
    </dgm:pt>
    <dgm:pt modelId="{32F3876C-5417-4352-88F3-4C0901CBDB28}" type="pres">
      <dgm:prSet presAssocID="{2E016B02-C7E5-4F1C-AB7F-E21970A7C621}" presName="vertSpace2b" presStyleCnt="0"/>
      <dgm:spPr/>
    </dgm:pt>
    <dgm:pt modelId="{607FB237-E063-4A4C-9BAB-17093172092E}" type="pres">
      <dgm:prSet presAssocID="{A50F18BE-9FAE-4326-B2DE-CB6D7B65A889}" presName="horz2" presStyleCnt="0"/>
      <dgm:spPr/>
    </dgm:pt>
    <dgm:pt modelId="{1C4D480E-6ABD-4736-B43A-C72CFF995FA2}" type="pres">
      <dgm:prSet presAssocID="{A50F18BE-9FAE-4326-B2DE-CB6D7B65A889}" presName="horzSpace2" presStyleCnt="0"/>
      <dgm:spPr/>
    </dgm:pt>
    <dgm:pt modelId="{B1428BFF-9608-4040-B6F2-54A05DE9B7D1}" type="pres">
      <dgm:prSet presAssocID="{A50F18BE-9FAE-4326-B2DE-CB6D7B65A889}" presName="tx2" presStyleLbl="revTx" presStyleIdx="6" presStyleCnt="13"/>
      <dgm:spPr/>
    </dgm:pt>
    <dgm:pt modelId="{F8F86C92-5A4D-4918-8D42-B1E6958CE403}" type="pres">
      <dgm:prSet presAssocID="{A50F18BE-9FAE-4326-B2DE-CB6D7B65A889}" presName="vert2" presStyleCnt="0"/>
      <dgm:spPr/>
    </dgm:pt>
    <dgm:pt modelId="{6F974FE7-3A4E-468B-99EE-D3B252A3609B}" type="pres">
      <dgm:prSet presAssocID="{A50F18BE-9FAE-4326-B2DE-CB6D7B65A889}" presName="thinLine2b" presStyleLbl="callout" presStyleIdx="4" presStyleCnt="10"/>
      <dgm:spPr/>
    </dgm:pt>
    <dgm:pt modelId="{3E304E90-8ED1-4916-862D-F89879E29E69}" type="pres">
      <dgm:prSet presAssocID="{A50F18BE-9FAE-4326-B2DE-CB6D7B65A889}" presName="vertSpace2b" presStyleCnt="0"/>
      <dgm:spPr/>
    </dgm:pt>
    <dgm:pt modelId="{E34E0C50-72C3-4470-BAD6-AE3787FA0543}" type="pres">
      <dgm:prSet presAssocID="{77F1BA76-1CF7-4E2B-8258-8ACB871096BD}" presName="horz2" presStyleCnt="0"/>
      <dgm:spPr/>
    </dgm:pt>
    <dgm:pt modelId="{5A466C7D-FB35-40C4-8219-426ECEC188CC}" type="pres">
      <dgm:prSet presAssocID="{77F1BA76-1CF7-4E2B-8258-8ACB871096BD}" presName="horzSpace2" presStyleCnt="0"/>
      <dgm:spPr/>
    </dgm:pt>
    <dgm:pt modelId="{4ADCB5D1-1097-43C9-85BE-25827CBD13A2}" type="pres">
      <dgm:prSet presAssocID="{77F1BA76-1CF7-4E2B-8258-8ACB871096BD}" presName="tx2" presStyleLbl="revTx" presStyleIdx="7" presStyleCnt="13"/>
      <dgm:spPr/>
    </dgm:pt>
    <dgm:pt modelId="{62D601F1-508C-4C31-9D4D-E3F26A640444}" type="pres">
      <dgm:prSet presAssocID="{77F1BA76-1CF7-4E2B-8258-8ACB871096BD}" presName="vert2" presStyleCnt="0"/>
      <dgm:spPr/>
    </dgm:pt>
    <dgm:pt modelId="{7A9C47B0-8387-4E3B-8B37-13F7E57D0892}" type="pres">
      <dgm:prSet presAssocID="{77F1BA76-1CF7-4E2B-8258-8ACB871096BD}" presName="thinLine2b" presStyleLbl="callout" presStyleIdx="5" presStyleCnt="10"/>
      <dgm:spPr/>
    </dgm:pt>
    <dgm:pt modelId="{845CE902-609B-4763-8ECB-77E677B93C77}" type="pres">
      <dgm:prSet presAssocID="{77F1BA76-1CF7-4E2B-8258-8ACB871096BD}" presName="vertSpace2b" presStyleCnt="0"/>
      <dgm:spPr/>
    </dgm:pt>
    <dgm:pt modelId="{D0B499B7-E00F-41E5-9A40-EF115F09BC8D}" type="pres">
      <dgm:prSet presAssocID="{0873B17B-0BC3-4994-B6D9-7BB7311762F3}" presName="horz2" presStyleCnt="0"/>
      <dgm:spPr/>
    </dgm:pt>
    <dgm:pt modelId="{EBE349AF-7842-4274-B9CC-247EB7CB74B9}" type="pres">
      <dgm:prSet presAssocID="{0873B17B-0BC3-4994-B6D9-7BB7311762F3}" presName="horzSpace2" presStyleCnt="0"/>
      <dgm:spPr/>
    </dgm:pt>
    <dgm:pt modelId="{CF530C6F-47C8-48CB-9E24-622A3059B6C9}" type="pres">
      <dgm:prSet presAssocID="{0873B17B-0BC3-4994-B6D9-7BB7311762F3}" presName="tx2" presStyleLbl="revTx" presStyleIdx="8" presStyleCnt="13"/>
      <dgm:spPr/>
    </dgm:pt>
    <dgm:pt modelId="{76EB935B-9C1F-4CCB-8D47-88ED3CA2E981}" type="pres">
      <dgm:prSet presAssocID="{0873B17B-0BC3-4994-B6D9-7BB7311762F3}" presName="vert2" presStyleCnt="0"/>
      <dgm:spPr/>
    </dgm:pt>
    <dgm:pt modelId="{93ADACDC-FC0F-4A23-8C14-2D57E1FE07F0}" type="pres">
      <dgm:prSet presAssocID="{0873B17B-0BC3-4994-B6D9-7BB7311762F3}" presName="thinLine2b" presStyleLbl="callout" presStyleIdx="6" presStyleCnt="10"/>
      <dgm:spPr/>
    </dgm:pt>
    <dgm:pt modelId="{F4EC549D-DF3C-4409-BE94-6584ABF154C4}" type="pres">
      <dgm:prSet presAssocID="{0873B17B-0BC3-4994-B6D9-7BB7311762F3}" presName="vertSpace2b" presStyleCnt="0"/>
      <dgm:spPr/>
    </dgm:pt>
    <dgm:pt modelId="{C4F15CD9-3641-4345-B964-A5974085A7AE}" type="pres">
      <dgm:prSet presAssocID="{210D4017-4A5C-4186-8B88-E553E2799AB1}" presName="horz2" presStyleCnt="0"/>
      <dgm:spPr/>
    </dgm:pt>
    <dgm:pt modelId="{AF813DF8-2B9C-4104-8660-8F5BD809CD35}" type="pres">
      <dgm:prSet presAssocID="{210D4017-4A5C-4186-8B88-E553E2799AB1}" presName="horzSpace2" presStyleCnt="0"/>
      <dgm:spPr/>
    </dgm:pt>
    <dgm:pt modelId="{23F6BE4E-6766-4083-83F4-0E5F9B1095D8}" type="pres">
      <dgm:prSet presAssocID="{210D4017-4A5C-4186-8B88-E553E2799AB1}" presName="tx2" presStyleLbl="revTx" presStyleIdx="9" presStyleCnt="13"/>
      <dgm:spPr/>
    </dgm:pt>
    <dgm:pt modelId="{A30708EF-A9D0-4126-8BD7-EC8FB0B8BF9B}" type="pres">
      <dgm:prSet presAssocID="{210D4017-4A5C-4186-8B88-E553E2799AB1}" presName="vert2" presStyleCnt="0"/>
      <dgm:spPr/>
    </dgm:pt>
    <dgm:pt modelId="{5239356B-A85E-416A-A66B-DED85CA8F821}" type="pres">
      <dgm:prSet presAssocID="{210D4017-4A5C-4186-8B88-E553E2799AB1}" presName="thinLine2b" presStyleLbl="callout" presStyleIdx="7" presStyleCnt="10"/>
      <dgm:spPr/>
    </dgm:pt>
    <dgm:pt modelId="{68C54543-7097-4930-B7CA-E7D525FAA110}" type="pres">
      <dgm:prSet presAssocID="{210D4017-4A5C-4186-8B88-E553E2799AB1}" presName="vertSpace2b" presStyleCnt="0"/>
      <dgm:spPr/>
    </dgm:pt>
    <dgm:pt modelId="{6FF7D8C7-7DD0-4AB5-9E81-E2EB6FFC944B}" type="pres">
      <dgm:prSet presAssocID="{174E4343-A37D-4A7E-9601-A65C83C3B542}" presName="thickLine" presStyleLbl="alignNode1" presStyleIdx="2" presStyleCnt="3"/>
      <dgm:spPr/>
    </dgm:pt>
    <dgm:pt modelId="{1FEC14AD-2CF7-4208-ADEC-8B0CCD011BEC}" type="pres">
      <dgm:prSet presAssocID="{174E4343-A37D-4A7E-9601-A65C83C3B542}" presName="horz1" presStyleCnt="0"/>
      <dgm:spPr/>
    </dgm:pt>
    <dgm:pt modelId="{F3163D7A-8AC7-4F63-8925-615DD8700485}" type="pres">
      <dgm:prSet presAssocID="{174E4343-A37D-4A7E-9601-A65C83C3B542}" presName="tx1" presStyleLbl="revTx" presStyleIdx="10" presStyleCnt="13"/>
      <dgm:spPr/>
    </dgm:pt>
    <dgm:pt modelId="{CCECA257-8BB4-4828-B4B6-D9E641206905}" type="pres">
      <dgm:prSet presAssocID="{174E4343-A37D-4A7E-9601-A65C83C3B542}" presName="vert1" presStyleCnt="0"/>
      <dgm:spPr/>
    </dgm:pt>
    <dgm:pt modelId="{D86537CF-0BBF-4837-8F7B-C504F0F82929}" type="pres">
      <dgm:prSet presAssocID="{8711275D-E44F-4667-AD28-975FC04D3775}" presName="vertSpace2a" presStyleCnt="0"/>
      <dgm:spPr/>
    </dgm:pt>
    <dgm:pt modelId="{F0E2EC46-F865-4E88-AC3A-3F64210FB8C4}" type="pres">
      <dgm:prSet presAssocID="{8711275D-E44F-4667-AD28-975FC04D3775}" presName="horz2" presStyleCnt="0"/>
      <dgm:spPr/>
    </dgm:pt>
    <dgm:pt modelId="{06057858-4792-4966-929D-735A31CCD610}" type="pres">
      <dgm:prSet presAssocID="{8711275D-E44F-4667-AD28-975FC04D3775}" presName="horzSpace2" presStyleCnt="0"/>
      <dgm:spPr/>
    </dgm:pt>
    <dgm:pt modelId="{A7D44033-E2BB-4442-8643-72F22F80C2E5}" type="pres">
      <dgm:prSet presAssocID="{8711275D-E44F-4667-AD28-975FC04D3775}" presName="tx2" presStyleLbl="revTx" presStyleIdx="11" presStyleCnt="13"/>
      <dgm:spPr/>
    </dgm:pt>
    <dgm:pt modelId="{3EA2DEC2-7CCC-43FF-A7DA-65A6CAA9A003}" type="pres">
      <dgm:prSet presAssocID="{8711275D-E44F-4667-AD28-975FC04D3775}" presName="vert2" presStyleCnt="0"/>
      <dgm:spPr/>
    </dgm:pt>
    <dgm:pt modelId="{1004DF2B-BDF6-4BA4-8A65-17A2D47EC2CF}" type="pres">
      <dgm:prSet presAssocID="{8711275D-E44F-4667-AD28-975FC04D3775}" presName="thinLine2b" presStyleLbl="callout" presStyleIdx="8" presStyleCnt="10"/>
      <dgm:spPr/>
    </dgm:pt>
    <dgm:pt modelId="{8B3152C9-6AF1-4696-BE52-4C04DB3FC643}" type="pres">
      <dgm:prSet presAssocID="{8711275D-E44F-4667-AD28-975FC04D3775}" presName="vertSpace2b" presStyleCnt="0"/>
      <dgm:spPr/>
    </dgm:pt>
    <dgm:pt modelId="{AB471237-39AC-4FA0-BF52-508EBA21DD4C}" type="pres">
      <dgm:prSet presAssocID="{494A7D72-7EAD-419A-9CC8-5FCE99CF7EB8}" presName="horz2" presStyleCnt="0"/>
      <dgm:spPr/>
    </dgm:pt>
    <dgm:pt modelId="{81AD1998-8893-449F-8B94-0FF8730BCE4E}" type="pres">
      <dgm:prSet presAssocID="{494A7D72-7EAD-419A-9CC8-5FCE99CF7EB8}" presName="horzSpace2" presStyleCnt="0"/>
      <dgm:spPr/>
    </dgm:pt>
    <dgm:pt modelId="{A24D83BC-CD46-4DA4-B15C-0187312B801A}" type="pres">
      <dgm:prSet presAssocID="{494A7D72-7EAD-419A-9CC8-5FCE99CF7EB8}" presName="tx2" presStyleLbl="revTx" presStyleIdx="12" presStyleCnt="13"/>
      <dgm:spPr/>
    </dgm:pt>
    <dgm:pt modelId="{05A95473-F45D-4AE5-9C21-47A0CA5E94CD}" type="pres">
      <dgm:prSet presAssocID="{494A7D72-7EAD-419A-9CC8-5FCE99CF7EB8}" presName="vert2" presStyleCnt="0"/>
      <dgm:spPr/>
    </dgm:pt>
    <dgm:pt modelId="{38AE56B7-B339-4AAF-AA8A-E2D044F9842D}" type="pres">
      <dgm:prSet presAssocID="{494A7D72-7EAD-419A-9CC8-5FCE99CF7EB8}" presName="thinLine2b" presStyleLbl="callout" presStyleIdx="9" presStyleCnt="10"/>
      <dgm:spPr/>
    </dgm:pt>
    <dgm:pt modelId="{F713B3DF-0E7D-422A-BF9E-64B231372880}" type="pres">
      <dgm:prSet presAssocID="{494A7D72-7EAD-419A-9CC8-5FCE99CF7EB8}" presName="vertSpace2b" presStyleCnt="0"/>
      <dgm:spPr/>
    </dgm:pt>
  </dgm:ptLst>
  <dgm:cxnLst>
    <dgm:cxn modelId="{422F3E17-822E-4AC2-9356-3F68A0F24F54}" srcId="{1C336BE5-FF5C-4DF0-924B-CB75C9990EF4}" destId="{210D4017-4A5C-4186-8B88-E553E2799AB1}" srcOrd="6" destOrd="0" parTransId="{04354E16-416A-4680-9023-1EA316B63B5D}" sibTransId="{0BEABB93-E754-4740-B725-488DB95BD984}"/>
    <dgm:cxn modelId="{87AE3B20-CA69-4ABE-9CE5-A0381D92FA93}" srcId="{1C336BE5-FF5C-4DF0-924B-CB75C9990EF4}" destId="{2E016B02-C7E5-4F1C-AB7F-E21970A7C621}" srcOrd="2" destOrd="0" parTransId="{1B293C37-B5DC-4800-9FAA-138F75511620}" sibTransId="{53C33792-0675-4898-833D-0BC0DAA0BC65}"/>
    <dgm:cxn modelId="{A80B495C-1FC3-4B10-A65D-89DA89CA0D16}" type="presOf" srcId="{A50F18BE-9FAE-4326-B2DE-CB6D7B65A889}" destId="{B1428BFF-9608-4040-B6F2-54A05DE9B7D1}" srcOrd="0" destOrd="0" presId="urn:microsoft.com/office/officeart/2008/layout/LinedList"/>
    <dgm:cxn modelId="{B2EDAE42-1E12-419E-AC82-0956C229C118}" type="presOf" srcId="{494A7D72-7EAD-419A-9CC8-5FCE99CF7EB8}" destId="{A24D83BC-CD46-4DA4-B15C-0187312B801A}" srcOrd="0" destOrd="0" presId="urn:microsoft.com/office/officeart/2008/layout/LinedList"/>
    <dgm:cxn modelId="{8E75476B-8609-4CCE-B1CB-2D50531C5C91}" type="presOf" srcId="{C02C60B0-B68F-46FC-AEDF-8413A976A011}" destId="{B5349E0E-085A-47A2-BC1F-C5980A902716}" srcOrd="0" destOrd="0" presId="urn:microsoft.com/office/officeart/2008/layout/LinedList"/>
    <dgm:cxn modelId="{1F514D6F-0B49-41CB-B34A-BC3D2BE19FAA}" srcId="{174E4343-A37D-4A7E-9601-A65C83C3B542}" destId="{8711275D-E44F-4667-AD28-975FC04D3775}" srcOrd="0" destOrd="0" parTransId="{47F1FCBE-4107-4095-A979-4BB36E80C4F2}" sibTransId="{ABF91CD1-9395-4C6C-932E-0E7D59D3A8DB}"/>
    <dgm:cxn modelId="{F608FC71-D9D1-4F59-B390-4C54A557E43E}" type="presOf" srcId="{0873B17B-0BC3-4994-B6D9-7BB7311762F3}" destId="{CF530C6F-47C8-48CB-9E24-622A3059B6C9}" srcOrd="0" destOrd="0" presId="urn:microsoft.com/office/officeart/2008/layout/LinedList"/>
    <dgm:cxn modelId="{87C16252-ED3E-4B84-8C4F-29FCB46A8441}" type="presOf" srcId="{210D4017-4A5C-4186-8B88-E553E2799AB1}" destId="{23F6BE4E-6766-4083-83F4-0E5F9B1095D8}" srcOrd="0" destOrd="0" presId="urn:microsoft.com/office/officeart/2008/layout/LinedList"/>
    <dgm:cxn modelId="{EF75B17C-94D0-4F87-83A2-430209F431A3}" type="presOf" srcId="{2E016B02-C7E5-4F1C-AB7F-E21970A7C621}" destId="{A691DCA2-1F30-4FDC-87B1-E2BA39EC979B}" srcOrd="0" destOrd="0" presId="urn:microsoft.com/office/officeart/2008/layout/LinedList"/>
    <dgm:cxn modelId="{F4ABED84-E71B-46D7-9E7A-EA221D13A823}" srcId="{49A4215D-74AE-4DF8-ACD8-B7AA8C2D6DF2}" destId="{1C336BE5-FF5C-4DF0-924B-CB75C9990EF4}" srcOrd="1" destOrd="0" parTransId="{50046ACB-A707-4420-BD4F-E3F5A9088373}" sibTransId="{73074C85-4C66-48A0-8DFB-6677C11D5B02}"/>
    <dgm:cxn modelId="{C2D87485-8259-40B3-B01C-697CBB80A78E}" type="presOf" srcId="{9945F9D9-CF44-40E9-8F2F-4B9CE922611E}" destId="{0F30234F-0F34-4ED5-BF64-5526A0C07D1D}" srcOrd="0" destOrd="0" presId="urn:microsoft.com/office/officeart/2008/layout/LinedList"/>
    <dgm:cxn modelId="{2E8A649A-78F3-4BED-BE78-0F75B2D9365E}" srcId="{1C336BE5-FF5C-4DF0-924B-CB75C9990EF4}" destId="{0873B17B-0BC3-4994-B6D9-7BB7311762F3}" srcOrd="5" destOrd="0" parTransId="{56D5EFD8-3DCD-4F3F-A1F3-8542CE36FB0E}" sibTransId="{93820AEC-E8B9-486E-96EA-A48B8DF38C97}"/>
    <dgm:cxn modelId="{E4C33E9B-6681-4B42-809C-70C5AA041628}" type="presOf" srcId="{67C59480-1AE1-4156-B740-E050E2E0E82B}" destId="{31E7399E-0FBC-471C-9036-33B7F8401195}" srcOrd="0" destOrd="0" presId="urn:microsoft.com/office/officeart/2008/layout/LinedList"/>
    <dgm:cxn modelId="{69C7239D-B9B7-4426-AF6B-8C5712C81A90}" type="presOf" srcId="{77F1BA76-1CF7-4E2B-8258-8ACB871096BD}" destId="{4ADCB5D1-1097-43C9-85BE-25827CBD13A2}" srcOrd="0" destOrd="0" presId="urn:microsoft.com/office/officeart/2008/layout/LinedList"/>
    <dgm:cxn modelId="{0D1B00A1-3747-4EAE-935C-A79E6F73CBA1}" srcId="{49A4215D-74AE-4DF8-ACD8-B7AA8C2D6DF2}" destId="{174E4343-A37D-4A7E-9601-A65C83C3B542}" srcOrd="2" destOrd="0" parTransId="{D38575D5-E59D-43C7-9728-E692C5B85A56}" sibTransId="{9552B646-076F-407E-ACA4-0963F340F462}"/>
    <dgm:cxn modelId="{AF74BDAE-DB3F-4140-9921-063E96ADCD71}" srcId="{1C336BE5-FF5C-4DF0-924B-CB75C9990EF4}" destId="{A50F18BE-9FAE-4326-B2DE-CB6D7B65A889}" srcOrd="3" destOrd="0" parTransId="{84FBF4D1-2655-44D8-B331-6239889E3A41}" sibTransId="{4A78E4F9-21B5-42F2-B659-6109C538F758}"/>
    <dgm:cxn modelId="{F7E4B7AF-2C07-42B3-BA73-21512B1B4258}" srcId="{174E4343-A37D-4A7E-9601-A65C83C3B542}" destId="{494A7D72-7EAD-419A-9CC8-5FCE99CF7EB8}" srcOrd="1" destOrd="0" parTransId="{09218B82-E381-479B-8ED2-A9E1734C7DFB}" sibTransId="{96815371-C39D-4638-A0CE-CA229ED3A5B3}"/>
    <dgm:cxn modelId="{7A10DFB4-667E-4BC2-89D6-23568F1D5A6C}" type="presOf" srcId="{1C336BE5-FF5C-4DF0-924B-CB75C9990EF4}" destId="{595F1504-D81F-4805-B279-E35857DF2B98}" srcOrd="0" destOrd="0" presId="urn:microsoft.com/office/officeart/2008/layout/LinedList"/>
    <dgm:cxn modelId="{E27DB3C2-04C9-4D5A-A22E-741D67917C8B}" type="presOf" srcId="{49A4215D-74AE-4DF8-ACD8-B7AA8C2D6DF2}" destId="{34FFB4E8-6AC2-4150-A5BB-66D9D072C94F}" srcOrd="0" destOrd="0" presId="urn:microsoft.com/office/officeart/2008/layout/LinedList"/>
    <dgm:cxn modelId="{F8C96BC7-F2BC-4B27-BCA8-19CA71E09D64}" type="presOf" srcId="{8711275D-E44F-4667-AD28-975FC04D3775}" destId="{A7D44033-E2BB-4442-8643-72F22F80C2E5}" srcOrd="0" destOrd="0" presId="urn:microsoft.com/office/officeart/2008/layout/LinedList"/>
    <dgm:cxn modelId="{F7AFD7C8-8E40-481A-8DFB-637124EEC455}" srcId="{49A4215D-74AE-4DF8-ACD8-B7AA8C2D6DF2}" destId="{67C59480-1AE1-4156-B740-E050E2E0E82B}" srcOrd="0" destOrd="0" parTransId="{57A82D02-1AB0-4E59-A43D-95F3DDF602F8}" sibTransId="{D42C0C19-D02E-4F51-A124-C5A6F7064F9D}"/>
    <dgm:cxn modelId="{FE6303D6-043A-4107-887A-C930ACF981EA}" srcId="{67C59480-1AE1-4156-B740-E050E2E0E82B}" destId="{C02C60B0-B68F-46FC-AEDF-8413A976A011}" srcOrd="0" destOrd="0" parTransId="{10D89A81-41FB-4894-8573-BCEA758276A3}" sibTransId="{75D0C261-17EB-4DF1-B78D-F0F60A8CA3DC}"/>
    <dgm:cxn modelId="{9B0689D9-C7E7-4536-85CE-2CD24C8B2648}" srcId="{1C336BE5-FF5C-4DF0-924B-CB75C9990EF4}" destId="{9945F9D9-CF44-40E9-8F2F-4B9CE922611E}" srcOrd="0" destOrd="0" parTransId="{1CDE7B23-BD77-4599-9F5C-37096430F505}" sibTransId="{995E1444-5F8A-4BFE-86C0-19116AC3EA61}"/>
    <dgm:cxn modelId="{74060DE0-0273-4B68-9252-AD5FD152C69D}" type="presOf" srcId="{174E4343-A37D-4A7E-9601-A65C83C3B542}" destId="{F3163D7A-8AC7-4F63-8925-615DD8700485}" srcOrd="0" destOrd="0" presId="urn:microsoft.com/office/officeart/2008/layout/LinedList"/>
    <dgm:cxn modelId="{3A22AAEC-1963-4F3F-AE6F-EA8B58D57506}" type="presOf" srcId="{69FE7FCE-B4FA-43FB-8556-DF0AE0CDE304}" destId="{B25CD238-5814-4FE7-AB5B-8C790BA8763F}" srcOrd="0" destOrd="0" presId="urn:microsoft.com/office/officeart/2008/layout/LinedList"/>
    <dgm:cxn modelId="{ADF66BF1-1D33-4B7C-B9B6-B017F76703E6}" srcId="{1C336BE5-FF5C-4DF0-924B-CB75C9990EF4}" destId="{69FE7FCE-B4FA-43FB-8556-DF0AE0CDE304}" srcOrd="1" destOrd="0" parTransId="{F44DCC14-A99D-4D23-9DCD-54D0F157E146}" sibTransId="{115364A5-CCB1-408D-97F6-24174C336481}"/>
    <dgm:cxn modelId="{748AD1FB-8DAA-4AE3-917D-4C15AFEB3AEE}" srcId="{1C336BE5-FF5C-4DF0-924B-CB75C9990EF4}" destId="{77F1BA76-1CF7-4E2B-8258-8ACB871096BD}" srcOrd="4" destOrd="0" parTransId="{5528A9AB-B1D7-43FF-B2A5-CCB915A95085}" sibTransId="{7AA965A2-7805-4F90-9640-F4A3B4831165}"/>
    <dgm:cxn modelId="{C4A6BEFC-1EEA-4767-8A6C-CB4FCBE57914}" type="presParOf" srcId="{34FFB4E8-6AC2-4150-A5BB-66D9D072C94F}" destId="{BD6D33BE-121A-4BDA-896D-F69E74E29D78}" srcOrd="0" destOrd="0" presId="urn:microsoft.com/office/officeart/2008/layout/LinedList"/>
    <dgm:cxn modelId="{FE50DCF4-C871-46FF-BF88-69B2AF5C7096}" type="presParOf" srcId="{34FFB4E8-6AC2-4150-A5BB-66D9D072C94F}" destId="{08DFD4C4-29CB-4774-B424-BB6D23A9FB9F}" srcOrd="1" destOrd="0" presId="urn:microsoft.com/office/officeart/2008/layout/LinedList"/>
    <dgm:cxn modelId="{3D9A31FD-AAE5-4206-8E3D-D3095870F7D7}" type="presParOf" srcId="{08DFD4C4-29CB-4774-B424-BB6D23A9FB9F}" destId="{31E7399E-0FBC-471C-9036-33B7F8401195}" srcOrd="0" destOrd="0" presId="urn:microsoft.com/office/officeart/2008/layout/LinedList"/>
    <dgm:cxn modelId="{24C4574C-5B8D-483C-8B56-881CD3FA862F}" type="presParOf" srcId="{08DFD4C4-29CB-4774-B424-BB6D23A9FB9F}" destId="{188B5827-321A-4C65-8452-13AF6D327DEC}" srcOrd="1" destOrd="0" presId="urn:microsoft.com/office/officeart/2008/layout/LinedList"/>
    <dgm:cxn modelId="{FDD69E45-C387-48FE-A09D-F9088C719049}" type="presParOf" srcId="{188B5827-321A-4C65-8452-13AF6D327DEC}" destId="{7340BC92-1D64-43AF-AB48-AF03159896D7}" srcOrd="0" destOrd="0" presId="urn:microsoft.com/office/officeart/2008/layout/LinedList"/>
    <dgm:cxn modelId="{FF6F4C17-E4AE-4CAF-8F44-99E8CAE884ED}" type="presParOf" srcId="{188B5827-321A-4C65-8452-13AF6D327DEC}" destId="{A717061D-6E6B-4A9D-BBAA-677043D988EA}" srcOrd="1" destOrd="0" presId="urn:microsoft.com/office/officeart/2008/layout/LinedList"/>
    <dgm:cxn modelId="{64D879F5-54A5-4273-B9A6-438A9B891D26}" type="presParOf" srcId="{A717061D-6E6B-4A9D-BBAA-677043D988EA}" destId="{3447C280-DD57-4749-8913-08C6BB96E490}" srcOrd="0" destOrd="0" presId="urn:microsoft.com/office/officeart/2008/layout/LinedList"/>
    <dgm:cxn modelId="{A8E04AC4-D357-439D-BAEF-11F3B63E587E}" type="presParOf" srcId="{A717061D-6E6B-4A9D-BBAA-677043D988EA}" destId="{B5349E0E-085A-47A2-BC1F-C5980A902716}" srcOrd="1" destOrd="0" presId="urn:microsoft.com/office/officeart/2008/layout/LinedList"/>
    <dgm:cxn modelId="{96CF62F6-84E9-47CE-8188-8EC93FC2D5CA}" type="presParOf" srcId="{A717061D-6E6B-4A9D-BBAA-677043D988EA}" destId="{7CD09A40-8F5A-43B4-98D9-B7A6C64F1463}" srcOrd="2" destOrd="0" presId="urn:microsoft.com/office/officeart/2008/layout/LinedList"/>
    <dgm:cxn modelId="{A449D264-ABF2-4610-8EDA-87463041835D}" type="presParOf" srcId="{188B5827-321A-4C65-8452-13AF6D327DEC}" destId="{AFFA601C-6C4F-44F3-A95B-312957EB450E}" srcOrd="2" destOrd="0" presId="urn:microsoft.com/office/officeart/2008/layout/LinedList"/>
    <dgm:cxn modelId="{FEE014EE-BE3B-4EBF-B4E9-36FB76DDC4DC}" type="presParOf" srcId="{188B5827-321A-4C65-8452-13AF6D327DEC}" destId="{6548D02B-D24D-42AC-B79D-0599619F6520}" srcOrd="3" destOrd="0" presId="urn:microsoft.com/office/officeart/2008/layout/LinedList"/>
    <dgm:cxn modelId="{1FCC2845-E036-4EB7-9486-80C013C868D0}" type="presParOf" srcId="{34FFB4E8-6AC2-4150-A5BB-66D9D072C94F}" destId="{B6853535-CD00-4266-A453-A28617CA6595}" srcOrd="2" destOrd="0" presId="urn:microsoft.com/office/officeart/2008/layout/LinedList"/>
    <dgm:cxn modelId="{2E484ECE-0B79-45C4-84F8-6B931F667E00}" type="presParOf" srcId="{34FFB4E8-6AC2-4150-A5BB-66D9D072C94F}" destId="{0D8E0812-0388-47DD-816A-C3201B4370CA}" srcOrd="3" destOrd="0" presId="urn:microsoft.com/office/officeart/2008/layout/LinedList"/>
    <dgm:cxn modelId="{E5DFD0D8-9B53-428B-87DE-F068922A7AC0}" type="presParOf" srcId="{0D8E0812-0388-47DD-816A-C3201B4370CA}" destId="{595F1504-D81F-4805-B279-E35857DF2B98}" srcOrd="0" destOrd="0" presId="urn:microsoft.com/office/officeart/2008/layout/LinedList"/>
    <dgm:cxn modelId="{7BBF92DC-8825-449D-B34B-03D9E94EB69E}" type="presParOf" srcId="{0D8E0812-0388-47DD-816A-C3201B4370CA}" destId="{A2B08077-CDF7-4A5B-9B60-BDF7279C91DC}" srcOrd="1" destOrd="0" presId="urn:microsoft.com/office/officeart/2008/layout/LinedList"/>
    <dgm:cxn modelId="{63D3763B-AC6B-4E3E-A2AE-9A6C6990B866}" type="presParOf" srcId="{A2B08077-CDF7-4A5B-9B60-BDF7279C91DC}" destId="{FE74EC74-C174-450A-A95A-1C8D12F841E1}" srcOrd="0" destOrd="0" presId="urn:microsoft.com/office/officeart/2008/layout/LinedList"/>
    <dgm:cxn modelId="{72E981C7-5DDB-4235-948D-53001859513B}" type="presParOf" srcId="{A2B08077-CDF7-4A5B-9B60-BDF7279C91DC}" destId="{B244E2F2-9FFB-4684-B6C3-17D5DE886449}" srcOrd="1" destOrd="0" presId="urn:microsoft.com/office/officeart/2008/layout/LinedList"/>
    <dgm:cxn modelId="{7F1380A9-D8E1-4A26-BB89-AB2CC898E956}" type="presParOf" srcId="{B244E2F2-9FFB-4684-B6C3-17D5DE886449}" destId="{4807A69E-A109-46C9-9E96-A10153809917}" srcOrd="0" destOrd="0" presId="urn:microsoft.com/office/officeart/2008/layout/LinedList"/>
    <dgm:cxn modelId="{375330C9-981C-4CC4-A0FA-2E1E9D56BFD0}" type="presParOf" srcId="{B244E2F2-9FFB-4684-B6C3-17D5DE886449}" destId="{0F30234F-0F34-4ED5-BF64-5526A0C07D1D}" srcOrd="1" destOrd="0" presId="urn:microsoft.com/office/officeart/2008/layout/LinedList"/>
    <dgm:cxn modelId="{06E77C7D-523B-400F-B479-77266DB6836B}" type="presParOf" srcId="{B244E2F2-9FFB-4684-B6C3-17D5DE886449}" destId="{8AC30AE8-D049-4D99-B6C5-1EF0DC7B20C2}" srcOrd="2" destOrd="0" presId="urn:microsoft.com/office/officeart/2008/layout/LinedList"/>
    <dgm:cxn modelId="{0D655068-241A-4646-AA7B-BA06BF47E174}" type="presParOf" srcId="{A2B08077-CDF7-4A5B-9B60-BDF7279C91DC}" destId="{5805D65F-3D94-49FE-A066-847B967C7823}" srcOrd="2" destOrd="0" presId="urn:microsoft.com/office/officeart/2008/layout/LinedList"/>
    <dgm:cxn modelId="{AB6631F4-7FBE-44D6-919A-E8D69869F89B}" type="presParOf" srcId="{A2B08077-CDF7-4A5B-9B60-BDF7279C91DC}" destId="{C66B5B40-381D-404D-B5F4-9588A12E2E7C}" srcOrd="3" destOrd="0" presId="urn:microsoft.com/office/officeart/2008/layout/LinedList"/>
    <dgm:cxn modelId="{2BAAB422-D584-4D82-916D-BBA227F3606E}" type="presParOf" srcId="{A2B08077-CDF7-4A5B-9B60-BDF7279C91DC}" destId="{F043C012-8D58-45CA-8862-F8E897D147D3}" srcOrd="4" destOrd="0" presId="urn:microsoft.com/office/officeart/2008/layout/LinedList"/>
    <dgm:cxn modelId="{90BD3268-9263-4489-A3B5-461C8BDEFBF4}" type="presParOf" srcId="{F043C012-8D58-45CA-8862-F8E897D147D3}" destId="{8BA68051-3B57-461F-A9AF-8648A3E6351C}" srcOrd="0" destOrd="0" presId="urn:microsoft.com/office/officeart/2008/layout/LinedList"/>
    <dgm:cxn modelId="{D48C74FC-F78C-4A32-A9A7-08358BBB012C}" type="presParOf" srcId="{F043C012-8D58-45CA-8862-F8E897D147D3}" destId="{B25CD238-5814-4FE7-AB5B-8C790BA8763F}" srcOrd="1" destOrd="0" presId="urn:microsoft.com/office/officeart/2008/layout/LinedList"/>
    <dgm:cxn modelId="{604F3F86-DEC0-4227-AB1A-E7252B55E8D2}" type="presParOf" srcId="{F043C012-8D58-45CA-8862-F8E897D147D3}" destId="{7D663A04-0BCB-433C-85B4-287951EB35E6}" srcOrd="2" destOrd="0" presId="urn:microsoft.com/office/officeart/2008/layout/LinedList"/>
    <dgm:cxn modelId="{D89BE636-3019-45DB-B641-928A97740225}" type="presParOf" srcId="{A2B08077-CDF7-4A5B-9B60-BDF7279C91DC}" destId="{E9C865EA-4F8D-4D4C-9D5E-8A50F55D3BF0}" srcOrd="5" destOrd="0" presId="urn:microsoft.com/office/officeart/2008/layout/LinedList"/>
    <dgm:cxn modelId="{F51A709A-460B-4E93-91F7-3624C6C7C1BB}" type="presParOf" srcId="{A2B08077-CDF7-4A5B-9B60-BDF7279C91DC}" destId="{57BA34C4-DB06-47CE-A693-4342E8DD9827}" srcOrd="6" destOrd="0" presId="urn:microsoft.com/office/officeart/2008/layout/LinedList"/>
    <dgm:cxn modelId="{1B583BBC-AE06-49D3-BCDB-D06D4AB03CD9}" type="presParOf" srcId="{A2B08077-CDF7-4A5B-9B60-BDF7279C91DC}" destId="{C5941205-DBB8-4628-B576-80472865F70A}" srcOrd="7" destOrd="0" presId="urn:microsoft.com/office/officeart/2008/layout/LinedList"/>
    <dgm:cxn modelId="{F8268B05-35AF-4592-A5B4-FAAC18FBE142}" type="presParOf" srcId="{C5941205-DBB8-4628-B576-80472865F70A}" destId="{C81C5B4A-4891-47DA-8A4B-F239E6EE10EC}" srcOrd="0" destOrd="0" presId="urn:microsoft.com/office/officeart/2008/layout/LinedList"/>
    <dgm:cxn modelId="{BE2A5C5F-0D09-4499-8043-4F3FC4855B3A}" type="presParOf" srcId="{C5941205-DBB8-4628-B576-80472865F70A}" destId="{A691DCA2-1F30-4FDC-87B1-E2BA39EC979B}" srcOrd="1" destOrd="0" presId="urn:microsoft.com/office/officeart/2008/layout/LinedList"/>
    <dgm:cxn modelId="{1BE56D57-8AFC-4216-84B4-E5BE3E2892EA}" type="presParOf" srcId="{C5941205-DBB8-4628-B576-80472865F70A}" destId="{8A84A23E-5997-439F-A5E4-7F4519654F71}" srcOrd="2" destOrd="0" presId="urn:microsoft.com/office/officeart/2008/layout/LinedList"/>
    <dgm:cxn modelId="{6AA30E27-F5A7-45D5-8203-4DCFE74FB0F1}" type="presParOf" srcId="{A2B08077-CDF7-4A5B-9B60-BDF7279C91DC}" destId="{2F72E83B-E996-48D4-8536-AEB6DD737774}" srcOrd="8" destOrd="0" presId="urn:microsoft.com/office/officeart/2008/layout/LinedList"/>
    <dgm:cxn modelId="{1DE18F18-1AC0-4DF7-9994-B534C7F36892}" type="presParOf" srcId="{A2B08077-CDF7-4A5B-9B60-BDF7279C91DC}" destId="{32F3876C-5417-4352-88F3-4C0901CBDB28}" srcOrd="9" destOrd="0" presId="urn:microsoft.com/office/officeart/2008/layout/LinedList"/>
    <dgm:cxn modelId="{7148205C-7B3C-4DAE-958D-FF9A9B6A0D0D}" type="presParOf" srcId="{A2B08077-CDF7-4A5B-9B60-BDF7279C91DC}" destId="{607FB237-E063-4A4C-9BAB-17093172092E}" srcOrd="10" destOrd="0" presId="urn:microsoft.com/office/officeart/2008/layout/LinedList"/>
    <dgm:cxn modelId="{BD5ABB71-F082-447D-B2FE-06AC1CEAAD8E}" type="presParOf" srcId="{607FB237-E063-4A4C-9BAB-17093172092E}" destId="{1C4D480E-6ABD-4736-B43A-C72CFF995FA2}" srcOrd="0" destOrd="0" presId="urn:microsoft.com/office/officeart/2008/layout/LinedList"/>
    <dgm:cxn modelId="{CDCA5303-E67A-48D6-BFE5-3CED520CB2A5}" type="presParOf" srcId="{607FB237-E063-4A4C-9BAB-17093172092E}" destId="{B1428BFF-9608-4040-B6F2-54A05DE9B7D1}" srcOrd="1" destOrd="0" presId="urn:microsoft.com/office/officeart/2008/layout/LinedList"/>
    <dgm:cxn modelId="{B9C93D18-0682-4606-931B-A28508414E7E}" type="presParOf" srcId="{607FB237-E063-4A4C-9BAB-17093172092E}" destId="{F8F86C92-5A4D-4918-8D42-B1E6958CE403}" srcOrd="2" destOrd="0" presId="urn:microsoft.com/office/officeart/2008/layout/LinedList"/>
    <dgm:cxn modelId="{D0D77478-DB47-459F-BE80-62F9696724AC}" type="presParOf" srcId="{A2B08077-CDF7-4A5B-9B60-BDF7279C91DC}" destId="{6F974FE7-3A4E-468B-99EE-D3B252A3609B}" srcOrd="11" destOrd="0" presId="urn:microsoft.com/office/officeart/2008/layout/LinedList"/>
    <dgm:cxn modelId="{BE324EED-950B-4C7A-8F67-87A7FA36FE14}" type="presParOf" srcId="{A2B08077-CDF7-4A5B-9B60-BDF7279C91DC}" destId="{3E304E90-8ED1-4916-862D-F89879E29E69}" srcOrd="12" destOrd="0" presId="urn:microsoft.com/office/officeart/2008/layout/LinedList"/>
    <dgm:cxn modelId="{254CD46F-FA8E-4D4C-8F88-8E9E814694E0}" type="presParOf" srcId="{A2B08077-CDF7-4A5B-9B60-BDF7279C91DC}" destId="{E34E0C50-72C3-4470-BAD6-AE3787FA0543}" srcOrd="13" destOrd="0" presId="urn:microsoft.com/office/officeart/2008/layout/LinedList"/>
    <dgm:cxn modelId="{F1824F48-0DEE-4664-B96A-F13DF6546251}" type="presParOf" srcId="{E34E0C50-72C3-4470-BAD6-AE3787FA0543}" destId="{5A466C7D-FB35-40C4-8219-426ECEC188CC}" srcOrd="0" destOrd="0" presId="urn:microsoft.com/office/officeart/2008/layout/LinedList"/>
    <dgm:cxn modelId="{D22329E1-E831-4EB4-9AE4-91A63D64A167}" type="presParOf" srcId="{E34E0C50-72C3-4470-BAD6-AE3787FA0543}" destId="{4ADCB5D1-1097-43C9-85BE-25827CBD13A2}" srcOrd="1" destOrd="0" presId="urn:microsoft.com/office/officeart/2008/layout/LinedList"/>
    <dgm:cxn modelId="{70794A6B-D2D2-4B85-9D84-4459D1C5C44E}" type="presParOf" srcId="{E34E0C50-72C3-4470-BAD6-AE3787FA0543}" destId="{62D601F1-508C-4C31-9D4D-E3F26A640444}" srcOrd="2" destOrd="0" presId="urn:microsoft.com/office/officeart/2008/layout/LinedList"/>
    <dgm:cxn modelId="{914AA218-C90D-490D-8EB0-74C37B5610B0}" type="presParOf" srcId="{A2B08077-CDF7-4A5B-9B60-BDF7279C91DC}" destId="{7A9C47B0-8387-4E3B-8B37-13F7E57D0892}" srcOrd="14" destOrd="0" presId="urn:microsoft.com/office/officeart/2008/layout/LinedList"/>
    <dgm:cxn modelId="{41D88970-F34A-46A6-98C8-CC0BAF159E0E}" type="presParOf" srcId="{A2B08077-CDF7-4A5B-9B60-BDF7279C91DC}" destId="{845CE902-609B-4763-8ECB-77E677B93C77}" srcOrd="15" destOrd="0" presId="urn:microsoft.com/office/officeart/2008/layout/LinedList"/>
    <dgm:cxn modelId="{AC4DADDD-0D8B-4E25-ABE1-92B179829A5C}" type="presParOf" srcId="{A2B08077-CDF7-4A5B-9B60-BDF7279C91DC}" destId="{D0B499B7-E00F-41E5-9A40-EF115F09BC8D}" srcOrd="16" destOrd="0" presId="urn:microsoft.com/office/officeart/2008/layout/LinedList"/>
    <dgm:cxn modelId="{B7CD75EE-4F3D-4FB7-9949-EA655EAC2CE7}" type="presParOf" srcId="{D0B499B7-E00F-41E5-9A40-EF115F09BC8D}" destId="{EBE349AF-7842-4274-B9CC-247EB7CB74B9}" srcOrd="0" destOrd="0" presId="urn:microsoft.com/office/officeart/2008/layout/LinedList"/>
    <dgm:cxn modelId="{2CE78368-C71D-4104-803B-0928E93C9678}" type="presParOf" srcId="{D0B499B7-E00F-41E5-9A40-EF115F09BC8D}" destId="{CF530C6F-47C8-48CB-9E24-622A3059B6C9}" srcOrd="1" destOrd="0" presId="urn:microsoft.com/office/officeart/2008/layout/LinedList"/>
    <dgm:cxn modelId="{7B4F1E6F-C57E-48FE-B793-C44708294FBD}" type="presParOf" srcId="{D0B499B7-E00F-41E5-9A40-EF115F09BC8D}" destId="{76EB935B-9C1F-4CCB-8D47-88ED3CA2E981}" srcOrd="2" destOrd="0" presId="urn:microsoft.com/office/officeart/2008/layout/LinedList"/>
    <dgm:cxn modelId="{80B99699-B450-447A-A990-33FDF130176D}" type="presParOf" srcId="{A2B08077-CDF7-4A5B-9B60-BDF7279C91DC}" destId="{93ADACDC-FC0F-4A23-8C14-2D57E1FE07F0}" srcOrd="17" destOrd="0" presId="urn:microsoft.com/office/officeart/2008/layout/LinedList"/>
    <dgm:cxn modelId="{3D101253-9C17-4CF3-ABB6-5470E55446AB}" type="presParOf" srcId="{A2B08077-CDF7-4A5B-9B60-BDF7279C91DC}" destId="{F4EC549D-DF3C-4409-BE94-6584ABF154C4}" srcOrd="18" destOrd="0" presId="urn:microsoft.com/office/officeart/2008/layout/LinedList"/>
    <dgm:cxn modelId="{F0C7DC6D-A39D-4802-B694-62E3579E1C3D}" type="presParOf" srcId="{A2B08077-CDF7-4A5B-9B60-BDF7279C91DC}" destId="{C4F15CD9-3641-4345-B964-A5974085A7AE}" srcOrd="19" destOrd="0" presId="urn:microsoft.com/office/officeart/2008/layout/LinedList"/>
    <dgm:cxn modelId="{2919A736-96E5-454D-8C3B-F6D5F4A98EC7}" type="presParOf" srcId="{C4F15CD9-3641-4345-B964-A5974085A7AE}" destId="{AF813DF8-2B9C-4104-8660-8F5BD809CD35}" srcOrd="0" destOrd="0" presId="urn:microsoft.com/office/officeart/2008/layout/LinedList"/>
    <dgm:cxn modelId="{3513C9A3-7CA3-4F42-AF1A-888EFCD7ED72}" type="presParOf" srcId="{C4F15CD9-3641-4345-B964-A5974085A7AE}" destId="{23F6BE4E-6766-4083-83F4-0E5F9B1095D8}" srcOrd="1" destOrd="0" presId="urn:microsoft.com/office/officeart/2008/layout/LinedList"/>
    <dgm:cxn modelId="{177CAD97-126C-4813-8CD1-F8AD9632E2A4}" type="presParOf" srcId="{C4F15CD9-3641-4345-B964-A5974085A7AE}" destId="{A30708EF-A9D0-4126-8BD7-EC8FB0B8BF9B}" srcOrd="2" destOrd="0" presId="urn:microsoft.com/office/officeart/2008/layout/LinedList"/>
    <dgm:cxn modelId="{44CBE82B-A637-4F94-AB6B-4496F5F3E651}" type="presParOf" srcId="{A2B08077-CDF7-4A5B-9B60-BDF7279C91DC}" destId="{5239356B-A85E-416A-A66B-DED85CA8F821}" srcOrd="20" destOrd="0" presId="urn:microsoft.com/office/officeart/2008/layout/LinedList"/>
    <dgm:cxn modelId="{4F1FEEBD-DD83-4907-9BD5-B0B40D227991}" type="presParOf" srcId="{A2B08077-CDF7-4A5B-9B60-BDF7279C91DC}" destId="{68C54543-7097-4930-B7CA-E7D525FAA110}" srcOrd="21" destOrd="0" presId="urn:microsoft.com/office/officeart/2008/layout/LinedList"/>
    <dgm:cxn modelId="{A619F080-C03A-4542-9BF5-191C0718C36F}" type="presParOf" srcId="{34FFB4E8-6AC2-4150-A5BB-66D9D072C94F}" destId="{6FF7D8C7-7DD0-4AB5-9E81-E2EB6FFC944B}" srcOrd="4" destOrd="0" presId="urn:microsoft.com/office/officeart/2008/layout/LinedList"/>
    <dgm:cxn modelId="{7D35B9D8-44E1-4AA3-A386-7F56853449A9}" type="presParOf" srcId="{34FFB4E8-6AC2-4150-A5BB-66D9D072C94F}" destId="{1FEC14AD-2CF7-4208-ADEC-8B0CCD011BEC}" srcOrd="5" destOrd="0" presId="urn:microsoft.com/office/officeart/2008/layout/LinedList"/>
    <dgm:cxn modelId="{8F50F50E-65FE-4501-8607-E6DA7E40FB8D}" type="presParOf" srcId="{1FEC14AD-2CF7-4208-ADEC-8B0CCD011BEC}" destId="{F3163D7A-8AC7-4F63-8925-615DD8700485}" srcOrd="0" destOrd="0" presId="urn:microsoft.com/office/officeart/2008/layout/LinedList"/>
    <dgm:cxn modelId="{D78C72D4-FF5C-451C-896F-FC3B5C0D03A6}" type="presParOf" srcId="{1FEC14AD-2CF7-4208-ADEC-8B0CCD011BEC}" destId="{CCECA257-8BB4-4828-B4B6-D9E641206905}" srcOrd="1" destOrd="0" presId="urn:microsoft.com/office/officeart/2008/layout/LinedList"/>
    <dgm:cxn modelId="{CC08BD03-541A-4D16-A244-4644887B4AF0}" type="presParOf" srcId="{CCECA257-8BB4-4828-B4B6-D9E641206905}" destId="{D86537CF-0BBF-4837-8F7B-C504F0F82929}" srcOrd="0" destOrd="0" presId="urn:microsoft.com/office/officeart/2008/layout/LinedList"/>
    <dgm:cxn modelId="{DAF1E527-3318-49D7-B904-5D0722A7A290}" type="presParOf" srcId="{CCECA257-8BB4-4828-B4B6-D9E641206905}" destId="{F0E2EC46-F865-4E88-AC3A-3F64210FB8C4}" srcOrd="1" destOrd="0" presId="urn:microsoft.com/office/officeart/2008/layout/LinedList"/>
    <dgm:cxn modelId="{5236991C-F090-429E-AA5D-4734321E961F}" type="presParOf" srcId="{F0E2EC46-F865-4E88-AC3A-3F64210FB8C4}" destId="{06057858-4792-4966-929D-735A31CCD610}" srcOrd="0" destOrd="0" presId="urn:microsoft.com/office/officeart/2008/layout/LinedList"/>
    <dgm:cxn modelId="{57ACD04F-A2C0-4F52-9EC1-43C881892312}" type="presParOf" srcId="{F0E2EC46-F865-4E88-AC3A-3F64210FB8C4}" destId="{A7D44033-E2BB-4442-8643-72F22F80C2E5}" srcOrd="1" destOrd="0" presId="urn:microsoft.com/office/officeart/2008/layout/LinedList"/>
    <dgm:cxn modelId="{712BA7CB-9723-4CD3-86CC-B2E7F76B1851}" type="presParOf" srcId="{F0E2EC46-F865-4E88-AC3A-3F64210FB8C4}" destId="{3EA2DEC2-7CCC-43FF-A7DA-65A6CAA9A003}" srcOrd="2" destOrd="0" presId="urn:microsoft.com/office/officeart/2008/layout/LinedList"/>
    <dgm:cxn modelId="{0F538479-C578-42CD-90EC-3DAD59B7F2E5}" type="presParOf" srcId="{CCECA257-8BB4-4828-B4B6-D9E641206905}" destId="{1004DF2B-BDF6-4BA4-8A65-17A2D47EC2CF}" srcOrd="2" destOrd="0" presId="urn:microsoft.com/office/officeart/2008/layout/LinedList"/>
    <dgm:cxn modelId="{3076D9C7-D08B-4ADB-89B9-470F1E46F926}" type="presParOf" srcId="{CCECA257-8BB4-4828-B4B6-D9E641206905}" destId="{8B3152C9-6AF1-4696-BE52-4C04DB3FC643}" srcOrd="3" destOrd="0" presId="urn:microsoft.com/office/officeart/2008/layout/LinedList"/>
    <dgm:cxn modelId="{97D0BD33-26D3-4FCC-9E07-C73AD16282EF}" type="presParOf" srcId="{CCECA257-8BB4-4828-B4B6-D9E641206905}" destId="{AB471237-39AC-4FA0-BF52-508EBA21DD4C}" srcOrd="4" destOrd="0" presId="urn:microsoft.com/office/officeart/2008/layout/LinedList"/>
    <dgm:cxn modelId="{3B5DCC09-A6D6-4D2D-9E8A-8B8356CA0CA9}" type="presParOf" srcId="{AB471237-39AC-4FA0-BF52-508EBA21DD4C}" destId="{81AD1998-8893-449F-8B94-0FF8730BCE4E}" srcOrd="0" destOrd="0" presId="urn:microsoft.com/office/officeart/2008/layout/LinedList"/>
    <dgm:cxn modelId="{DC2954C8-C2D9-452C-86CC-BF014F11E937}" type="presParOf" srcId="{AB471237-39AC-4FA0-BF52-508EBA21DD4C}" destId="{A24D83BC-CD46-4DA4-B15C-0187312B801A}" srcOrd="1" destOrd="0" presId="urn:microsoft.com/office/officeart/2008/layout/LinedList"/>
    <dgm:cxn modelId="{AD5364B8-D3B8-431D-AE05-9D109F611A88}" type="presParOf" srcId="{AB471237-39AC-4FA0-BF52-508EBA21DD4C}" destId="{05A95473-F45D-4AE5-9C21-47A0CA5E94CD}" srcOrd="2" destOrd="0" presId="urn:microsoft.com/office/officeart/2008/layout/LinedList"/>
    <dgm:cxn modelId="{6151E9A2-03C4-4511-8FCF-764BD7A581B4}" type="presParOf" srcId="{CCECA257-8BB4-4828-B4B6-D9E641206905}" destId="{38AE56B7-B339-4AAF-AA8A-E2D044F9842D}" srcOrd="5" destOrd="0" presId="urn:microsoft.com/office/officeart/2008/layout/LinedList"/>
    <dgm:cxn modelId="{88FA060F-DCE3-4BC7-BBAA-8D639633440C}" type="presParOf" srcId="{CCECA257-8BB4-4828-B4B6-D9E641206905}" destId="{F713B3DF-0E7D-422A-BF9E-64B231372880}"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7714FD-BD17-4129-BE64-0FE5BF860A77}">
      <dsp:nvSpPr>
        <dsp:cNvPr id="0" name=""/>
        <dsp:cNvSpPr/>
      </dsp:nvSpPr>
      <dsp:spPr>
        <a:xfrm>
          <a:off x="1227006" y="2789543"/>
          <a:ext cx="1521751" cy="15217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5612AEE-BA08-4304-8AA2-E4443C55C06E}">
      <dsp:nvSpPr>
        <dsp:cNvPr id="0" name=""/>
        <dsp:cNvSpPr/>
      </dsp:nvSpPr>
      <dsp:spPr>
        <a:xfrm>
          <a:off x="297047" y="5098593"/>
          <a:ext cx="3381670" cy="2939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33500">
            <a:lnSpc>
              <a:spcPct val="90000"/>
            </a:lnSpc>
            <a:spcBef>
              <a:spcPct val="0"/>
            </a:spcBef>
            <a:spcAft>
              <a:spcPct val="35000"/>
            </a:spcAft>
            <a:buNone/>
          </a:pPr>
          <a:r>
            <a:rPr lang="en-US" sz="3000" kern="1200" dirty="0"/>
            <a:t>Identify equity goals for higher education that can be supported with transparency in assignment design strategies</a:t>
          </a:r>
        </a:p>
      </dsp:txBody>
      <dsp:txXfrm>
        <a:off x="297047" y="5098593"/>
        <a:ext cx="3381670" cy="2939062"/>
      </dsp:txXfrm>
    </dsp:sp>
    <dsp:sp modelId="{496F50F3-E16A-4028-888B-93881E31BAF9}">
      <dsp:nvSpPr>
        <dsp:cNvPr id="0" name=""/>
        <dsp:cNvSpPr/>
      </dsp:nvSpPr>
      <dsp:spPr>
        <a:xfrm>
          <a:off x="5200469" y="2789543"/>
          <a:ext cx="1521751" cy="15217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95A9DB6-1683-4390-867A-F2C215E5BD4A}">
      <dsp:nvSpPr>
        <dsp:cNvPr id="0" name=""/>
        <dsp:cNvSpPr/>
      </dsp:nvSpPr>
      <dsp:spPr>
        <a:xfrm>
          <a:off x="4270509" y="5098593"/>
          <a:ext cx="3381670" cy="2939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33500">
            <a:lnSpc>
              <a:spcPct val="90000"/>
            </a:lnSpc>
            <a:spcBef>
              <a:spcPct val="0"/>
            </a:spcBef>
            <a:spcAft>
              <a:spcPct val="35000"/>
            </a:spcAft>
            <a:buNone/>
          </a:pPr>
          <a:r>
            <a:rPr lang="en-US" sz="3000" kern="1200" dirty="0"/>
            <a:t>Compare existing  competency assessments to revised assessments using TILT design</a:t>
          </a:r>
        </a:p>
      </dsp:txBody>
      <dsp:txXfrm>
        <a:off x="4270509" y="5098593"/>
        <a:ext cx="3381670" cy="2939062"/>
      </dsp:txXfrm>
    </dsp:sp>
    <dsp:sp modelId="{5F2C86A5-C7AB-4ADB-A9D1-F7F8EE7DE4C8}">
      <dsp:nvSpPr>
        <dsp:cNvPr id="0" name=""/>
        <dsp:cNvSpPr/>
      </dsp:nvSpPr>
      <dsp:spPr>
        <a:xfrm>
          <a:off x="9173931" y="2789543"/>
          <a:ext cx="1521751" cy="15217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ED7BFA6-BFF7-4186-B3D1-0CC50E37A17F}">
      <dsp:nvSpPr>
        <dsp:cNvPr id="0" name=""/>
        <dsp:cNvSpPr/>
      </dsp:nvSpPr>
      <dsp:spPr>
        <a:xfrm>
          <a:off x="8243972" y="5098593"/>
          <a:ext cx="3381670" cy="29390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33500">
            <a:lnSpc>
              <a:spcPct val="90000"/>
            </a:lnSpc>
            <a:spcBef>
              <a:spcPct val="0"/>
            </a:spcBef>
            <a:spcAft>
              <a:spcPct val="35000"/>
            </a:spcAft>
            <a:buNone/>
          </a:pPr>
          <a:r>
            <a:rPr lang="en-US" sz="3000" kern="1200" dirty="0"/>
            <a:t>Discuss how evidence supporting transparent teaching and learning can be applied to the CBE model of education</a:t>
          </a:r>
        </a:p>
      </dsp:txBody>
      <dsp:txXfrm>
        <a:off x="8243972" y="5098593"/>
        <a:ext cx="3381670" cy="29390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6D33BE-121A-4BDA-896D-F69E74E29D78}">
      <dsp:nvSpPr>
        <dsp:cNvPr id="0" name=""/>
        <dsp:cNvSpPr/>
      </dsp:nvSpPr>
      <dsp:spPr>
        <a:xfrm>
          <a:off x="0" y="4908"/>
          <a:ext cx="134172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E7399E-0FBC-471C-9036-33B7F8401195}">
      <dsp:nvSpPr>
        <dsp:cNvPr id="0" name=""/>
        <dsp:cNvSpPr/>
      </dsp:nvSpPr>
      <dsp:spPr>
        <a:xfrm>
          <a:off x="0" y="4908"/>
          <a:ext cx="2683440" cy="3347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b="1" kern="1200"/>
            <a:t>UW-Madison</a:t>
          </a:r>
          <a:endParaRPr lang="en-US" sz="4000" kern="1200"/>
        </a:p>
      </dsp:txBody>
      <dsp:txXfrm>
        <a:off x="0" y="4908"/>
        <a:ext cx="2683440" cy="3347527"/>
      </dsp:txXfrm>
    </dsp:sp>
    <dsp:sp modelId="{B5349E0E-085A-47A2-BC1F-C5980A902716}">
      <dsp:nvSpPr>
        <dsp:cNvPr id="0" name=""/>
        <dsp:cNvSpPr/>
      </dsp:nvSpPr>
      <dsp:spPr>
        <a:xfrm>
          <a:off x="2884697" y="156920"/>
          <a:ext cx="10532502" cy="3040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a:t>Substance Use Disorders Counselor Certificate</a:t>
          </a:r>
          <a:endParaRPr lang="en-US" sz="2000" kern="1200"/>
        </a:p>
      </dsp:txBody>
      <dsp:txXfrm>
        <a:off x="2884697" y="156920"/>
        <a:ext cx="10532502" cy="3040235"/>
      </dsp:txXfrm>
    </dsp:sp>
    <dsp:sp modelId="{AFFA601C-6C4F-44F3-A95B-312957EB450E}">
      <dsp:nvSpPr>
        <dsp:cNvPr id="0" name=""/>
        <dsp:cNvSpPr/>
      </dsp:nvSpPr>
      <dsp:spPr>
        <a:xfrm>
          <a:off x="2683439" y="3197155"/>
          <a:ext cx="1073376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853535-CD00-4266-A453-A28617CA6595}">
      <dsp:nvSpPr>
        <dsp:cNvPr id="0" name=""/>
        <dsp:cNvSpPr/>
      </dsp:nvSpPr>
      <dsp:spPr>
        <a:xfrm>
          <a:off x="0" y="3352436"/>
          <a:ext cx="134172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5F1504-D81F-4805-B279-E35857DF2B98}">
      <dsp:nvSpPr>
        <dsp:cNvPr id="0" name=""/>
        <dsp:cNvSpPr/>
      </dsp:nvSpPr>
      <dsp:spPr>
        <a:xfrm>
          <a:off x="0" y="3352436"/>
          <a:ext cx="2683440" cy="3347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b="1" kern="1200"/>
            <a:t>UW-Milwaukee</a:t>
          </a:r>
          <a:endParaRPr lang="en-US" sz="4000" kern="1200"/>
        </a:p>
      </dsp:txBody>
      <dsp:txXfrm>
        <a:off x="0" y="3352436"/>
        <a:ext cx="2683440" cy="3347527"/>
      </dsp:txXfrm>
    </dsp:sp>
    <dsp:sp modelId="{0F30234F-0F34-4ED5-BF64-5526A0C07D1D}">
      <dsp:nvSpPr>
        <dsp:cNvPr id="0" name=""/>
        <dsp:cNvSpPr/>
      </dsp:nvSpPr>
      <dsp:spPr>
        <a:xfrm>
          <a:off x="2884697" y="3375033"/>
          <a:ext cx="10532502" cy="451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a:t>Nursing – RN-to-BSN </a:t>
          </a:r>
          <a:endParaRPr lang="en-US" sz="2000" kern="1200"/>
        </a:p>
      </dsp:txBody>
      <dsp:txXfrm>
        <a:off x="2884697" y="3375033"/>
        <a:ext cx="10532502" cy="451948"/>
      </dsp:txXfrm>
    </dsp:sp>
    <dsp:sp modelId="{5805D65F-3D94-49FE-A066-847B967C7823}">
      <dsp:nvSpPr>
        <dsp:cNvPr id="0" name=""/>
        <dsp:cNvSpPr/>
      </dsp:nvSpPr>
      <dsp:spPr>
        <a:xfrm>
          <a:off x="2683439" y="3826982"/>
          <a:ext cx="1073376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5CD238-5814-4FE7-AB5B-8C790BA8763F}">
      <dsp:nvSpPr>
        <dsp:cNvPr id="0" name=""/>
        <dsp:cNvSpPr/>
      </dsp:nvSpPr>
      <dsp:spPr>
        <a:xfrm>
          <a:off x="2884697" y="3849579"/>
          <a:ext cx="10532502" cy="451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a:t>Diagnostic Imaging </a:t>
          </a:r>
          <a:endParaRPr lang="en-US" sz="2000" kern="1200"/>
        </a:p>
      </dsp:txBody>
      <dsp:txXfrm>
        <a:off x="2884697" y="3849579"/>
        <a:ext cx="10532502" cy="451948"/>
      </dsp:txXfrm>
    </dsp:sp>
    <dsp:sp modelId="{E9C865EA-4F8D-4D4C-9D5E-8A50F55D3BF0}">
      <dsp:nvSpPr>
        <dsp:cNvPr id="0" name=""/>
        <dsp:cNvSpPr/>
      </dsp:nvSpPr>
      <dsp:spPr>
        <a:xfrm>
          <a:off x="2683439" y="4301528"/>
          <a:ext cx="1073376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91DCA2-1F30-4FDC-87B1-E2BA39EC979B}">
      <dsp:nvSpPr>
        <dsp:cNvPr id="0" name=""/>
        <dsp:cNvSpPr/>
      </dsp:nvSpPr>
      <dsp:spPr>
        <a:xfrm>
          <a:off x="2884697" y="4324126"/>
          <a:ext cx="10532502" cy="451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a:t>Health Sciences </a:t>
          </a:r>
          <a:endParaRPr lang="en-US" sz="2000" kern="1200"/>
        </a:p>
      </dsp:txBody>
      <dsp:txXfrm>
        <a:off x="2884697" y="4324126"/>
        <a:ext cx="10532502" cy="451948"/>
      </dsp:txXfrm>
    </dsp:sp>
    <dsp:sp modelId="{2F72E83B-E996-48D4-8536-AEB6DD737774}">
      <dsp:nvSpPr>
        <dsp:cNvPr id="0" name=""/>
        <dsp:cNvSpPr/>
      </dsp:nvSpPr>
      <dsp:spPr>
        <a:xfrm>
          <a:off x="2683439" y="4776075"/>
          <a:ext cx="1073376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428BFF-9608-4040-B6F2-54A05DE9B7D1}">
      <dsp:nvSpPr>
        <dsp:cNvPr id="0" name=""/>
        <dsp:cNvSpPr/>
      </dsp:nvSpPr>
      <dsp:spPr>
        <a:xfrm>
          <a:off x="2884697" y="4798672"/>
          <a:ext cx="10532502" cy="451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a:t>Associate of Arts &amp; Science </a:t>
          </a:r>
          <a:endParaRPr lang="en-US" sz="2000" kern="1200"/>
        </a:p>
      </dsp:txBody>
      <dsp:txXfrm>
        <a:off x="2884697" y="4798672"/>
        <a:ext cx="10532502" cy="451948"/>
      </dsp:txXfrm>
    </dsp:sp>
    <dsp:sp modelId="{6F974FE7-3A4E-468B-99EE-D3B252A3609B}">
      <dsp:nvSpPr>
        <dsp:cNvPr id="0" name=""/>
        <dsp:cNvSpPr/>
      </dsp:nvSpPr>
      <dsp:spPr>
        <a:xfrm>
          <a:off x="2683439" y="5250621"/>
          <a:ext cx="1073376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DCB5D1-1097-43C9-85BE-25827CBD13A2}">
      <dsp:nvSpPr>
        <dsp:cNvPr id="0" name=""/>
        <dsp:cNvSpPr/>
      </dsp:nvSpPr>
      <dsp:spPr>
        <a:xfrm>
          <a:off x="2884697" y="5273219"/>
          <a:ext cx="10532502" cy="451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a:t>Business &amp; Technical Writing Certificate </a:t>
          </a:r>
          <a:endParaRPr lang="en-US" sz="2000" kern="1200"/>
        </a:p>
      </dsp:txBody>
      <dsp:txXfrm>
        <a:off x="2884697" y="5273219"/>
        <a:ext cx="10532502" cy="451948"/>
      </dsp:txXfrm>
    </dsp:sp>
    <dsp:sp modelId="{7A9C47B0-8387-4E3B-8B37-13F7E57D0892}">
      <dsp:nvSpPr>
        <dsp:cNvPr id="0" name=""/>
        <dsp:cNvSpPr/>
      </dsp:nvSpPr>
      <dsp:spPr>
        <a:xfrm>
          <a:off x="2683439" y="5725168"/>
          <a:ext cx="1073376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530C6F-47C8-48CB-9E24-622A3059B6C9}">
      <dsp:nvSpPr>
        <dsp:cNvPr id="0" name=""/>
        <dsp:cNvSpPr/>
      </dsp:nvSpPr>
      <dsp:spPr>
        <a:xfrm>
          <a:off x="2884697" y="5747765"/>
          <a:ext cx="10532502" cy="451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a:t>Information Science &amp; Technology</a:t>
          </a:r>
          <a:endParaRPr lang="en-US" sz="2000" kern="1200"/>
        </a:p>
      </dsp:txBody>
      <dsp:txXfrm>
        <a:off x="2884697" y="5747765"/>
        <a:ext cx="10532502" cy="451948"/>
      </dsp:txXfrm>
    </dsp:sp>
    <dsp:sp modelId="{93ADACDC-FC0F-4A23-8C14-2D57E1FE07F0}">
      <dsp:nvSpPr>
        <dsp:cNvPr id="0" name=""/>
        <dsp:cNvSpPr/>
      </dsp:nvSpPr>
      <dsp:spPr>
        <a:xfrm>
          <a:off x="2683439" y="6199714"/>
          <a:ext cx="1073376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F6BE4E-6766-4083-83F4-0E5F9B1095D8}">
      <dsp:nvSpPr>
        <dsp:cNvPr id="0" name=""/>
        <dsp:cNvSpPr/>
      </dsp:nvSpPr>
      <dsp:spPr>
        <a:xfrm>
          <a:off x="2884697" y="6222311"/>
          <a:ext cx="10532502" cy="451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a:t>Healthcare Informatics Certificate </a:t>
          </a:r>
          <a:endParaRPr lang="en-US" sz="2000" kern="1200"/>
        </a:p>
      </dsp:txBody>
      <dsp:txXfrm>
        <a:off x="2884697" y="6222311"/>
        <a:ext cx="10532502" cy="451948"/>
      </dsp:txXfrm>
    </dsp:sp>
    <dsp:sp modelId="{5239356B-A85E-416A-A66B-DED85CA8F821}">
      <dsp:nvSpPr>
        <dsp:cNvPr id="0" name=""/>
        <dsp:cNvSpPr/>
      </dsp:nvSpPr>
      <dsp:spPr>
        <a:xfrm>
          <a:off x="2683439" y="6674260"/>
          <a:ext cx="1073376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F7D8C7-7DD0-4AB5-9E81-E2EB6FFC944B}">
      <dsp:nvSpPr>
        <dsp:cNvPr id="0" name=""/>
        <dsp:cNvSpPr/>
      </dsp:nvSpPr>
      <dsp:spPr>
        <a:xfrm>
          <a:off x="0" y="6699963"/>
          <a:ext cx="134172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163D7A-8AC7-4F63-8925-615DD8700485}">
      <dsp:nvSpPr>
        <dsp:cNvPr id="0" name=""/>
        <dsp:cNvSpPr/>
      </dsp:nvSpPr>
      <dsp:spPr>
        <a:xfrm>
          <a:off x="0" y="6699963"/>
          <a:ext cx="2683440" cy="3347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b="1" kern="1200"/>
            <a:t>UW-Parkside</a:t>
          </a:r>
          <a:endParaRPr lang="en-US" sz="4000" kern="1200"/>
        </a:p>
      </dsp:txBody>
      <dsp:txXfrm>
        <a:off x="0" y="6699963"/>
        <a:ext cx="2683440" cy="3347527"/>
      </dsp:txXfrm>
    </dsp:sp>
    <dsp:sp modelId="{A7D44033-E2BB-4442-8643-72F22F80C2E5}">
      <dsp:nvSpPr>
        <dsp:cNvPr id="0" name=""/>
        <dsp:cNvSpPr/>
      </dsp:nvSpPr>
      <dsp:spPr>
        <a:xfrm>
          <a:off x="2884697" y="6777767"/>
          <a:ext cx="10532502" cy="1556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a:t>Business Administration  </a:t>
          </a:r>
          <a:endParaRPr lang="en-US" sz="2000" kern="1200"/>
        </a:p>
      </dsp:txBody>
      <dsp:txXfrm>
        <a:off x="2884697" y="6777767"/>
        <a:ext cx="10532502" cy="1556077"/>
      </dsp:txXfrm>
    </dsp:sp>
    <dsp:sp modelId="{1004DF2B-BDF6-4BA4-8A65-17A2D47EC2CF}">
      <dsp:nvSpPr>
        <dsp:cNvPr id="0" name=""/>
        <dsp:cNvSpPr/>
      </dsp:nvSpPr>
      <dsp:spPr>
        <a:xfrm>
          <a:off x="2683439" y="8333845"/>
          <a:ext cx="1073376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4D83BC-CD46-4DA4-B15C-0187312B801A}">
      <dsp:nvSpPr>
        <dsp:cNvPr id="0" name=""/>
        <dsp:cNvSpPr/>
      </dsp:nvSpPr>
      <dsp:spPr>
        <a:xfrm>
          <a:off x="2884697" y="8411648"/>
          <a:ext cx="10532502" cy="1556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a:t>Project Management </a:t>
          </a:r>
          <a:endParaRPr lang="en-US" sz="2000" kern="1200"/>
        </a:p>
      </dsp:txBody>
      <dsp:txXfrm>
        <a:off x="2884697" y="8411648"/>
        <a:ext cx="10532502" cy="1556077"/>
      </dsp:txXfrm>
    </dsp:sp>
    <dsp:sp modelId="{38AE56B7-B339-4AAF-AA8A-E2D044F9842D}">
      <dsp:nvSpPr>
        <dsp:cNvPr id="0" name=""/>
        <dsp:cNvSpPr/>
      </dsp:nvSpPr>
      <dsp:spPr>
        <a:xfrm>
          <a:off x="2683439" y="9967726"/>
          <a:ext cx="1073376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5" name="Shape 165"/>
          <p:cNvSpPr>
            <a:spLocks noGrp="1" noRot="1" noChangeAspect="1"/>
          </p:cNvSpPr>
          <p:nvPr>
            <p:ph type="sldImg"/>
          </p:nvPr>
        </p:nvSpPr>
        <p:spPr>
          <a:xfrm>
            <a:off x="1143000" y="685800"/>
            <a:ext cx="4572000" cy="3429000"/>
          </a:xfrm>
          <a:prstGeom prst="rect">
            <a:avLst/>
          </a:prstGeom>
        </p:spPr>
        <p:txBody>
          <a:bodyPr/>
          <a:lstStyle/>
          <a:p>
            <a:endParaRPr/>
          </a:p>
        </p:txBody>
      </p:sp>
      <p:sp>
        <p:nvSpPr>
          <p:cNvPr id="166" name="Shape 16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6:notes"/>
          <p:cNvSpPr txBox="1">
            <a:spLocks noGrp="1"/>
          </p:cNvSpPr>
          <p:nvPr>
            <p:ph type="body" idx="1"/>
          </p:nvPr>
        </p:nvSpPr>
        <p:spPr>
          <a:xfrm>
            <a:off x="1219200" y="3257550"/>
            <a:ext cx="6705600" cy="30861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2200"/>
              <a:buFont typeface="Helvetica Neue"/>
              <a:buNone/>
            </a:pPr>
            <a:endParaRPr sz="1400" dirty="0"/>
          </a:p>
        </p:txBody>
      </p:sp>
      <p:sp>
        <p:nvSpPr>
          <p:cNvPr id="154" name="Google Shape;154;p6: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4236650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UW Flexible option student survey</a:t>
            </a:r>
            <a:r>
              <a:rPr lang="en-US" baseline="0" dirty="0"/>
              <a:t> 2019</a:t>
            </a:r>
          </a:p>
        </p:txBody>
      </p:sp>
    </p:spTree>
    <p:extLst>
      <p:ext uri="{BB962C8B-B14F-4D97-AF65-F5344CB8AC3E}">
        <p14:creationId xmlns:p14="http://schemas.microsoft.com/office/powerpoint/2010/main" val="1652364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9470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558800" lvl="2" indent="-558800" algn="l" defTabSz="2438400">
              <a:spcBef>
                <a:spcPts val="2400"/>
              </a:spcBef>
              <a:buClr>
                <a:schemeClr val="accent4">
                  <a:hueOff val="475731"/>
                  <a:satOff val="-4338"/>
                  <a:lumOff val="10182"/>
                </a:schemeClr>
              </a:buClr>
              <a:buSzPct val="100000"/>
              <a:buChar char="•"/>
              <a:defRPr sz="4800">
                <a:solidFill>
                  <a:srgbClr val="929292"/>
                </a:solidFill>
              </a:defRPr>
            </a:pPr>
            <a:r>
              <a:rPr lang="en-US" dirty="0"/>
              <a:t>1.</a:t>
            </a:r>
            <a:r>
              <a:rPr lang="en-US" b="1" dirty="0"/>
              <a:t> Purpose statement</a:t>
            </a:r>
          </a:p>
          <a:p>
            <a:pPr marL="3911600" lvl="5">
              <a:buClr>
                <a:schemeClr val="accent4">
                  <a:hueOff val="475731"/>
                  <a:satOff val="-4338"/>
                  <a:lumOff val="10182"/>
                </a:schemeClr>
              </a:buClr>
              <a:defRPr sz="4800">
                <a:solidFill>
                  <a:srgbClr val="929292"/>
                </a:solidFill>
              </a:defRPr>
            </a:pPr>
            <a:r>
              <a:rPr lang="en-US" dirty="0"/>
              <a:t>Course and learning outcomes</a:t>
            </a:r>
          </a:p>
          <a:p>
            <a:pPr marL="3911600" lvl="5">
              <a:buClr>
                <a:schemeClr val="accent4">
                  <a:hueOff val="475731"/>
                  <a:satOff val="-4338"/>
                  <a:lumOff val="10182"/>
                </a:schemeClr>
              </a:buClr>
              <a:defRPr sz="4800">
                <a:solidFill>
                  <a:srgbClr val="929292"/>
                </a:solidFill>
              </a:defRPr>
            </a:pPr>
            <a:r>
              <a:rPr lang="en-US" dirty="0"/>
              <a:t>Relation to the course and progress in the course</a:t>
            </a:r>
          </a:p>
          <a:p>
            <a:pPr marL="3911600" lvl="5">
              <a:buClr>
                <a:schemeClr val="accent4">
                  <a:hueOff val="475731"/>
                  <a:satOff val="-4338"/>
                  <a:lumOff val="10182"/>
                </a:schemeClr>
              </a:buClr>
              <a:defRPr sz="4800">
                <a:solidFill>
                  <a:srgbClr val="929292"/>
                </a:solidFill>
              </a:defRPr>
            </a:pPr>
            <a:r>
              <a:rPr lang="en-US" dirty="0"/>
              <a:t>Contribution to overall academic success</a:t>
            </a:r>
          </a:p>
          <a:p>
            <a:pPr marL="3911600" lvl="5">
              <a:buClr>
                <a:schemeClr val="accent4">
                  <a:hueOff val="475731"/>
                  <a:satOff val="-4338"/>
                  <a:lumOff val="10182"/>
                </a:schemeClr>
              </a:buClr>
              <a:defRPr sz="4800">
                <a:solidFill>
                  <a:srgbClr val="929292"/>
                </a:solidFill>
              </a:defRPr>
            </a:pPr>
            <a:r>
              <a:rPr lang="en-US" dirty="0"/>
              <a:t>Career connections</a:t>
            </a:r>
          </a:p>
          <a:p>
            <a:pPr marL="3911600" lvl="5">
              <a:buClr>
                <a:schemeClr val="accent4">
                  <a:hueOff val="475731"/>
                  <a:satOff val="-4338"/>
                  <a:lumOff val="10182"/>
                </a:schemeClr>
              </a:buClr>
              <a:defRPr sz="4800">
                <a:solidFill>
                  <a:srgbClr val="929292"/>
                </a:solidFill>
              </a:defRPr>
            </a:pPr>
            <a:r>
              <a:rPr lang="en-US" dirty="0"/>
              <a:t>“real world” connections</a:t>
            </a:r>
          </a:p>
          <a:p>
            <a:endParaRPr lang="en-US" dirty="0"/>
          </a:p>
        </p:txBody>
      </p:sp>
    </p:spTree>
    <p:extLst>
      <p:ext uri="{BB962C8B-B14F-4D97-AF65-F5344CB8AC3E}">
        <p14:creationId xmlns:p14="http://schemas.microsoft.com/office/powerpoint/2010/main" val="2070581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10502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82772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01322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2200" b="0" i="0" dirty="0">
                <a:effectLst/>
                <a:latin typeface="Helvetica Neue"/>
                <a:ea typeface="Helvetica Neue"/>
                <a:cs typeface="Helvetica Neue"/>
                <a:sym typeface="Helvetica Neue"/>
              </a:rPr>
              <a:t>Coupled with demonstrated evidence of the student outcomes (</a:t>
            </a:r>
            <a:r>
              <a:rPr lang="en-US" sz="2200" b="0" i="0" dirty="0" err="1">
                <a:effectLst/>
                <a:latin typeface="Helvetica Neue"/>
                <a:ea typeface="Helvetica Neue"/>
                <a:cs typeface="Helvetica Neue"/>
                <a:sym typeface="Helvetica Neue"/>
              </a:rPr>
              <a:t>Winkelmes</a:t>
            </a:r>
            <a:r>
              <a:rPr lang="en-US" sz="2200" b="0" i="0" dirty="0">
                <a:effectLst/>
                <a:latin typeface="Helvetica Neue"/>
                <a:ea typeface="Helvetica Neue"/>
                <a:cs typeface="Helvetica Neue"/>
                <a:sym typeface="Helvetica Neue"/>
              </a:rPr>
              <a:t> et al., 2016), </a:t>
            </a:r>
            <a:endParaRPr lang="en-US" dirty="0"/>
          </a:p>
        </p:txBody>
      </p:sp>
    </p:spTree>
    <p:extLst>
      <p:ext uri="{BB962C8B-B14F-4D97-AF65-F5344CB8AC3E}">
        <p14:creationId xmlns:p14="http://schemas.microsoft.com/office/powerpoint/2010/main" val="2624720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72F0A-ADF0-4C97-B161-4943AFDA28A5}"/>
              </a:ext>
            </a:extLst>
          </p:cNvPr>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p>
        </p:txBody>
      </p:sp>
      <p:sp>
        <p:nvSpPr>
          <p:cNvPr id="3" name="Subtitle 2">
            <a:extLst>
              <a:ext uri="{FF2B5EF4-FFF2-40B4-BE49-F238E27FC236}">
                <a16:creationId xmlns:a16="http://schemas.microsoft.com/office/drawing/2014/main" id="{31629ACD-EAC8-45EA-93C8-30D5935C6494}"/>
              </a:ext>
            </a:extLst>
          </p:cNvPr>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a:extLst>
              <a:ext uri="{FF2B5EF4-FFF2-40B4-BE49-F238E27FC236}">
                <a16:creationId xmlns:a16="http://schemas.microsoft.com/office/drawing/2014/main" id="{A9324E31-B5EF-438F-B995-B76835AFF52D}"/>
              </a:ext>
            </a:extLst>
          </p:cNvPr>
          <p:cNvSpPr>
            <a:spLocks noGrp="1"/>
          </p:cNvSpPr>
          <p:nvPr>
            <p:ph type="dt" sz="half" idx="10"/>
          </p:nvPr>
        </p:nvSpPr>
        <p:spPr/>
        <p:txBody>
          <a:bodyPr/>
          <a:lstStyle/>
          <a:p>
            <a:fld id="{6912E204-706C-4650-9C9D-BF1F3D5DF972}" type="datetimeFigureOut">
              <a:rPr lang="en-US" smtClean="0"/>
              <a:t>3/1/2022</a:t>
            </a:fld>
            <a:endParaRPr lang="en-US"/>
          </a:p>
        </p:txBody>
      </p:sp>
      <p:sp>
        <p:nvSpPr>
          <p:cNvPr id="5" name="Footer Placeholder 4">
            <a:extLst>
              <a:ext uri="{FF2B5EF4-FFF2-40B4-BE49-F238E27FC236}">
                <a16:creationId xmlns:a16="http://schemas.microsoft.com/office/drawing/2014/main" id="{78A6450F-A478-4971-AA3D-486D9D5290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86FDF2-C7A2-40FF-BF6D-47328C9742D1}"/>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4056279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79CB3-5B9D-4A8C-8745-A234EC9437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72D52C-A9F9-4754-917A-1816B3945F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60FE5C-CDDD-4DD5-A8C1-6AF522AFD3D5}"/>
              </a:ext>
            </a:extLst>
          </p:cNvPr>
          <p:cNvSpPr>
            <a:spLocks noGrp="1"/>
          </p:cNvSpPr>
          <p:nvPr>
            <p:ph type="dt" sz="half" idx="10"/>
          </p:nvPr>
        </p:nvSpPr>
        <p:spPr/>
        <p:txBody>
          <a:bodyPr/>
          <a:lstStyle/>
          <a:p>
            <a:fld id="{6912E204-706C-4650-9C9D-BF1F3D5DF972}" type="datetimeFigureOut">
              <a:rPr lang="en-US" smtClean="0"/>
              <a:t>3/1/2022</a:t>
            </a:fld>
            <a:endParaRPr lang="en-US"/>
          </a:p>
        </p:txBody>
      </p:sp>
      <p:sp>
        <p:nvSpPr>
          <p:cNvPr id="5" name="Footer Placeholder 4">
            <a:extLst>
              <a:ext uri="{FF2B5EF4-FFF2-40B4-BE49-F238E27FC236}">
                <a16:creationId xmlns:a16="http://schemas.microsoft.com/office/drawing/2014/main" id="{89141EA0-9F4D-49AB-A77C-D68ECB2A0B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703BEF-99FA-44FB-BDA5-5491114A6850}"/>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696320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747BF2-1634-433A-AAF0-BA6B23D500B1}"/>
              </a:ext>
            </a:extLst>
          </p:cNvPr>
          <p:cNvSpPr>
            <a:spLocks noGrp="1"/>
          </p:cNvSpPr>
          <p:nvPr>
            <p:ph type="title" orient="vert"/>
          </p:nvPr>
        </p:nvSpPr>
        <p:spPr>
          <a:xfrm>
            <a:off x="17449800" y="730250"/>
            <a:ext cx="5257800" cy="1162367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A74319-0C75-4A07-BC4A-806B816F6088}"/>
              </a:ext>
            </a:extLst>
          </p:cNvPr>
          <p:cNvSpPr>
            <a:spLocks noGrp="1"/>
          </p:cNvSpPr>
          <p:nvPr>
            <p:ph type="body" orient="vert" idx="1"/>
          </p:nvPr>
        </p:nvSpPr>
        <p:spPr>
          <a:xfrm>
            <a:off x="1676400" y="730250"/>
            <a:ext cx="15468600"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44A415-620B-4298-86F0-2116C861540D}"/>
              </a:ext>
            </a:extLst>
          </p:cNvPr>
          <p:cNvSpPr>
            <a:spLocks noGrp="1"/>
          </p:cNvSpPr>
          <p:nvPr>
            <p:ph type="dt" sz="half" idx="10"/>
          </p:nvPr>
        </p:nvSpPr>
        <p:spPr/>
        <p:txBody>
          <a:bodyPr/>
          <a:lstStyle/>
          <a:p>
            <a:fld id="{6912E204-706C-4650-9C9D-BF1F3D5DF972}" type="datetimeFigureOut">
              <a:rPr lang="en-US" smtClean="0"/>
              <a:t>3/1/2022</a:t>
            </a:fld>
            <a:endParaRPr lang="en-US"/>
          </a:p>
        </p:txBody>
      </p:sp>
      <p:sp>
        <p:nvSpPr>
          <p:cNvPr id="5" name="Footer Placeholder 4">
            <a:extLst>
              <a:ext uri="{FF2B5EF4-FFF2-40B4-BE49-F238E27FC236}">
                <a16:creationId xmlns:a16="http://schemas.microsoft.com/office/drawing/2014/main" id="{CB805E4D-F280-4EB8-8045-CDC24BFBD4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1AC58C-9C0E-41B9-B4EC-9E0AC8F0E15A}"/>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546507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le">
    <p:spTree>
      <p:nvGrpSpPr>
        <p:cNvPr id="1" name=""/>
        <p:cNvGrpSpPr/>
        <p:nvPr/>
      </p:nvGrpSpPr>
      <p:grpSpPr>
        <a:xfrm>
          <a:off x="0" y="0"/>
          <a:ext cx="0" cy="0"/>
          <a:chOff x="0" y="0"/>
          <a:chExt cx="0" cy="0"/>
        </a:xfrm>
      </p:grpSpPr>
      <p:sp>
        <p:nvSpPr>
          <p:cNvPr id="14" name="Presentation Title"/>
          <p:cNvSpPr txBox="1">
            <a:spLocks noGrp="1"/>
          </p:cNvSpPr>
          <p:nvPr>
            <p:ph type="title" hasCustomPrompt="1"/>
          </p:nvPr>
        </p:nvSpPr>
        <p:spPr>
          <a:xfrm>
            <a:off x="1270000" y="3289300"/>
            <a:ext cx="21844000" cy="3879454"/>
          </a:xfrm>
          <a:prstGeom prst="rect">
            <a:avLst/>
          </a:prstGeom>
        </p:spPr>
        <p:txBody>
          <a:bodyPr/>
          <a:lstStyle>
            <a:lvl1pPr defTabSz="2438338">
              <a:lnSpc>
                <a:spcPct val="90000"/>
              </a:lnSpc>
              <a:defRPr sz="11600" spc="-348">
                <a:blipFill rotWithShape="1">
                  <a:blip r:embed="rId2"/>
                  <a:srcRect/>
                  <a:tile tx="0" ty="0" sx="100000" sy="100000" flip="none" algn="tl"/>
                </a:blipFill>
              </a:defRPr>
            </a:lvl1pPr>
          </a:lstStyle>
          <a:p>
            <a:r>
              <a:t>Presentation Title</a:t>
            </a:r>
          </a:p>
        </p:txBody>
      </p:sp>
      <p:sp>
        <p:nvSpPr>
          <p:cNvPr id="15" name="Author and Date"/>
          <p:cNvSpPr txBox="1">
            <a:spLocks noGrp="1"/>
          </p:cNvSpPr>
          <p:nvPr>
            <p:ph type="body" sz="quarter" idx="21" hasCustomPrompt="1"/>
          </p:nvPr>
        </p:nvSpPr>
        <p:spPr>
          <a:xfrm>
            <a:off x="1270000" y="12160429"/>
            <a:ext cx="21844000" cy="694056"/>
          </a:xfrm>
          <a:prstGeom prst="rect">
            <a:avLst/>
          </a:prstGeom>
        </p:spPr>
        <p:txBody>
          <a:bodyPr/>
          <a:lstStyle>
            <a:lvl1pPr marL="0" indent="0" algn="ctr" defTabSz="825500">
              <a:spcBef>
                <a:spcPts val="0"/>
              </a:spcBef>
              <a:buClrTx/>
              <a:buSzTx/>
              <a:buNone/>
              <a:defRPr sz="3500">
                <a:latin typeface="Graphik Medium"/>
                <a:ea typeface="Graphik Medium"/>
                <a:cs typeface="Graphik Medium"/>
                <a:sym typeface="Graphik Medium"/>
              </a:defRPr>
            </a:lvl1pPr>
          </a:lstStyle>
          <a:p>
            <a:r>
              <a:t>Author and Date</a:t>
            </a:r>
          </a:p>
        </p:txBody>
      </p:sp>
      <p:sp>
        <p:nvSpPr>
          <p:cNvPr id="16" name="Body Level One…"/>
          <p:cNvSpPr txBox="1">
            <a:spLocks noGrp="1"/>
          </p:cNvSpPr>
          <p:nvPr>
            <p:ph type="body" sz="quarter" idx="1" hasCustomPrompt="1"/>
          </p:nvPr>
        </p:nvSpPr>
        <p:spPr>
          <a:xfrm>
            <a:off x="1270000" y="6985000"/>
            <a:ext cx="21844000" cy="2512352"/>
          </a:xfrm>
          <a:prstGeom prst="rect">
            <a:avLst/>
          </a:prstGeom>
        </p:spPr>
        <p:txBody>
          <a:bodyPr/>
          <a:lstStyle>
            <a:lvl1pPr marL="0" indent="0" algn="ctr" defTabSz="825500">
              <a:spcBef>
                <a:spcPts val="0"/>
              </a:spcBef>
              <a:buClrTx/>
              <a:buSzTx/>
              <a:buNone/>
              <a:defRPr sz="6400">
                <a:latin typeface="Graphik Medium"/>
                <a:ea typeface="Graphik Medium"/>
                <a:cs typeface="Graphik Medium"/>
                <a:sym typeface="Graphik Medium"/>
              </a:defRPr>
            </a:lvl1pPr>
            <a:lvl2pPr marL="0" indent="0" algn="ctr" defTabSz="825500">
              <a:spcBef>
                <a:spcPts val="0"/>
              </a:spcBef>
              <a:buClrTx/>
              <a:buSzTx/>
              <a:buNone/>
              <a:defRPr sz="6400">
                <a:latin typeface="Graphik Medium"/>
                <a:ea typeface="Graphik Medium"/>
                <a:cs typeface="Graphik Medium"/>
                <a:sym typeface="Graphik Medium"/>
              </a:defRPr>
            </a:lvl2pPr>
            <a:lvl3pPr marL="0" indent="0" algn="ctr" defTabSz="825500">
              <a:spcBef>
                <a:spcPts val="0"/>
              </a:spcBef>
              <a:buClrTx/>
              <a:buSzTx/>
              <a:buNone/>
              <a:defRPr sz="6400">
                <a:latin typeface="Graphik Medium"/>
                <a:ea typeface="Graphik Medium"/>
                <a:cs typeface="Graphik Medium"/>
                <a:sym typeface="Graphik Medium"/>
              </a:defRPr>
            </a:lvl3pPr>
            <a:lvl4pPr marL="0" indent="0" algn="ctr" defTabSz="825500">
              <a:spcBef>
                <a:spcPts val="0"/>
              </a:spcBef>
              <a:buClrTx/>
              <a:buSzTx/>
              <a:buNone/>
              <a:defRPr sz="6400">
                <a:latin typeface="Graphik Medium"/>
                <a:ea typeface="Graphik Medium"/>
                <a:cs typeface="Graphik Medium"/>
                <a:sym typeface="Graphik Medium"/>
              </a:defRPr>
            </a:lvl4pPr>
            <a:lvl5pPr marL="0" indent="0" algn="ctr" defTabSz="825500">
              <a:spcBef>
                <a:spcPts val="0"/>
              </a:spcBef>
              <a:buClrTx/>
              <a:buSzTx/>
              <a:buNone/>
              <a:defRPr sz="6400">
                <a:latin typeface="Graphik Medium"/>
                <a:ea typeface="Graphik Medium"/>
                <a:cs typeface="Graphik Medium"/>
                <a:sym typeface="Graphik Medium"/>
              </a:defRPr>
            </a:lvl5pPr>
          </a:lstStyle>
          <a:p>
            <a:r>
              <a:t>Presentation Subtitle</a:t>
            </a:r>
          </a:p>
          <a:p>
            <a:pPr lvl="1"/>
            <a:endParaRPr/>
          </a:p>
          <a:p>
            <a:pPr lvl="2"/>
            <a:endParaRPr/>
          </a:p>
          <a:p>
            <a:pPr lvl="3"/>
            <a:endParaRPr/>
          </a:p>
          <a:p>
            <a:pPr lvl="4"/>
            <a:endParaRPr/>
          </a:p>
        </p:txBody>
      </p:sp>
      <p:sp>
        <p:nvSpPr>
          <p:cNvPr id="2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2536718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p:cSld name="1_Two Content">
    <p:spTree>
      <p:nvGrpSpPr>
        <p:cNvPr id="1" name="Shape 22"/>
        <p:cNvGrpSpPr/>
        <p:nvPr/>
      </p:nvGrpSpPr>
      <p:grpSpPr>
        <a:xfrm>
          <a:off x="0" y="0"/>
          <a:ext cx="0" cy="0"/>
          <a:chOff x="0" y="0"/>
          <a:chExt cx="0" cy="0"/>
        </a:xfrm>
      </p:grpSpPr>
      <p:sp>
        <p:nvSpPr>
          <p:cNvPr id="23" name="Google Shape;23;p17"/>
          <p:cNvSpPr txBox="1">
            <a:spLocks noGrp="1"/>
          </p:cNvSpPr>
          <p:nvPr>
            <p:ph type="title"/>
          </p:nvPr>
        </p:nvSpPr>
        <p:spPr>
          <a:xfrm>
            <a:off x="1676400" y="730249"/>
            <a:ext cx="21031199" cy="2651128"/>
          </a:xfrm>
          <a:prstGeom prst="rect">
            <a:avLst/>
          </a:prstGeom>
          <a:noFill/>
          <a:ln>
            <a:noFill/>
          </a:ln>
        </p:spPr>
        <p:txBody>
          <a:bodyPr spcFirstLastPara="1" wrap="square" lIns="45700" tIns="45700" rIns="45700" bIns="45700" anchor="ctr" anchorCtr="0">
            <a:noAutofit/>
          </a:bodyPr>
          <a:lstStyle>
            <a:lvl1pPr lvl="0" algn="l">
              <a:lnSpc>
                <a:spcPct val="90000"/>
              </a:lnSpc>
              <a:spcBef>
                <a:spcPts val="0"/>
              </a:spcBef>
              <a:spcAft>
                <a:spcPts val="0"/>
              </a:spcAft>
              <a:buClr>
                <a:schemeClr val="accent1"/>
              </a:buClr>
              <a:buSzPts val="1800"/>
              <a:buFont typeface="Arial"/>
              <a:buNone/>
              <a:defRPr/>
            </a:lvl1pPr>
            <a:lvl2pPr lvl="1" algn="l">
              <a:lnSpc>
                <a:spcPct val="90000"/>
              </a:lnSpc>
              <a:spcBef>
                <a:spcPts val="0"/>
              </a:spcBef>
              <a:spcAft>
                <a:spcPts val="0"/>
              </a:spcAft>
              <a:buClr>
                <a:schemeClr val="accent1"/>
              </a:buClr>
              <a:buSzPts val="1800"/>
              <a:buFont typeface="Arial"/>
              <a:buNone/>
              <a:defRPr/>
            </a:lvl2pPr>
            <a:lvl3pPr lvl="2" algn="l">
              <a:lnSpc>
                <a:spcPct val="90000"/>
              </a:lnSpc>
              <a:spcBef>
                <a:spcPts val="0"/>
              </a:spcBef>
              <a:spcAft>
                <a:spcPts val="0"/>
              </a:spcAft>
              <a:buClr>
                <a:schemeClr val="accent1"/>
              </a:buClr>
              <a:buSzPts val="1800"/>
              <a:buFont typeface="Arial"/>
              <a:buNone/>
              <a:defRPr/>
            </a:lvl3pPr>
            <a:lvl4pPr lvl="3" algn="l">
              <a:lnSpc>
                <a:spcPct val="90000"/>
              </a:lnSpc>
              <a:spcBef>
                <a:spcPts val="0"/>
              </a:spcBef>
              <a:spcAft>
                <a:spcPts val="0"/>
              </a:spcAft>
              <a:buClr>
                <a:schemeClr val="accent1"/>
              </a:buClr>
              <a:buSzPts val="1800"/>
              <a:buFont typeface="Arial"/>
              <a:buNone/>
              <a:defRPr/>
            </a:lvl4pPr>
            <a:lvl5pPr lvl="4" algn="l">
              <a:lnSpc>
                <a:spcPct val="90000"/>
              </a:lnSpc>
              <a:spcBef>
                <a:spcPts val="0"/>
              </a:spcBef>
              <a:spcAft>
                <a:spcPts val="0"/>
              </a:spcAft>
              <a:buClr>
                <a:schemeClr val="accent1"/>
              </a:buClr>
              <a:buSzPts val="1800"/>
              <a:buFont typeface="Arial"/>
              <a:buNone/>
              <a:defRPr/>
            </a:lvl5pPr>
            <a:lvl6pPr lvl="5" algn="l">
              <a:lnSpc>
                <a:spcPct val="90000"/>
              </a:lnSpc>
              <a:spcBef>
                <a:spcPts val="0"/>
              </a:spcBef>
              <a:spcAft>
                <a:spcPts val="0"/>
              </a:spcAft>
              <a:buClr>
                <a:schemeClr val="accent1"/>
              </a:buClr>
              <a:buSzPts val="1800"/>
              <a:buFont typeface="Arial"/>
              <a:buNone/>
              <a:defRPr/>
            </a:lvl6pPr>
            <a:lvl7pPr lvl="6" algn="l">
              <a:lnSpc>
                <a:spcPct val="90000"/>
              </a:lnSpc>
              <a:spcBef>
                <a:spcPts val="0"/>
              </a:spcBef>
              <a:spcAft>
                <a:spcPts val="0"/>
              </a:spcAft>
              <a:buClr>
                <a:schemeClr val="accent1"/>
              </a:buClr>
              <a:buSzPts val="1800"/>
              <a:buFont typeface="Arial"/>
              <a:buNone/>
              <a:defRPr/>
            </a:lvl7pPr>
            <a:lvl8pPr lvl="7" algn="l">
              <a:lnSpc>
                <a:spcPct val="90000"/>
              </a:lnSpc>
              <a:spcBef>
                <a:spcPts val="0"/>
              </a:spcBef>
              <a:spcAft>
                <a:spcPts val="0"/>
              </a:spcAft>
              <a:buClr>
                <a:schemeClr val="accent1"/>
              </a:buClr>
              <a:buSzPts val="1800"/>
              <a:buFont typeface="Arial"/>
              <a:buNone/>
              <a:defRPr/>
            </a:lvl8pPr>
            <a:lvl9pPr lvl="8" algn="l">
              <a:lnSpc>
                <a:spcPct val="90000"/>
              </a:lnSpc>
              <a:spcBef>
                <a:spcPts val="0"/>
              </a:spcBef>
              <a:spcAft>
                <a:spcPts val="0"/>
              </a:spcAft>
              <a:buClr>
                <a:schemeClr val="accent1"/>
              </a:buClr>
              <a:buSzPts val="1800"/>
              <a:buFont typeface="Arial"/>
              <a:buNone/>
              <a:defRPr/>
            </a:lvl9pPr>
          </a:lstStyle>
          <a:p>
            <a:endParaRPr/>
          </a:p>
        </p:txBody>
      </p:sp>
      <p:sp>
        <p:nvSpPr>
          <p:cNvPr id="24" name="Google Shape;24;p17"/>
          <p:cNvSpPr txBox="1">
            <a:spLocks noGrp="1"/>
          </p:cNvSpPr>
          <p:nvPr>
            <p:ph type="body" idx="1"/>
          </p:nvPr>
        </p:nvSpPr>
        <p:spPr>
          <a:xfrm>
            <a:off x="1676400" y="3764881"/>
            <a:ext cx="9855200" cy="9051928"/>
          </a:xfrm>
          <a:prstGeom prst="rect">
            <a:avLst/>
          </a:prstGeom>
          <a:noFill/>
          <a:ln>
            <a:noFill/>
          </a:ln>
        </p:spPr>
        <p:txBody>
          <a:bodyPr spcFirstLastPara="1" wrap="square" lIns="45700" tIns="45700" rIns="45700" bIns="45700" anchor="t" anchorCtr="0">
            <a:noAutofit/>
          </a:bodyPr>
          <a:lstStyle>
            <a:lvl1pPr marL="457200" lvl="0" indent="-331470" algn="l">
              <a:lnSpc>
                <a:spcPct val="90000"/>
              </a:lnSpc>
              <a:spcBef>
                <a:spcPts val="1867"/>
              </a:spcBef>
              <a:spcAft>
                <a:spcPts val="0"/>
              </a:spcAft>
              <a:buSzPts val="1620"/>
              <a:buFont typeface="Arial"/>
              <a:buChar char="▪"/>
              <a:defRPr/>
            </a:lvl1pPr>
            <a:lvl2pPr marL="914400" lvl="1" indent="-342900" algn="l">
              <a:lnSpc>
                <a:spcPct val="90000"/>
              </a:lnSpc>
              <a:spcBef>
                <a:spcPts val="1867"/>
              </a:spcBef>
              <a:spcAft>
                <a:spcPts val="0"/>
              </a:spcAft>
              <a:buSzPts val="1800"/>
              <a:buFont typeface="Arial"/>
              <a:buChar char="•"/>
              <a:defRPr/>
            </a:lvl2pPr>
            <a:lvl3pPr marL="1371600" lvl="2" indent="-342900" algn="l">
              <a:lnSpc>
                <a:spcPct val="90000"/>
              </a:lnSpc>
              <a:spcBef>
                <a:spcPts val="1867"/>
              </a:spcBef>
              <a:spcAft>
                <a:spcPts val="0"/>
              </a:spcAft>
              <a:buSzPts val="1800"/>
              <a:buFont typeface="Arial"/>
              <a:buChar char="•"/>
              <a:defRPr/>
            </a:lvl3pPr>
            <a:lvl4pPr marL="1828800" lvl="3" indent="-342900" algn="l">
              <a:lnSpc>
                <a:spcPct val="90000"/>
              </a:lnSpc>
              <a:spcBef>
                <a:spcPts val="1867"/>
              </a:spcBef>
              <a:spcAft>
                <a:spcPts val="0"/>
              </a:spcAft>
              <a:buSzPts val="1800"/>
              <a:buFont typeface="Arial"/>
              <a:buChar char="•"/>
              <a:defRPr/>
            </a:lvl4pPr>
            <a:lvl5pPr marL="2286000" lvl="4" indent="-342900" algn="l">
              <a:lnSpc>
                <a:spcPct val="90000"/>
              </a:lnSpc>
              <a:spcBef>
                <a:spcPts val="1867"/>
              </a:spcBef>
              <a:spcAft>
                <a:spcPts val="0"/>
              </a:spcAft>
              <a:buSzPts val="1800"/>
              <a:buFont typeface="Arial"/>
              <a:buChar char="•"/>
              <a:defRPr/>
            </a:lvl5pPr>
            <a:lvl6pPr marL="2743200" lvl="5" indent="-342900" algn="l">
              <a:lnSpc>
                <a:spcPct val="90000"/>
              </a:lnSpc>
              <a:spcBef>
                <a:spcPts val="1867"/>
              </a:spcBef>
              <a:spcAft>
                <a:spcPts val="0"/>
              </a:spcAft>
              <a:buSzPts val="1800"/>
              <a:buFont typeface="Arial"/>
              <a:buChar char="•"/>
              <a:defRPr/>
            </a:lvl6pPr>
            <a:lvl7pPr marL="3200400" lvl="6" indent="-342900" algn="l">
              <a:lnSpc>
                <a:spcPct val="90000"/>
              </a:lnSpc>
              <a:spcBef>
                <a:spcPts val="1867"/>
              </a:spcBef>
              <a:spcAft>
                <a:spcPts val="0"/>
              </a:spcAft>
              <a:buSzPts val="1800"/>
              <a:buFont typeface="Arial"/>
              <a:buChar char="•"/>
              <a:defRPr/>
            </a:lvl7pPr>
            <a:lvl8pPr marL="3657600" lvl="7" indent="-342900" algn="l">
              <a:lnSpc>
                <a:spcPct val="90000"/>
              </a:lnSpc>
              <a:spcBef>
                <a:spcPts val="1867"/>
              </a:spcBef>
              <a:spcAft>
                <a:spcPts val="0"/>
              </a:spcAft>
              <a:buSzPts val="1800"/>
              <a:buFont typeface="Arial"/>
              <a:buChar char="•"/>
              <a:defRPr/>
            </a:lvl8pPr>
            <a:lvl9pPr marL="4114800" lvl="8" indent="-342900" algn="l">
              <a:lnSpc>
                <a:spcPct val="90000"/>
              </a:lnSpc>
              <a:spcBef>
                <a:spcPts val="1867"/>
              </a:spcBef>
              <a:spcAft>
                <a:spcPts val="0"/>
              </a:spcAft>
              <a:buSzPts val="1800"/>
              <a:buFont typeface="Arial"/>
              <a:buChar char="•"/>
              <a:defRPr/>
            </a:lvl9pPr>
          </a:lstStyle>
          <a:p>
            <a:endParaRPr/>
          </a:p>
        </p:txBody>
      </p:sp>
      <p:sp>
        <p:nvSpPr>
          <p:cNvPr id="25" name="Google Shape;25;p17"/>
          <p:cNvSpPr txBox="1">
            <a:spLocks noGrp="1"/>
          </p:cNvSpPr>
          <p:nvPr>
            <p:ph type="sldNum" idx="12"/>
          </p:nvPr>
        </p:nvSpPr>
        <p:spPr>
          <a:xfrm>
            <a:off x="11785600" y="12340167"/>
            <a:ext cx="5689600" cy="745069"/>
          </a:xfrm>
          <a:prstGeom prst="rect">
            <a:avLst/>
          </a:prstGeom>
          <a:noFill/>
          <a:ln>
            <a:noFill/>
          </a:ln>
        </p:spPr>
        <p:txBody>
          <a:bodyPr spcFirstLastPara="1" wrap="square" lIns="45700" tIns="45700" rIns="45700" bIns="45700" anchor="ctr" anchorCtr="0">
            <a:noAutofit/>
          </a:bodyPr>
          <a:lstStyle>
            <a:lvl1pPr marL="0" lvl="0" indent="0" algn="r">
              <a:lnSpc>
                <a:spcPct val="100000"/>
              </a:lnSpc>
              <a:spcBef>
                <a:spcPts val="0"/>
              </a:spcBef>
              <a:spcAft>
                <a:spcPts val="0"/>
              </a:spcAft>
              <a:buClr>
                <a:srgbClr val="FEFFFF"/>
              </a:buClr>
              <a:buSzPts val="1200"/>
              <a:buFont typeface="Calibri"/>
              <a:buNone/>
              <a:defRPr sz="3200" b="0" i="0" u="none" strike="noStrike" cap="none">
                <a:solidFill>
                  <a:srgbClr val="000000"/>
                </a:solidFill>
                <a:latin typeface="Arial"/>
                <a:ea typeface="Arial"/>
                <a:cs typeface="Arial"/>
                <a:sym typeface="Arial"/>
              </a:defRPr>
            </a:lvl1pPr>
            <a:lvl2pPr marL="0" lvl="1" indent="0" algn="r">
              <a:lnSpc>
                <a:spcPct val="100000"/>
              </a:lnSpc>
              <a:spcBef>
                <a:spcPts val="0"/>
              </a:spcBef>
              <a:spcAft>
                <a:spcPts val="0"/>
              </a:spcAft>
              <a:buClr>
                <a:srgbClr val="FEFFFF"/>
              </a:buClr>
              <a:buSzPts val="1200"/>
              <a:buFont typeface="Calibri"/>
              <a:buNone/>
              <a:defRPr sz="3200" b="0" i="0" u="none" strike="noStrike" cap="none">
                <a:solidFill>
                  <a:srgbClr val="000000"/>
                </a:solidFill>
                <a:latin typeface="Arial"/>
                <a:ea typeface="Arial"/>
                <a:cs typeface="Arial"/>
                <a:sym typeface="Arial"/>
              </a:defRPr>
            </a:lvl2pPr>
            <a:lvl3pPr marL="0" lvl="2" indent="0" algn="r">
              <a:lnSpc>
                <a:spcPct val="100000"/>
              </a:lnSpc>
              <a:spcBef>
                <a:spcPts val="0"/>
              </a:spcBef>
              <a:spcAft>
                <a:spcPts val="0"/>
              </a:spcAft>
              <a:buClr>
                <a:srgbClr val="FEFFFF"/>
              </a:buClr>
              <a:buSzPts val="1200"/>
              <a:buFont typeface="Calibri"/>
              <a:buNone/>
              <a:defRPr sz="3200" b="0" i="0" u="none" strike="noStrike" cap="none">
                <a:solidFill>
                  <a:srgbClr val="000000"/>
                </a:solidFill>
                <a:latin typeface="Arial"/>
                <a:ea typeface="Arial"/>
                <a:cs typeface="Arial"/>
                <a:sym typeface="Arial"/>
              </a:defRPr>
            </a:lvl3pPr>
            <a:lvl4pPr marL="0" lvl="3" indent="0" algn="r">
              <a:lnSpc>
                <a:spcPct val="100000"/>
              </a:lnSpc>
              <a:spcBef>
                <a:spcPts val="0"/>
              </a:spcBef>
              <a:spcAft>
                <a:spcPts val="0"/>
              </a:spcAft>
              <a:buClr>
                <a:srgbClr val="FEFFFF"/>
              </a:buClr>
              <a:buSzPts val="1200"/>
              <a:buFont typeface="Calibri"/>
              <a:buNone/>
              <a:defRPr sz="3200" b="0" i="0" u="none" strike="noStrike" cap="none">
                <a:solidFill>
                  <a:srgbClr val="000000"/>
                </a:solidFill>
                <a:latin typeface="Arial"/>
                <a:ea typeface="Arial"/>
                <a:cs typeface="Arial"/>
                <a:sym typeface="Arial"/>
              </a:defRPr>
            </a:lvl4pPr>
            <a:lvl5pPr marL="0" lvl="4" indent="0" algn="r">
              <a:lnSpc>
                <a:spcPct val="100000"/>
              </a:lnSpc>
              <a:spcBef>
                <a:spcPts val="0"/>
              </a:spcBef>
              <a:spcAft>
                <a:spcPts val="0"/>
              </a:spcAft>
              <a:buClr>
                <a:srgbClr val="FEFFFF"/>
              </a:buClr>
              <a:buSzPts val="1200"/>
              <a:buFont typeface="Calibri"/>
              <a:buNone/>
              <a:defRPr sz="3200" b="0" i="0" u="none" strike="noStrike" cap="none">
                <a:solidFill>
                  <a:srgbClr val="000000"/>
                </a:solidFill>
                <a:latin typeface="Arial"/>
                <a:ea typeface="Arial"/>
                <a:cs typeface="Arial"/>
                <a:sym typeface="Arial"/>
              </a:defRPr>
            </a:lvl5pPr>
            <a:lvl6pPr marL="0" lvl="5" indent="0" algn="r">
              <a:lnSpc>
                <a:spcPct val="100000"/>
              </a:lnSpc>
              <a:spcBef>
                <a:spcPts val="0"/>
              </a:spcBef>
              <a:spcAft>
                <a:spcPts val="0"/>
              </a:spcAft>
              <a:buClr>
                <a:srgbClr val="FEFFFF"/>
              </a:buClr>
              <a:buSzPts val="1200"/>
              <a:buFont typeface="Calibri"/>
              <a:buNone/>
              <a:defRPr sz="3200" b="0" i="0" u="none" strike="noStrike" cap="none">
                <a:solidFill>
                  <a:srgbClr val="000000"/>
                </a:solidFill>
                <a:latin typeface="Arial"/>
                <a:ea typeface="Arial"/>
                <a:cs typeface="Arial"/>
                <a:sym typeface="Arial"/>
              </a:defRPr>
            </a:lvl6pPr>
            <a:lvl7pPr marL="0" lvl="6" indent="0" algn="r">
              <a:lnSpc>
                <a:spcPct val="100000"/>
              </a:lnSpc>
              <a:spcBef>
                <a:spcPts val="0"/>
              </a:spcBef>
              <a:spcAft>
                <a:spcPts val="0"/>
              </a:spcAft>
              <a:buClr>
                <a:srgbClr val="FEFFFF"/>
              </a:buClr>
              <a:buSzPts val="1200"/>
              <a:buFont typeface="Calibri"/>
              <a:buNone/>
              <a:defRPr sz="3200" b="0" i="0" u="none" strike="noStrike" cap="none">
                <a:solidFill>
                  <a:srgbClr val="000000"/>
                </a:solidFill>
                <a:latin typeface="Arial"/>
                <a:ea typeface="Arial"/>
                <a:cs typeface="Arial"/>
                <a:sym typeface="Arial"/>
              </a:defRPr>
            </a:lvl7pPr>
            <a:lvl8pPr marL="0" lvl="7" indent="0" algn="r">
              <a:lnSpc>
                <a:spcPct val="100000"/>
              </a:lnSpc>
              <a:spcBef>
                <a:spcPts val="0"/>
              </a:spcBef>
              <a:spcAft>
                <a:spcPts val="0"/>
              </a:spcAft>
              <a:buClr>
                <a:srgbClr val="FEFFFF"/>
              </a:buClr>
              <a:buSzPts val="1200"/>
              <a:buFont typeface="Calibri"/>
              <a:buNone/>
              <a:defRPr sz="3200" b="0" i="0" u="none" strike="noStrike" cap="none">
                <a:solidFill>
                  <a:srgbClr val="000000"/>
                </a:solidFill>
                <a:latin typeface="Arial"/>
                <a:ea typeface="Arial"/>
                <a:cs typeface="Arial"/>
                <a:sym typeface="Arial"/>
              </a:defRPr>
            </a:lvl8pPr>
            <a:lvl9pPr marL="0" lvl="8" indent="0" algn="r">
              <a:lnSpc>
                <a:spcPct val="100000"/>
              </a:lnSpc>
              <a:spcBef>
                <a:spcPts val="0"/>
              </a:spcBef>
              <a:spcAft>
                <a:spcPts val="0"/>
              </a:spcAft>
              <a:buClr>
                <a:srgbClr val="FEFFFF"/>
              </a:buClr>
              <a:buSzPts val="1200"/>
              <a:buFont typeface="Calibri"/>
              <a:buNone/>
              <a:defRPr sz="3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70088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99555-5F8D-424A-8E69-3D040E069C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580677-04D6-4BFB-8B35-3B93978E29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A526BC-BBC8-4E2A-8AEA-66C26A90F54A}"/>
              </a:ext>
            </a:extLst>
          </p:cNvPr>
          <p:cNvSpPr>
            <a:spLocks noGrp="1"/>
          </p:cNvSpPr>
          <p:nvPr>
            <p:ph type="dt" sz="half" idx="10"/>
          </p:nvPr>
        </p:nvSpPr>
        <p:spPr/>
        <p:txBody>
          <a:bodyPr/>
          <a:lstStyle/>
          <a:p>
            <a:fld id="{6912E204-706C-4650-9C9D-BF1F3D5DF972}" type="datetimeFigureOut">
              <a:rPr lang="en-US" smtClean="0"/>
              <a:t>3/1/2022</a:t>
            </a:fld>
            <a:endParaRPr lang="en-US"/>
          </a:p>
        </p:txBody>
      </p:sp>
      <p:sp>
        <p:nvSpPr>
          <p:cNvPr id="5" name="Footer Placeholder 4">
            <a:extLst>
              <a:ext uri="{FF2B5EF4-FFF2-40B4-BE49-F238E27FC236}">
                <a16:creationId xmlns:a16="http://schemas.microsoft.com/office/drawing/2014/main" id="{058179E7-4FB2-4DAA-8C4B-6D5A94D310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505F4C-DDC7-4676-AFFC-926D96F41D06}"/>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406233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877A0-0755-4366-9A68-6D525640EBB1}"/>
              </a:ext>
            </a:extLst>
          </p:cNvPr>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p>
        </p:txBody>
      </p:sp>
      <p:sp>
        <p:nvSpPr>
          <p:cNvPr id="3" name="Text Placeholder 2">
            <a:extLst>
              <a:ext uri="{FF2B5EF4-FFF2-40B4-BE49-F238E27FC236}">
                <a16:creationId xmlns:a16="http://schemas.microsoft.com/office/drawing/2014/main" id="{FA551C6D-A807-4537-B8C9-918B87C38024}"/>
              </a:ext>
            </a:extLst>
          </p:cNvPr>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C098B2-9FF9-4B2A-A950-880CCA52BDEB}"/>
              </a:ext>
            </a:extLst>
          </p:cNvPr>
          <p:cNvSpPr>
            <a:spLocks noGrp="1"/>
          </p:cNvSpPr>
          <p:nvPr>
            <p:ph type="dt" sz="half" idx="10"/>
          </p:nvPr>
        </p:nvSpPr>
        <p:spPr/>
        <p:txBody>
          <a:bodyPr/>
          <a:lstStyle/>
          <a:p>
            <a:fld id="{6912E204-706C-4650-9C9D-BF1F3D5DF972}" type="datetimeFigureOut">
              <a:rPr lang="en-US" smtClean="0"/>
              <a:t>3/1/2022</a:t>
            </a:fld>
            <a:endParaRPr lang="en-US"/>
          </a:p>
        </p:txBody>
      </p:sp>
      <p:sp>
        <p:nvSpPr>
          <p:cNvPr id="5" name="Footer Placeholder 4">
            <a:extLst>
              <a:ext uri="{FF2B5EF4-FFF2-40B4-BE49-F238E27FC236}">
                <a16:creationId xmlns:a16="http://schemas.microsoft.com/office/drawing/2014/main" id="{7FD16166-4965-406B-8067-5ECF126E5E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3038D3-DCC6-4B44-A7C7-164FCADF8686}"/>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386493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DA554-809E-4711-BC69-C66900A9AD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F5B574-58AD-433F-9420-0B36B76EDC37}"/>
              </a:ext>
            </a:extLst>
          </p:cNvPr>
          <p:cNvSpPr>
            <a:spLocks noGrp="1"/>
          </p:cNvSpPr>
          <p:nvPr>
            <p:ph sz="half" idx="1"/>
          </p:nvPr>
        </p:nvSpPr>
        <p:spPr>
          <a:xfrm>
            <a:off x="1676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A23EA4-97CB-4EA1-B04C-CC138E9C9847}"/>
              </a:ext>
            </a:extLst>
          </p:cNvPr>
          <p:cNvSpPr>
            <a:spLocks noGrp="1"/>
          </p:cNvSpPr>
          <p:nvPr>
            <p:ph sz="half" idx="2"/>
          </p:nvPr>
        </p:nvSpPr>
        <p:spPr>
          <a:xfrm>
            <a:off x="12344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692ABE3-1CEA-4418-AF2C-CDC6F24D1E2B}"/>
              </a:ext>
            </a:extLst>
          </p:cNvPr>
          <p:cNvSpPr>
            <a:spLocks noGrp="1"/>
          </p:cNvSpPr>
          <p:nvPr>
            <p:ph type="dt" sz="half" idx="10"/>
          </p:nvPr>
        </p:nvSpPr>
        <p:spPr/>
        <p:txBody>
          <a:bodyPr/>
          <a:lstStyle/>
          <a:p>
            <a:fld id="{6912E204-706C-4650-9C9D-BF1F3D5DF972}" type="datetimeFigureOut">
              <a:rPr lang="en-US" smtClean="0"/>
              <a:t>3/1/2022</a:t>
            </a:fld>
            <a:endParaRPr lang="en-US"/>
          </a:p>
        </p:txBody>
      </p:sp>
      <p:sp>
        <p:nvSpPr>
          <p:cNvPr id="6" name="Footer Placeholder 5">
            <a:extLst>
              <a:ext uri="{FF2B5EF4-FFF2-40B4-BE49-F238E27FC236}">
                <a16:creationId xmlns:a16="http://schemas.microsoft.com/office/drawing/2014/main" id="{3C534DE5-644C-4B41-95E9-D83402F8EC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3A029A-C3D1-4543-9684-D57C166077F1}"/>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202140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7BEC5-E2FE-4AB3-9B0F-48769A718868}"/>
              </a:ext>
            </a:extLst>
          </p:cNvPr>
          <p:cNvSpPr>
            <a:spLocks noGrp="1"/>
          </p:cNvSpPr>
          <p:nvPr>
            <p:ph type="title"/>
          </p:nvPr>
        </p:nvSpPr>
        <p:spPr>
          <a:xfrm>
            <a:off x="1679576" y="730251"/>
            <a:ext cx="21031200" cy="2651126"/>
          </a:xfrm>
        </p:spPr>
        <p:txBody>
          <a:bodyPr/>
          <a:lstStyle/>
          <a:p>
            <a:r>
              <a:rPr lang="en-US"/>
              <a:t>Click to edit Master title style</a:t>
            </a:r>
          </a:p>
        </p:txBody>
      </p:sp>
      <p:sp>
        <p:nvSpPr>
          <p:cNvPr id="3" name="Text Placeholder 2">
            <a:extLst>
              <a:ext uri="{FF2B5EF4-FFF2-40B4-BE49-F238E27FC236}">
                <a16:creationId xmlns:a16="http://schemas.microsoft.com/office/drawing/2014/main" id="{AEB98DE3-C4D2-4380-8219-31555AE10BC5}"/>
              </a:ext>
            </a:extLst>
          </p:cNvPr>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a:extLst>
              <a:ext uri="{FF2B5EF4-FFF2-40B4-BE49-F238E27FC236}">
                <a16:creationId xmlns:a16="http://schemas.microsoft.com/office/drawing/2014/main" id="{908F0F3F-FC5B-4A77-BCE1-B56B7EB0159B}"/>
              </a:ext>
            </a:extLst>
          </p:cNvPr>
          <p:cNvSpPr>
            <a:spLocks noGrp="1"/>
          </p:cNvSpPr>
          <p:nvPr>
            <p:ph sz="half" idx="2"/>
          </p:nvPr>
        </p:nvSpPr>
        <p:spPr>
          <a:xfrm>
            <a:off x="1679577" y="5010150"/>
            <a:ext cx="10315574"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00E8BD-2384-4408-9128-9C9032BACCB9}"/>
              </a:ext>
            </a:extLst>
          </p:cNvPr>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a:extLst>
              <a:ext uri="{FF2B5EF4-FFF2-40B4-BE49-F238E27FC236}">
                <a16:creationId xmlns:a16="http://schemas.microsoft.com/office/drawing/2014/main" id="{7AA9562A-438F-4A4F-8A49-B3359106B44B}"/>
              </a:ext>
            </a:extLst>
          </p:cNvPr>
          <p:cNvSpPr>
            <a:spLocks noGrp="1"/>
          </p:cNvSpPr>
          <p:nvPr>
            <p:ph sz="quarter" idx="4"/>
          </p:nvPr>
        </p:nvSpPr>
        <p:spPr>
          <a:xfrm>
            <a:off x="12344400" y="5010150"/>
            <a:ext cx="103663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5C0FD7-3769-4A0F-B4B2-707DF20CE690}"/>
              </a:ext>
            </a:extLst>
          </p:cNvPr>
          <p:cNvSpPr>
            <a:spLocks noGrp="1"/>
          </p:cNvSpPr>
          <p:nvPr>
            <p:ph type="dt" sz="half" idx="10"/>
          </p:nvPr>
        </p:nvSpPr>
        <p:spPr/>
        <p:txBody>
          <a:bodyPr/>
          <a:lstStyle/>
          <a:p>
            <a:fld id="{6912E204-706C-4650-9C9D-BF1F3D5DF972}" type="datetimeFigureOut">
              <a:rPr lang="en-US" smtClean="0"/>
              <a:t>3/1/2022</a:t>
            </a:fld>
            <a:endParaRPr lang="en-US"/>
          </a:p>
        </p:txBody>
      </p:sp>
      <p:sp>
        <p:nvSpPr>
          <p:cNvPr id="8" name="Footer Placeholder 7">
            <a:extLst>
              <a:ext uri="{FF2B5EF4-FFF2-40B4-BE49-F238E27FC236}">
                <a16:creationId xmlns:a16="http://schemas.microsoft.com/office/drawing/2014/main" id="{71D66F8E-5BA9-40D3-9274-09222EAE06A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DE6D330-11CD-493C-8EB1-E92D6D202D42}"/>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91071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A43FE-C37B-4262-A489-B8DB56DCD9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810581-2D65-4259-9DAA-A59CBADC29E0}"/>
              </a:ext>
            </a:extLst>
          </p:cNvPr>
          <p:cNvSpPr>
            <a:spLocks noGrp="1"/>
          </p:cNvSpPr>
          <p:nvPr>
            <p:ph type="dt" sz="half" idx="10"/>
          </p:nvPr>
        </p:nvSpPr>
        <p:spPr/>
        <p:txBody>
          <a:bodyPr/>
          <a:lstStyle/>
          <a:p>
            <a:fld id="{6912E204-706C-4650-9C9D-BF1F3D5DF972}" type="datetimeFigureOut">
              <a:rPr lang="en-US" smtClean="0"/>
              <a:t>3/1/2022</a:t>
            </a:fld>
            <a:endParaRPr lang="en-US"/>
          </a:p>
        </p:txBody>
      </p:sp>
      <p:sp>
        <p:nvSpPr>
          <p:cNvPr id="4" name="Footer Placeholder 3">
            <a:extLst>
              <a:ext uri="{FF2B5EF4-FFF2-40B4-BE49-F238E27FC236}">
                <a16:creationId xmlns:a16="http://schemas.microsoft.com/office/drawing/2014/main" id="{4B14B695-3F63-4199-8AC8-1805055521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ABADC8F-A9C9-4941-985B-0A17E6DAA983}"/>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456724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9841D4-11BE-4648-883F-45D9F2C22DB6}"/>
              </a:ext>
            </a:extLst>
          </p:cNvPr>
          <p:cNvSpPr>
            <a:spLocks noGrp="1"/>
          </p:cNvSpPr>
          <p:nvPr>
            <p:ph type="dt" sz="half" idx="10"/>
          </p:nvPr>
        </p:nvSpPr>
        <p:spPr/>
        <p:txBody>
          <a:bodyPr/>
          <a:lstStyle/>
          <a:p>
            <a:fld id="{6912E204-706C-4650-9C9D-BF1F3D5DF972}" type="datetimeFigureOut">
              <a:rPr lang="en-US" smtClean="0"/>
              <a:t>3/1/2022</a:t>
            </a:fld>
            <a:endParaRPr lang="en-US"/>
          </a:p>
        </p:txBody>
      </p:sp>
      <p:sp>
        <p:nvSpPr>
          <p:cNvPr id="3" name="Footer Placeholder 2">
            <a:extLst>
              <a:ext uri="{FF2B5EF4-FFF2-40B4-BE49-F238E27FC236}">
                <a16:creationId xmlns:a16="http://schemas.microsoft.com/office/drawing/2014/main" id="{A00CC9DA-3225-4C1B-A138-891B94FA7A2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8D3D41-1624-4475-9816-B78360D7251E}"/>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795360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50C9A-1246-4892-B0C9-B354131AB8ED}"/>
              </a:ext>
            </a:extLst>
          </p:cNvPr>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Content Placeholder 2">
            <a:extLst>
              <a:ext uri="{FF2B5EF4-FFF2-40B4-BE49-F238E27FC236}">
                <a16:creationId xmlns:a16="http://schemas.microsoft.com/office/drawing/2014/main" id="{57EEF4BE-9E76-4CD8-85F4-D377373F4A5A}"/>
              </a:ext>
            </a:extLst>
          </p:cNvPr>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5F5792-EFA9-4B59-94C6-48A4400531D4}"/>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0C3608E8-F195-41C0-8345-4579E7671D76}"/>
              </a:ext>
            </a:extLst>
          </p:cNvPr>
          <p:cNvSpPr>
            <a:spLocks noGrp="1"/>
          </p:cNvSpPr>
          <p:nvPr>
            <p:ph type="dt" sz="half" idx="10"/>
          </p:nvPr>
        </p:nvSpPr>
        <p:spPr/>
        <p:txBody>
          <a:bodyPr/>
          <a:lstStyle/>
          <a:p>
            <a:fld id="{6912E204-706C-4650-9C9D-BF1F3D5DF972}" type="datetimeFigureOut">
              <a:rPr lang="en-US" smtClean="0"/>
              <a:t>3/1/2022</a:t>
            </a:fld>
            <a:endParaRPr lang="en-US"/>
          </a:p>
        </p:txBody>
      </p:sp>
      <p:sp>
        <p:nvSpPr>
          <p:cNvPr id="6" name="Footer Placeholder 5">
            <a:extLst>
              <a:ext uri="{FF2B5EF4-FFF2-40B4-BE49-F238E27FC236}">
                <a16:creationId xmlns:a16="http://schemas.microsoft.com/office/drawing/2014/main" id="{E0361A52-C272-46B2-B2A4-885B3566BE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8E8DD3-BBCF-43F4-97FD-D558D3E30CC8}"/>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52805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6980B-F13F-44F6-BA37-E33791E8DE5D}"/>
              </a:ext>
            </a:extLst>
          </p:cNvPr>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Picture Placeholder 2">
            <a:extLst>
              <a:ext uri="{FF2B5EF4-FFF2-40B4-BE49-F238E27FC236}">
                <a16:creationId xmlns:a16="http://schemas.microsoft.com/office/drawing/2014/main" id="{D968597F-3EBA-4F99-A988-CB78A55475B8}"/>
              </a:ext>
            </a:extLst>
          </p:cNvPr>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a:extLst>
              <a:ext uri="{FF2B5EF4-FFF2-40B4-BE49-F238E27FC236}">
                <a16:creationId xmlns:a16="http://schemas.microsoft.com/office/drawing/2014/main" id="{51BFB46B-2FF8-4D9F-A5EE-505E755F2693}"/>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ED66F924-7EBF-4C27-8DB4-93FFDD77CEE6}"/>
              </a:ext>
            </a:extLst>
          </p:cNvPr>
          <p:cNvSpPr>
            <a:spLocks noGrp="1"/>
          </p:cNvSpPr>
          <p:nvPr>
            <p:ph type="dt" sz="half" idx="10"/>
          </p:nvPr>
        </p:nvSpPr>
        <p:spPr/>
        <p:txBody>
          <a:bodyPr/>
          <a:lstStyle/>
          <a:p>
            <a:fld id="{6912E204-706C-4650-9C9D-BF1F3D5DF972}" type="datetimeFigureOut">
              <a:rPr lang="en-US" smtClean="0"/>
              <a:t>3/1/2022</a:t>
            </a:fld>
            <a:endParaRPr lang="en-US"/>
          </a:p>
        </p:txBody>
      </p:sp>
      <p:sp>
        <p:nvSpPr>
          <p:cNvPr id="6" name="Footer Placeholder 5">
            <a:extLst>
              <a:ext uri="{FF2B5EF4-FFF2-40B4-BE49-F238E27FC236}">
                <a16:creationId xmlns:a16="http://schemas.microsoft.com/office/drawing/2014/main" id="{D52B4835-0BE0-408D-A9B1-A460A4AB0A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7C9B21-FCF6-436D-AC8A-92AD4CDD29FF}"/>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53735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A7F217-F6A7-45DC-9848-988D959EA971}"/>
              </a:ext>
            </a:extLst>
          </p:cNvPr>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6CA335-3E16-4A8A-9899-A5BA8D721CC8}"/>
              </a:ext>
            </a:extLst>
          </p:cNvPr>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B2A99E-7A21-403D-B342-7ED2EE4179A3}"/>
              </a:ext>
            </a:extLst>
          </p:cNvPr>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6912E204-706C-4650-9C9D-BF1F3D5DF972}" type="datetimeFigureOut">
              <a:rPr lang="en-US" smtClean="0"/>
              <a:t>3/1/2022</a:t>
            </a:fld>
            <a:endParaRPr lang="en-US"/>
          </a:p>
        </p:txBody>
      </p:sp>
      <p:sp>
        <p:nvSpPr>
          <p:cNvPr id="5" name="Footer Placeholder 4">
            <a:extLst>
              <a:ext uri="{FF2B5EF4-FFF2-40B4-BE49-F238E27FC236}">
                <a16:creationId xmlns:a16="http://schemas.microsoft.com/office/drawing/2014/main" id="{EDA6870B-8568-4CD4-9805-43F38D42EC69}"/>
              </a:ext>
            </a:extLst>
          </p:cNvPr>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5CF5C02-4EDE-4246-8464-A869CB5655DD}"/>
              </a:ext>
            </a:extLst>
          </p:cNvPr>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265421683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s://guides.library.uwm.edu/clr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11.png"/><Relationship Id="rId4" Type="http://schemas.openxmlformats.org/officeDocument/2006/relationships/diagramLayout" Target="../diagrams/layout2.xml"/><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7" name="Rectangle 111">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3998" cy="137147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13">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24384000" cy="88251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9" name="Rectangle 115">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2928" y="1103924"/>
            <a:ext cx="21998144" cy="923709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Presentation Title"/>
          <p:cNvSpPr txBox="1">
            <a:spLocks noGrp="1"/>
          </p:cNvSpPr>
          <p:nvPr>
            <p:ph type="title"/>
          </p:nvPr>
        </p:nvSpPr>
        <p:spPr>
          <a:xfrm>
            <a:off x="3048000" y="2586676"/>
            <a:ext cx="18288000" cy="6549184"/>
          </a:xfrm>
          <a:prstGeom prst="rect">
            <a:avLst/>
          </a:prstGeom>
        </p:spPr>
        <p:txBody>
          <a:bodyPr vert="horz" lIns="91440" tIns="45720" rIns="91440" bIns="45720" rtlCol="0" anchor="ctr">
            <a:normAutofit/>
          </a:bodyPr>
          <a:lstStyle/>
          <a:p>
            <a:pPr algn="ctr" defTabSz="914400">
              <a:defRPr>
                <a:blipFill rotWithShape="1">
                  <a:blip r:embed="rId2"/>
                  <a:srcRect/>
                  <a:tile tx="0" ty="0" sx="100000" sy="100000" flip="none" algn="tl"/>
                </a:blipFill>
              </a:defRPr>
            </a:pPr>
            <a:r>
              <a:rPr lang="en-US" sz="14400" kern="1200" dirty="0">
                <a:solidFill>
                  <a:schemeClr val="tx1"/>
                </a:solidFill>
                <a:latin typeface="+mj-lt"/>
                <a:ea typeface="+mj-ea"/>
                <a:cs typeface="+mj-cs"/>
              </a:rPr>
              <a:t>Tilting for Equity</a:t>
            </a:r>
            <a:br>
              <a:rPr lang="en-US" sz="14400" kern="1200" dirty="0">
                <a:solidFill>
                  <a:schemeClr val="tx1"/>
                </a:solidFill>
                <a:latin typeface="+mj-lt"/>
                <a:ea typeface="+mj-ea"/>
                <a:cs typeface="+mj-cs"/>
              </a:rPr>
            </a:br>
            <a:r>
              <a:rPr lang="en-US" sz="5000" kern="1200" dirty="0">
                <a:solidFill>
                  <a:schemeClr val="tx1"/>
                </a:solidFill>
                <a:latin typeface="+mn-lt"/>
                <a:ea typeface="+mn-ea"/>
                <a:cs typeface="+mn-cs"/>
              </a:rPr>
              <a:t>How simple assignment re-design can improve student outcomes</a:t>
            </a:r>
            <a:br>
              <a:rPr lang="en-US" sz="9600" kern="1200" dirty="0">
                <a:solidFill>
                  <a:schemeClr val="tx1"/>
                </a:solidFill>
                <a:latin typeface="+mn-lt"/>
                <a:ea typeface="+mn-ea"/>
                <a:cs typeface="+mn-cs"/>
              </a:rPr>
            </a:br>
            <a:endParaRPr lang="en-US" sz="14400" kern="1200" dirty="0">
              <a:solidFill>
                <a:schemeClr val="tx1"/>
              </a:solidFill>
              <a:latin typeface="+mj-lt"/>
              <a:ea typeface="+mj-ea"/>
              <a:cs typeface="+mj-cs"/>
            </a:endParaRPr>
          </a:p>
        </p:txBody>
      </p:sp>
      <p:sp>
        <p:nvSpPr>
          <p:cNvPr id="171" name="Author and Date"/>
          <p:cNvSpPr txBox="1">
            <a:spLocks noGrp="1"/>
          </p:cNvSpPr>
          <p:nvPr>
            <p:ph type="body" idx="1"/>
          </p:nvPr>
        </p:nvSpPr>
        <p:spPr>
          <a:xfrm>
            <a:off x="3048000" y="11028104"/>
            <a:ext cx="18288000" cy="1303820"/>
          </a:xfrm>
          <a:prstGeom prst="rect">
            <a:avLst/>
          </a:prstGeom>
        </p:spPr>
        <p:txBody>
          <a:bodyPr vert="horz" lIns="91440" tIns="45720" rIns="91440" bIns="45720" rtlCol="0" anchor="ctr">
            <a:normAutofit/>
          </a:bodyPr>
          <a:lstStyle/>
          <a:p>
            <a:pPr algn="ctr" defTabSz="914400">
              <a:spcBef>
                <a:spcPts val="1000"/>
              </a:spcBef>
            </a:pPr>
            <a:endParaRPr lang="en-US" sz="2200" kern="1200" dirty="0">
              <a:solidFill>
                <a:schemeClr val="tx1"/>
              </a:solidFill>
              <a:latin typeface="+mn-lt"/>
              <a:ea typeface="+mn-ea"/>
              <a:cs typeface="+mn-cs"/>
            </a:endParaRPr>
          </a:p>
          <a:p>
            <a:pPr algn="ctr" defTabSz="914400">
              <a:spcBef>
                <a:spcPts val="1000"/>
              </a:spcBef>
            </a:pPr>
            <a:r>
              <a:rPr lang="en-US" sz="2200" kern="1200" dirty="0">
                <a:solidFill>
                  <a:schemeClr val="tx1"/>
                </a:solidFill>
                <a:latin typeface="+mn-lt"/>
                <a:ea typeface="+mn-ea"/>
                <a:cs typeface="+mn-cs"/>
              </a:rPr>
              <a:t>Susan Stalewski, MBA. MLS (ASCP) , College of Health Sciences, sstalews@uwm.edu</a:t>
            </a:r>
          </a:p>
          <a:p>
            <a:pPr algn="ctr" defTabSz="914400">
              <a:spcBef>
                <a:spcPts val="1000"/>
              </a:spcBef>
            </a:pPr>
            <a:endParaRPr lang="en-US" sz="2200" kern="1200" dirty="0">
              <a:solidFill>
                <a:schemeClr val="tx1"/>
              </a:solidFill>
              <a:latin typeface="+mn-lt"/>
              <a:ea typeface="+mn-ea"/>
              <a:cs typeface="+mn-cs"/>
            </a:endParaRPr>
          </a:p>
          <a:p>
            <a:pPr algn="ctr" defTabSz="914400">
              <a:spcBef>
                <a:spcPts val="1000"/>
              </a:spcBef>
            </a:pPr>
            <a:endParaRPr lang="en-US" sz="2200" kern="1200" dirty="0">
              <a:solidFill>
                <a:schemeClr val="tx1"/>
              </a:solidFill>
              <a:latin typeface="+mn-lt"/>
              <a:ea typeface="+mn-ea"/>
              <a:cs typeface="+mn-cs"/>
            </a:endParaRPr>
          </a:p>
        </p:txBody>
      </p:sp>
      <p:cxnSp>
        <p:nvCxnSpPr>
          <p:cNvPr id="190" name="Straight Connector 117">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92928" y="12709416"/>
            <a:ext cx="22000464"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3998" cy="137147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762F3F-421A-485F-9E85-F6658FBDA1D0}"/>
              </a:ext>
            </a:extLst>
          </p:cNvPr>
          <p:cNvSpPr>
            <a:spLocks noGrp="1"/>
          </p:cNvSpPr>
          <p:nvPr>
            <p:ph type="title"/>
          </p:nvPr>
        </p:nvSpPr>
        <p:spPr>
          <a:xfrm>
            <a:off x="1617276" y="773860"/>
            <a:ext cx="18473400" cy="2377900"/>
          </a:xfrm>
        </p:spPr>
        <p:txBody>
          <a:bodyPr anchor="b">
            <a:normAutofit/>
          </a:bodyPr>
          <a:lstStyle/>
          <a:p>
            <a:r>
              <a:rPr lang="en-US" sz="10800" dirty="0"/>
              <a:t>What is missing?</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3996736"/>
            <a:ext cx="23390166" cy="1564352"/>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06158"/>
            <a:ext cx="22766724" cy="829569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D18705E-F080-4A4A-9142-2EEAEE15A165}"/>
              </a:ext>
            </a:extLst>
          </p:cNvPr>
          <p:cNvSpPr>
            <a:spLocks noGrp="1"/>
          </p:cNvSpPr>
          <p:nvPr>
            <p:ph idx="1"/>
          </p:nvPr>
        </p:nvSpPr>
        <p:spPr>
          <a:xfrm>
            <a:off x="1587320" y="5199018"/>
            <a:ext cx="20287336" cy="6871062"/>
          </a:xfrm>
        </p:spPr>
        <p:txBody>
          <a:bodyPr anchor="ctr">
            <a:normAutofit/>
          </a:bodyPr>
          <a:lstStyle/>
          <a:p>
            <a:r>
              <a:rPr lang="en-US" sz="4400"/>
              <a:t>Purpose</a:t>
            </a:r>
          </a:p>
          <a:p>
            <a:pPr lvl="1"/>
            <a:r>
              <a:rPr lang="en-US" sz="4400"/>
              <a:t>What content knowledge and skills will be gained?</a:t>
            </a:r>
          </a:p>
          <a:p>
            <a:pPr lvl="1"/>
            <a:r>
              <a:rPr lang="en-US" sz="4400"/>
              <a:t>Is there alignment to the course/assignment learning outcomes?</a:t>
            </a:r>
          </a:p>
          <a:p>
            <a:pPr lvl="1"/>
            <a:r>
              <a:rPr lang="en-US" sz="4400"/>
              <a:t>What is the relevance to the student’s life?</a:t>
            </a:r>
          </a:p>
          <a:p>
            <a:pPr lvl="1"/>
            <a:r>
              <a:rPr lang="en-US" sz="4400"/>
              <a:t>Is there student centered and motivating language?</a:t>
            </a:r>
          </a:p>
          <a:p>
            <a:r>
              <a:rPr lang="en-US" sz="4400"/>
              <a:t>Task</a:t>
            </a:r>
          </a:p>
          <a:p>
            <a:pPr lvl="1"/>
            <a:r>
              <a:rPr lang="en-US" sz="4400"/>
              <a:t>What are the exact steps or required work</a:t>
            </a:r>
          </a:p>
          <a:p>
            <a:pPr lvl="1"/>
            <a:r>
              <a:rPr lang="en-US" sz="4400"/>
              <a:t>Is there a recommendation for steps needed to complete the work?</a:t>
            </a:r>
          </a:p>
          <a:p>
            <a:pPr lvl="1"/>
            <a:r>
              <a:rPr lang="en-US" sz="4400"/>
              <a:t>Are there tips about mistakes or roadblocks to avoid?</a:t>
            </a:r>
          </a:p>
        </p:txBody>
      </p:sp>
    </p:spTree>
    <p:extLst>
      <p:ext uri="{BB962C8B-B14F-4D97-AF65-F5344CB8AC3E}">
        <p14:creationId xmlns:p14="http://schemas.microsoft.com/office/powerpoint/2010/main" val="2534271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PRACTICE IDEA"/>
          <p:cNvSpPr txBox="1">
            <a:spLocks noGrp="1"/>
          </p:cNvSpPr>
          <p:nvPr>
            <p:ph type="title"/>
          </p:nvPr>
        </p:nvSpPr>
        <p:spPr>
          <a:xfrm>
            <a:off x="5198533" y="613656"/>
            <a:ext cx="18416874" cy="1949231"/>
          </a:xfrm>
          <a:prstGeom prst="rect">
            <a:avLst/>
          </a:prstGeom>
        </p:spPr>
        <p:txBody>
          <a:bodyPr>
            <a:noAutofit/>
          </a:bodyPr>
          <a:lstStyle>
            <a:lvl1pPr algn="l" defTabSz="2316421">
              <a:defRPr sz="11020" spc="-330">
                <a:blipFill rotWithShape="1">
                  <a:blip r:embed="rId3"/>
                  <a:srcRect/>
                  <a:tile tx="0" ty="0" sx="100000" sy="100000" flip="none" algn="tl"/>
                </a:blipFill>
              </a:defRPr>
            </a:lvl1pPr>
          </a:lstStyle>
          <a:p>
            <a:pPr>
              <a:defRPr>
                <a:blipFill rotWithShape="1">
                  <a:blip r:embed="rId3"/>
                  <a:srcRect/>
                  <a:tile tx="0" ty="0" sx="100000" sy="100000" flip="none" algn="tl"/>
                </a:blipFill>
              </a:defRPr>
            </a:pPr>
            <a:r>
              <a:rPr lang="en-US" sz="9000"/>
              <a:t>Tilted assignment purpose</a:t>
            </a:r>
            <a:endParaRPr lang="en-US" sz="9000" dirty="0">
              <a:blipFill rotWithShape="1">
                <a:blip r:embed="rId3"/>
                <a:srcRect/>
                <a:tile tx="0" ty="0" sx="100000" sy="100000" flip="none" algn="tl"/>
              </a:blipFill>
            </a:endParaRPr>
          </a:p>
        </p:txBody>
      </p:sp>
      <p:sp>
        <p:nvSpPr>
          <p:cNvPr id="4134" name="Rectangle 4133"/>
          <p:cNvSpPr/>
          <p:nvPr/>
        </p:nvSpPr>
        <p:spPr>
          <a:xfrm>
            <a:off x="10284869" y="12754096"/>
            <a:ext cx="3284874" cy="461665"/>
          </a:xfrm>
          <a:prstGeom prst="rect">
            <a:avLst/>
          </a:prstGeom>
        </p:spPr>
        <p:txBody>
          <a:bodyPr wrap="none">
            <a:spAutoFit/>
          </a:bodyPr>
          <a:lstStyle/>
          <a:p>
            <a:r>
              <a:rPr lang="en-US">
                <a:latin typeface="ArialMT"/>
              </a:rPr>
              <a:t>CC0 Rod McRae 2018</a:t>
            </a:r>
            <a:endParaRPr lang="en-US" dirty="0"/>
          </a:p>
        </p:txBody>
      </p:sp>
      <p:pic>
        <p:nvPicPr>
          <p:cNvPr id="78" name="Picture 77"/>
          <p:cNvPicPr>
            <a:picLocks noChangeAspect="1"/>
          </p:cNvPicPr>
          <p:nvPr/>
        </p:nvPicPr>
        <p:blipFill>
          <a:blip r:embed="rId4"/>
          <a:stretch>
            <a:fillRect/>
          </a:stretch>
        </p:blipFill>
        <p:spPr>
          <a:xfrm>
            <a:off x="7006389" y="2457484"/>
            <a:ext cx="10371221" cy="9925854"/>
          </a:xfrm>
          <a:prstGeom prst="rect">
            <a:avLst/>
          </a:prstGeom>
        </p:spPr>
      </p:pic>
    </p:spTree>
    <p:extLst>
      <p:ext uri="{BB962C8B-B14F-4D97-AF65-F5344CB8AC3E}">
        <p14:creationId xmlns:p14="http://schemas.microsoft.com/office/powerpoint/2010/main" val="258692724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PRACTICE IDEA"/>
          <p:cNvSpPr txBox="1">
            <a:spLocks noGrp="1"/>
          </p:cNvSpPr>
          <p:nvPr>
            <p:ph type="title"/>
          </p:nvPr>
        </p:nvSpPr>
        <p:spPr>
          <a:xfrm>
            <a:off x="1210962" y="757072"/>
            <a:ext cx="18416874" cy="1949231"/>
          </a:xfrm>
          <a:prstGeom prst="rect">
            <a:avLst/>
          </a:prstGeom>
        </p:spPr>
        <p:txBody>
          <a:bodyPr>
            <a:noAutofit/>
          </a:bodyPr>
          <a:lstStyle>
            <a:lvl1pPr algn="l" defTabSz="2316421">
              <a:defRPr sz="11020" spc="-330">
                <a:blipFill rotWithShape="1">
                  <a:blip r:embed="rId3"/>
                  <a:srcRect/>
                  <a:tile tx="0" ty="0" sx="100000" sy="100000" flip="none" algn="tl"/>
                </a:blipFill>
              </a:defRPr>
            </a:lvl1pPr>
          </a:lstStyle>
          <a:p>
            <a:pPr>
              <a:defRPr>
                <a:blipFill rotWithShape="1">
                  <a:blip r:embed="rId3"/>
                  <a:srcRect/>
                  <a:tile tx="0" ty="0" sx="100000" sy="100000" flip="none" algn="tl"/>
                </a:blipFill>
              </a:defRPr>
            </a:pPr>
            <a:r>
              <a:rPr lang="en-US" sz="9000">
                <a:blipFill rotWithShape="1">
                  <a:blip r:embed="rId3"/>
                  <a:srcRect/>
                  <a:tile tx="0" ty="0" sx="100000" sy="100000" flip="none" algn="tl"/>
                </a:blipFill>
              </a:rPr>
              <a:t>Tilted purpose and alignment</a:t>
            </a:r>
            <a:endParaRPr lang="en-US" sz="9000" dirty="0">
              <a:blipFill rotWithShape="1">
                <a:blip r:embed="rId3"/>
                <a:srcRect/>
                <a:tile tx="0" ty="0" sx="100000" sy="100000" flip="none" algn="tl"/>
              </a:blipFill>
            </a:endParaRPr>
          </a:p>
        </p:txBody>
      </p:sp>
      <p:sp>
        <p:nvSpPr>
          <p:cNvPr id="178" name="Presentation Subtitle"/>
          <p:cNvSpPr txBox="1">
            <a:spLocks noGrp="1"/>
          </p:cNvSpPr>
          <p:nvPr>
            <p:ph type="body" sz="quarter" idx="1"/>
          </p:nvPr>
        </p:nvSpPr>
        <p:spPr>
          <a:xfrm>
            <a:off x="1210962" y="2773533"/>
            <a:ext cx="21154768" cy="8168934"/>
          </a:xfrm>
          <a:prstGeom prst="rect">
            <a:avLst/>
          </a:prstGeom>
        </p:spPr>
        <p:txBody>
          <a:bodyPr>
            <a:normAutofit/>
          </a:bodyPr>
          <a:lstStyle/>
          <a:p>
            <a:pPr marL="558800" indent="-558800" algn="l" defTabSz="2438400">
              <a:spcBef>
                <a:spcPts val="2400"/>
              </a:spcBef>
              <a:buClr>
                <a:schemeClr val="accent4">
                  <a:hueOff val="475731"/>
                  <a:satOff val="-4338"/>
                  <a:lumOff val="10182"/>
                </a:schemeClr>
              </a:buClr>
              <a:buSzPct val="100000"/>
              <a:buFontTx/>
              <a:buChar char="•"/>
              <a:defRPr sz="4800">
                <a:solidFill>
                  <a:srgbClr val="929292"/>
                </a:solidFill>
              </a:defRPr>
            </a:pPr>
            <a:r>
              <a:rPr lang="en-US" sz="4800" b="1"/>
              <a:t>Purpose: </a:t>
            </a:r>
            <a:r>
              <a:rPr lang="en-US" sz="4800"/>
              <a:t>The purpose of this assessment is to help you develop and practice the following knowledge and  skills essential to your success and to the future of healthcare</a:t>
            </a:r>
            <a:endParaRPr lang="en-US" sz="4800" i="1"/>
          </a:p>
          <a:p>
            <a:pPr marL="558800" indent="-558800" algn="l" defTabSz="2438400">
              <a:spcBef>
                <a:spcPts val="2400"/>
              </a:spcBef>
              <a:buClr>
                <a:schemeClr val="accent4">
                  <a:hueOff val="475731"/>
                  <a:satOff val="-4338"/>
                  <a:lumOff val="10182"/>
                </a:schemeClr>
              </a:buClr>
              <a:buSzPct val="100000"/>
              <a:buChar char="•"/>
              <a:defRPr sz="4800">
                <a:solidFill>
                  <a:srgbClr val="929292"/>
                </a:solidFill>
              </a:defRPr>
            </a:pP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124495901"/>
              </p:ext>
            </p:extLst>
          </p:nvPr>
        </p:nvGraphicFramePr>
        <p:xfrm>
          <a:off x="1211580" y="5257800"/>
          <a:ext cx="21154149" cy="8037691"/>
        </p:xfrm>
        <a:graphic>
          <a:graphicData uri="http://schemas.openxmlformats.org/drawingml/2006/table">
            <a:tbl>
              <a:tblPr firstRow="1" firstCol="1" bandRow="1">
                <a:tableStyleId>{5940675A-B579-460E-94D1-54222C63F5DA}</a:tableStyleId>
              </a:tblPr>
              <a:tblGrid>
                <a:gridCol w="8071092">
                  <a:extLst>
                    <a:ext uri="{9D8B030D-6E8A-4147-A177-3AD203B41FA5}">
                      <a16:colId xmlns:a16="http://schemas.microsoft.com/office/drawing/2014/main" val="4124562783"/>
                    </a:ext>
                  </a:extLst>
                </a:gridCol>
                <a:gridCol w="6526137">
                  <a:extLst>
                    <a:ext uri="{9D8B030D-6E8A-4147-A177-3AD203B41FA5}">
                      <a16:colId xmlns:a16="http://schemas.microsoft.com/office/drawing/2014/main" val="2726965713"/>
                    </a:ext>
                  </a:extLst>
                </a:gridCol>
                <a:gridCol w="6556920">
                  <a:extLst>
                    <a:ext uri="{9D8B030D-6E8A-4147-A177-3AD203B41FA5}">
                      <a16:colId xmlns:a16="http://schemas.microsoft.com/office/drawing/2014/main" val="1100910358"/>
                    </a:ext>
                  </a:extLst>
                </a:gridCol>
              </a:tblGrid>
              <a:tr h="1212669">
                <a:tc>
                  <a:txBody>
                    <a:bodyPr/>
                    <a:lstStyle/>
                    <a:p>
                      <a:pPr marL="0" marR="0" algn="l">
                        <a:spcBef>
                          <a:spcPts val="965"/>
                        </a:spcBef>
                        <a:spcAft>
                          <a:spcPts val="0"/>
                        </a:spcAft>
                      </a:pPr>
                      <a:r>
                        <a:rPr lang="en-US" sz="4000">
                          <a:effectLst/>
                        </a:rPr>
                        <a:t>Program goal met with this assessment</a:t>
                      </a:r>
                      <a:endParaRPr lang="en-US" sz="40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gn="l">
                        <a:spcBef>
                          <a:spcPts val="965"/>
                        </a:spcBef>
                        <a:spcAft>
                          <a:spcPts val="0"/>
                        </a:spcAft>
                      </a:pPr>
                      <a:r>
                        <a:rPr lang="en-US" sz="4000">
                          <a:effectLst/>
                        </a:rPr>
                        <a:t>Course goal(s)</a:t>
                      </a:r>
                      <a:r>
                        <a:rPr lang="en-US" sz="4000" baseline="0">
                          <a:effectLst/>
                        </a:rPr>
                        <a:t> </a:t>
                      </a:r>
                      <a:r>
                        <a:rPr lang="en-US" sz="4000">
                          <a:effectLst/>
                        </a:rPr>
                        <a:t>met with this assessment</a:t>
                      </a:r>
                      <a:endParaRPr lang="en-US" sz="40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0" marR="0" algn="l">
                        <a:spcBef>
                          <a:spcPts val="965"/>
                        </a:spcBef>
                        <a:spcAft>
                          <a:spcPts val="0"/>
                        </a:spcAft>
                      </a:pPr>
                      <a:r>
                        <a:rPr lang="en-US" sz="4000">
                          <a:effectLst/>
                        </a:rPr>
                        <a:t>Assignment learning outcomes</a:t>
                      </a:r>
                      <a:endParaRPr lang="en-US" sz="40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71875280"/>
                  </a:ext>
                </a:extLst>
              </a:tr>
              <a:tr h="6818491">
                <a:tc>
                  <a:txBody>
                    <a:bodyPr/>
                    <a:lstStyle/>
                    <a:p>
                      <a:pPr marL="0" marR="0" algn="l">
                        <a:spcBef>
                          <a:spcPts val="965"/>
                        </a:spcBef>
                        <a:spcAft>
                          <a:spcPts val="0"/>
                        </a:spcAft>
                      </a:pPr>
                      <a:r>
                        <a:rPr lang="en-US" sz="4000">
                          <a:effectLst/>
                        </a:rPr>
                        <a:t>Demonstrate commitment to professional growth, ethical values, career development, scholarly activities, and contributions to the profession and post-baccalaureate education.</a:t>
                      </a:r>
                      <a:endParaRPr lang="en-US" sz="40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342900" marR="0" lvl="0" indent="-342900" algn="l">
                        <a:spcBef>
                          <a:spcPts val="0"/>
                        </a:spcBef>
                        <a:spcAft>
                          <a:spcPts val="0"/>
                        </a:spcAft>
                        <a:buFont typeface="Symbol" panose="05050102010706020507" pitchFamily="18" charset="2"/>
                        <a:buChar char=""/>
                      </a:pPr>
                      <a:r>
                        <a:rPr lang="en-US" sz="4000">
                          <a:effectLst/>
                        </a:rPr>
                        <a:t>Describe the concepts and principle of Interprofessional education and advocate for the benefits of Interprofessional practice</a:t>
                      </a:r>
                    </a:p>
                    <a:p>
                      <a:pPr marL="342900" marR="0" lvl="0" indent="-342900" algn="l">
                        <a:spcBef>
                          <a:spcPts val="0"/>
                        </a:spcBef>
                        <a:spcAft>
                          <a:spcPts val="0"/>
                        </a:spcAft>
                        <a:buFont typeface="Symbol" panose="05050102010706020507" pitchFamily="18" charset="2"/>
                        <a:buChar char=""/>
                      </a:pPr>
                      <a:r>
                        <a:rPr lang="en-US" sz="4000">
                          <a:effectLst/>
                        </a:rPr>
                        <a:t>Evaluate and synthesize information from expert groups and professional literature</a:t>
                      </a:r>
                    </a:p>
                    <a:p>
                      <a:pPr marL="0" marR="0">
                        <a:spcBef>
                          <a:spcPts val="965"/>
                        </a:spcBef>
                        <a:spcAft>
                          <a:spcPts val="0"/>
                        </a:spcAft>
                      </a:pPr>
                      <a:r>
                        <a:rPr lang="en-US" sz="4000">
                          <a:effectLst/>
                        </a:rPr>
                        <a:t> </a:t>
                      </a:r>
                      <a:endParaRPr lang="en-US" sz="40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marL="571500" marR="0" lvl="0" indent="-571500" algn="l">
                        <a:spcBef>
                          <a:spcPts val="0"/>
                        </a:spcBef>
                        <a:spcAft>
                          <a:spcPts val="0"/>
                        </a:spcAft>
                        <a:buSzPts val="1000"/>
                        <a:buFont typeface="Arial" panose="020B0604020202020204" pitchFamily="34" charset="0"/>
                        <a:buChar char="•"/>
                        <a:tabLst>
                          <a:tab pos="457200" algn="l"/>
                        </a:tabLst>
                      </a:pPr>
                      <a:r>
                        <a:rPr lang="en-US" dirty="0"/>
                        <a:t>Defend the rationale for interprofessional collaboration and practice</a:t>
                      </a:r>
                    </a:p>
                    <a:p>
                      <a:pPr marL="571500" marR="0" lvl="0" indent="-571500" algn="l">
                        <a:spcBef>
                          <a:spcPts val="0"/>
                        </a:spcBef>
                        <a:spcAft>
                          <a:spcPts val="0"/>
                        </a:spcAft>
                        <a:buSzPts val="1000"/>
                        <a:buFont typeface="Arial" panose="020B0604020202020204" pitchFamily="34" charset="0"/>
                        <a:buChar char="•"/>
                        <a:tabLst>
                          <a:tab pos="457200" algn="l"/>
                        </a:tabLst>
                      </a:pPr>
                      <a:r>
                        <a:rPr lang="en-US" dirty="0"/>
                        <a:t>Evaluate and Integrate IPEC core competencies</a:t>
                      </a:r>
                    </a:p>
                    <a:p>
                      <a:pPr marL="571500" marR="0" lvl="0" indent="-571500" algn="l">
                        <a:spcBef>
                          <a:spcPts val="0"/>
                        </a:spcBef>
                        <a:spcAft>
                          <a:spcPts val="0"/>
                        </a:spcAft>
                        <a:buSzPts val="1000"/>
                        <a:buFont typeface="Arial" panose="020B0604020202020204" pitchFamily="34" charset="0"/>
                        <a:buChar char="•"/>
                        <a:tabLst>
                          <a:tab pos="457200" algn="l"/>
                        </a:tabLst>
                      </a:pPr>
                      <a:r>
                        <a:rPr lang="en-US" dirty="0"/>
                        <a:t>Demonstrate IPE information literacy </a:t>
                      </a:r>
                    </a:p>
                    <a:p>
                      <a:pPr marL="0" marR="0" indent="0" algn="l">
                        <a:spcBef>
                          <a:spcPts val="965"/>
                        </a:spcBef>
                        <a:spcAft>
                          <a:spcPts val="0"/>
                        </a:spcAft>
                        <a:buFont typeface="Arial" panose="020B0604020202020204" pitchFamily="34" charset="0"/>
                        <a:buNone/>
                      </a:pPr>
                      <a:endParaRPr lang="en-US" dirty="0"/>
                    </a:p>
                  </a:txBody>
                  <a:tcPr marL="68580" marR="68580" marT="0" marB="0"/>
                </a:tc>
                <a:extLst>
                  <a:ext uri="{0D108BD9-81ED-4DB2-BD59-A6C34878D82A}">
                    <a16:rowId xmlns:a16="http://schemas.microsoft.com/office/drawing/2014/main" val="4135331559"/>
                  </a:ext>
                </a:extLst>
              </a:tr>
            </a:tbl>
          </a:graphicData>
        </a:graphic>
      </p:graphicFrame>
    </p:spTree>
    <p:extLst>
      <p:ext uri="{BB962C8B-B14F-4D97-AF65-F5344CB8AC3E}">
        <p14:creationId xmlns:p14="http://schemas.microsoft.com/office/powerpoint/2010/main" val="37725872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 name="PRACTICE IDEA"/>
          <p:cNvSpPr txBox="1">
            <a:spLocks noGrp="1"/>
          </p:cNvSpPr>
          <p:nvPr>
            <p:ph type="title"/>
          </p:nvPr>
        </p:nvSpPr>
        <p:spPr>
          <a:xfrm>
            <a:off x="3306726" y="731520"/>
            <a:ext cx="18734406" cy="2377440"/>
          </a:xfrm>
          <a:prstGeom prst="rect">
            <a:avLst/>
          </a:prstGeom>
        </p:spPr>
        <p:txBody>
          <a:bodyPr vert="horz" lIns="91440" tIns="45720" rIns="91440" bIns="45720" rtlCol="0" anchor="ctr">
            <a:normAutofit/>
          </a:bodyPr>
          <a:lstStyle>
            <a:lvl1pPr algn="l" defTabSz="2316421">
              <a:defRPr sz="11020" spc="-330">
                <a:blipFill rotWithShape="1">
                  <a:blip r:embed="rId3"/>
                  <a:srcRect/>
                  <a:tile tx="0" ty="0" sx="100000" sy="100000" flip="none" algn="tl"/>
                </a:blipFill>
              </a:defRPr>
            </a:lvl1pPr>
          </a:lstStyle>
          <a:p>
            <a:pPr defTabSz="914400">
              <a:defRPr>
                <a:blipFill rotWithShape="1">
                  <a:blip r:embed="rId3"/>
                  <a:srcRect/>
                  <a:tile tx="0" ty="0" sx="100000" sy="100000" flip="none" algn="tl"/>
                </a:blipFill>
              </a:defRPr>
            </a:pPr>
            <a:r>
              <a:rPr lang="en-US" sz="9000" kern="1200" dirty="0">
                <a:solidFill>
                  <a:schemeClr val="tx1"/>
                </a:solidFill>
                <a:latin typeface="+mj-lt"/>
                <a:ea typeface="+mj-ea"/>
                <a:cs typeface="+mj-cs"/>
              </a:rPr>
              <a:t>Tilted purpose</a:t>
            </a:r>
          </a:p>
        </p:txBody>
      </p:sp>
      <p:sp>
        <p:nvSpPr>
          <p:cNvPr id="180" name="Freeform: Shape 118">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528198" cy="3116424"/>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1" name="Freeform: Shape 120">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383280"/>
            <a:ext cx="24383998" cy="1033272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3" name="Freeform: Shape 122">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83282"/>
            <a:ext cx="1943308" cy="4193958"/>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8" name="Presentation Subtitle"/>
          <p:cNvSpPr txBox="1">
            <a:spLocks noGrp="1"/>
          </p:cNvSpPr>
          <p:nvPr>
            <p:ph type="body" sz="quarter" idx="1"/>
          </p:nvPr>
        </p:nvSpPr>
        <p:spPr>
          <a:xfrm>
            <a:off x="3306726" y="4352544"/>
            <a:ext cx="18734408" cy="8083296"/>
          </a:xfrm>
          <a:prstGeom prst="rect">
            <a:avLst/>
          </a:prstGeom>
        </p:spPr>
        <p:txBody>
          <a:bodyPr vert="horz" lIns="91440" tIns="45720" rIns="91440" bIns="45720" rtlCol="0" anchor="t">
            <a:normAutofit fontScale="92500" lnSpcReduction="20000"/>
          </a:bodyPr>
          <a:lstStyle/>
          <a:p>
            <a:pPr algn="l" defTabSz="914400">
              <a:spcAft>
                <a:spcPts val="600"/>
              </a:spcAft>
            </a:pPr>
            <a:r>
              <a:rPr lang="en-US" sz="4000" b="1" dirty="0">
                <a:highlight>
                  <a:srgbClr val="FFFF00"/>
                </a:highlight>
                <a:latin typeface="+mn-lt"/>
                <a:ea typeface="+mn-ea"/>
                <a:cs typeface="+mn-cs"/>
              </a:rPr>
              <a:t>Skills: </a:t>
            </a:r>
            <a:r>
              <a:rPr lang="en-US" sz="4000" b="1" dirty="0">
                <a:latin typeface="+mn-lt"/>
                <a:ea typeface="+mn-ea"/>
                <a:cs typeface="+mn-cs"/>
              </a:rPr>
              <a:t>After successfully completing this assessment you will be able to</a:t>
            </a:r>
            <a:r>
              <a:rPr lang="en-US" sz="4000" b="1" i="1" dirty="0">
                <a:latin typeface="+mn-lt"/>
                <a:ea typeface="+mn-ea"/>
                <a:cs typeface="+mn-cs"/>
              </a:rPr>
              <a:t>:</a:t>
            </a:r>
          </a:p>
          <a:p>
            <a:pPr marL="571500" lvl="1" indent="-228600" algn="l" defTabSz="914400">
              <a:spcAft>
                <a:spcPts val="600"/>
              </a:spcAft>
              <a:buFont typeface="Arial" panose="020B0604020202020204" pitchFamily="34" charset="0"/>
              <a:buChar char="•"/>
            </a:pPr>
            <a:r>
              <a:rPr lang="en-US" sz="4000" dirty="0">
                <a:latin typeface="+mn-lt"/>
                <a:ea typeface="+mn-ea"/>
                <a:cs typeface="+mn-cs"/>
              </a:rPr>
              <a:t>Recommend a plan for Interprofessional education and Interprofessional practice to peers or administrators (exhibiting communication and advocacy)</a:t>
            </a:r>
          </a:p>
          <a:p>
            <a:pPr marL="571500" lvl="1" indent="-228600" algn="l" defTabSz="914400">
              <a:spcAft>
                <a:spcPts val="600"/>
              </a:spcAft>
              <a:buFont typeface="Arial" panose="020B0604020202020204" pitchFamily="34" charset="0"/>
              <a:buChar char="•"/>
            </a:pPr>
            <a:r>
              <a:rPr lang="en-US" sz="4000" dirty="0">
                <a:latin typeface="+mn-lt"/>
                <a:ea typeface="+mn-ea"/>
                <a:cs typeface="+mn-cs"/>
              </a:rPr>
              <a:t>Support IPP and IPE with a brief advocacy presentation (elevator speech) where you demonstrate crisp and clear communication</a:t>
            </a:r>
          </a:p>
          <a:p>
            <a:pPr marL="571500" lvl="1" indent="-228600" algn="l" defTabSz="914400">
              <a:spcAft>
                <a:spcPts val="600"/>
              </a:spcAft>
              <a:buFont typeface="Arial" panose="020B0604020202020204" pitchFamily="34" charset="0"/>
              <a:buChar char="•"/>
            </a:pPr>
            <a:r>
              <a:rPr lang="en-US" sz="4000" dirty="0">
                <a:latin typeface="+mn-lt"/>
                <a:ea typeface="+mn-ea"/>
                <a:cs typeface="+mn-cs"/>
              </a:rPr>
              <a:t>Identify and assess  the literature and expert knowledge in IPE and IPP (information literacy)</a:t>
            </a:r>
          </a:p>
          <a:p>
            <a:pPr algn="l" defTabSz="914400">
              <a:spcAft>
                <a:spcPts val="600"/>
              </a:spcAft>
            </a:pPr>
            <a:endParaRPr lang="en-US" sz="4000" b="1" i="1" dirty="0">
              <a:latin typeface="+mn-lt"/>
              <a:ea typeface="+mn-ea"/>
              <a:cs typeface="+mn-cs"/>
            </a:endParaRPr>
          </a:p>
          <a:p>
            <a:pPr algn="l" defTabSz="914400">
              <a:spcAft>
                <a:spcPts val="600"/>
              </a:spcAft>
            </a:pPr>
            <a:r>
              <a:rPr lang="en-US" sz="4000" b="1" dirty="0">
                <a:highlight>
                  <a:srgbClr val="FFFF00"/>
                </a:highlight>
                <a:latin typeface="+mn-lt"/>
                <a:ea typeface="+mn-ea"/>
                <a:cs typeface="+mn-cs"/>
              </a:rPr>
              <a:t>Knowledge</a:t>
            </a:r>
            <a:r>
              <a:rPr lang="en-US" sz="4000" b="1" dirty="0">
                <a:latin typeface="+mn-lt"/>
                <a:ea typeface="+mn-ea"/>
                <a:cs typeface="+mn-cs"/>
              </a:rPr>
              <a:t>: After successfully completing this assessment you will know:</a:t>
            </a:r>
            <a:endParaRPr lang="en-US" sz="4000" b="1" i="1" dirty="0">
              <a:latin typeface="+mn-lt"/>
              <a:ea typeface="+mn-ea"/>
              <a:cs typeface="+mn-cs"/>
            </a:endParaRPr>
          </a:p>
          <a:p>
            <a:pPr marL="571500" indent="-228600" algn="l" defTabSz="914400">
              <a:spcAft>
                <a:spcPts val="600"/>
              </a:spcAft>
              <a:buFont typeface="Arial" panose="020B0604020202020204" pitchFamily="34" charset="0"/>
              <a:buChar char="•"/>
            </a:pPr>
            <a:r>
              <a:rPr lang="en-US" sz="4000" dirty="0">
                <a:latin typeface="+mn-lt"/>
                <a:ea typeface="+mn-ea"/>
                <a:cs typeface="+mn-cs"/>
              </a:rPr>
              <a:t>1. The principles of the Interprofessional Education Collaborative</a:t>
            </a:r>
          </a:p>
          <a:p>
            <a:pPr marL="571500" indent="-228600" algn="l" defTabSz="914400">
              <a:spcAft>
                <a:spcPts val="600"/>
              </a:spcAft>
              <a:buFont typeface="Arial" panose="020B0604020202020204" pitchFamily="34" charset="0"/>
              <a:buChar char="•"/>
            </a:pPr>
            <a:r>
              <a:rPr lang="en-US" sz="4000" dirty="0">
                <a:latin typeface="+mn-lt"/>
                <a:ea typeface="+mn-ea"/>
                <a:cs typeface="+mn-cs"/>
              </a:rPr>
              <a:t>2. The purpose and goals of Interprofessional education and Interprofessional practice</a:t>
            </a:r>
          </a:p>
          <a:p>
            <a:pPr algn="l" defTabSz="914400">
              <a:spcAft>
                <a:spcPts val="600"/>
              </a:spcAft>
            </a:pPr>
            <a:r>
              <a:rPr lang="en-US" sz="4000" dirty="0">
                <a:latin typeface="+mn-lt"/>
                <a:ea typeface="+mn-ea"/>
                <a:cs typeface="+mn-cs"/>
              </a:rPr>
              <a:t> </a:t>
            </a:r>
          </a:p>
          <a:p>
            <a:pPr algn="l" defTabSz="914400">
              <a:spcAft>
                <a:spcPts val="600"/>
              </a:spcAft>
            </a:pPr>
            <a:r>
              <a:rPr lang="en-US" sz="4000" b="1" dirty="0">
                <a:highlight>
                  <a:srgbClr val="FFFF00"/>
                </a:highlight>
                <a:latin typeface="+mn-lt"/>
                <a:ea typeface="+mn-ea"/>
                <a:cs typeface="+mn-cs"/>
              </a:rPr>
              <a:t>Benefits you future and your life outside of the university:</a:t>
            </a:r>
            <a:endParaRPr lang="en-US" sz="4000" b="1" i="1" dirty="0">
              <a:highlight>
                <a:srgbClr val="FFFF00"/>
              </a:highlight>
              <a:latin typeface="+mn-lt"/>
              <a:ea typeface="+mn-ea"/>
              <a:cs typeface="+mn-cs"/>
            </a:endParaRPr>
          </a:p>
          <a:p>
            <a:pPr indent="-228600" algn="l" defTabSz="914400">
              <a:spcAft>
                <a:spcPts val="600"/>
              </a:spcAft>
              <a:buFont typeface="Arial" panose="020B0604020202020204" pitchFamily="34" charset="0"/>
              <a:buChar char="•"/>
            </a:pPr>
            <a:r>
              <a:rPr lang="en-US" sz="4000" dirty="0">
                <a:latin typeface="+mn-lt"/>
                <a:ea typeface="+mn-ea"/>
                <a:cs typeface="+mn-cs"/>
              </a:rPr>
              <a:t>Health care, like many industries, functions better when professionals work collaboratively in a respectful environment. The goal of Interprofessional practice is to enhance quality care and improve patient safety. Your work in this assessment prepares you to advocate for, implement and support  IPE/IPP in your work-place.</a:t>
            </a:r>
          </a:p>
          <a:p>
            <a:pPr indent="-228600" algn="l" defTabSz="914400">
              <a:spcAft>
                <a:spcPts val="600"/>
              </a:spcAft>
              <a:buFont typeface="Arial" panose="020B0604020202020204" pitchFamily="34" charset="0"/>
              <a:buChar char="•"/>
            </a:pPr>
            <a:r>
              <a:rPr lang="en-US" sz="3000" dirty="0">
                <a:latin typeface="+mn-lt"/>
                <a:ea typeface="+mn-ea"/>
                <a:cs typeface="+mn-cs"/>
              </a:rPr>
              <a:t> </a:t>
            </a:r>
            <a:endParaRPr lang="en-US" sz="3000" i="1" dirty="0">
              <a:latin typeface="+mn-lt"/>
              <a:ea typeface="+mn-ea"/>
              <a:cs typeface="+mn-cs"/>
            </a:endParaRPr>
          </a:p>
        </p:txBody>
      </p:sp>
    </p:spTree>
    <p:extLst>
      <p:ext uri="{BB962C8B-B14F-4D97-AF65-F5344CB8AC3E}">
        <p14:creationId xmlns:p14="http://schemas.microsoft.com/office/powerpoint/2010/main" val="230823776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6218D-3816-4128-A4E7-C9326B9D8606}"/>
              </a:ext>
            </a:extLst>
          </p:cNvPr>
          <p:cNvSpPr>
            <a:spLocks noGrp="1"/>
          </p:cNvSpPr>
          <p:nvPr>
            <p:ph type="title"/>
          </p:nvPr>
        </p:nvSpPr>
        <p:spPr>
          <a:xfrm>
            <a:off x="3306726" y="731520"/>
            <a:ext cx="18734406" cy="2377440"/>
          </a:xfrm>
        </p:spPr>
        <p:txBody>
          <a:bodyPr>
            <a:normAutofit/>
          </a:bodyPr>
          <a:lstStyle/>
          <a:p>
            <a:r>
              <a:rPr lang="en-US" sz="9000" dirty="0"/>
              <a:t>Tilted tasks</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528198" cy="3116424"/>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383280"/>
            <a:ext cx="24383998" cy="1033272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83282"/>
            <a:ext cx="1943308" cy="4193958"/>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7579A06B-581A-4AF1-AC5A-8D1A6F9ADE45}"/>
              </a:ext>
            </a:extLst>
          </p:cNvPr>
          <p:cNvSpPr>
            <a:spLocks noGrp="1"/>
          </p:cNvSpPr>
          <p:nvPr>
            <p:ph idx="1"/>
          </p:nvPr>
        </p:nvSpPr>
        <p:spPr>
          <a:xfrm>
            <a:off x="2745632" y="2742350"/>
            <a:ext cx="21305520" cy="9669780"/>
          </a:xfrm>
        </p:spPr>
        <p:txBody>
          <a:bodyPr anchor="t">
            <a:noAutofit/>
          </a:bodyPr>
          <a:lstStyle/>
          <a:p>
            <a:pPr marL="228600" indent="0" defTabSz="914400">
              <a:spcAft>
                <a:spcPts val="600"/>
              </a:spcAft>
              <a:buNone/>
            </a:pPr>
            <a:r>
              <a:rPr lang="en-US" sz="2500" dirty="0">
                <a:highlight>
                  <a:srgbClr val="FFFF00"/>
                </a:highlight>
                <a:latin typeface="+mn-lt"/>
                <a:ea typeface="+mn-ea"/>
                <a:cs typeface="+mn-cs"/>
              </a:rPr>
              <a:t>Tasks to complete the assignment</a:t>
            </a:r>
          </a:p>
          <a:p>
            <a:pPr marL="1371600" indent="-1143000" defTabSz="914400">
              <a:spcAft>
                <a:spcPts val="600"/>
              </a:spcAft>
              <a:buAutoNum type="arabicPeriod"/>
            </a:pPr>
            <a:r>
              <a:rPr lang="en-US" sz="2500" dirty="0"/>
              <a:t>Part one is a written paper. You will use learning resources provided to begin your understanding of the topic. After you have a base understanding, conduct a search of the literature and expert sources to expand your knowledge. You will identify at least five resources, two of these must be scholarly sources.</a:t>
            </a:r>
          </a:p>
          <a:p>
            <a:pPr marL="1143000" lvl="1" indent="0" defTabSz="914400">
              <a:spcAft>
                <a:spcPts val="600"/>
              </a:spcAft>
              <a:buNone/>
            </a:pPr>
            <a:r>
              <a:rPr lang="en-US" sz="2500" dirty="0"/>
              <a:t>Your paper should address these points:</a:t>
            </a:r>
          </a:p>
          <a:p>
            <a:pPr marL="1600200" lvl="1" defTabSz="914400">
              <a:spcAft>
                <a:spcPts val="600"/>
              </a:spcAft>
            </a:pPr>
            <a:r>
              <a:rPr lang="en-US" sz="2000" dirty="0"/>
              <a:t>The improvement to the healthcare system when people work together</a:t>
            </a:r>
          </a:p>
          <a:p>
            <a:pPr marL="1600200" lvl="1" defTabSz="914400">
              <a:spcAft>
                <a:spcPts val="600"/>
              </a:spcAft>
            </a:pPr>
            <a:r>
              <a:rPr lang="en-US" sz="2000" dirty="0"/>
              <a:t>The essential components of interprofessional collaboration</a:t>
            </a:r>
          </a:p>
          <a:p>
            <a:pPr marL="1600200" lvl="1" defTabSz="914400">
              <a:spcAft>
                <a:spcPts val="600"/>
              </a:spcAft>
            </a:pPr>
            <a:r>
              <a:rPr lang="en-US" sz="2000" dirty="0"/>
              <a:t>Barriers and misperceptions related to interprofessional practice</a:t>
            </a:r>
          </a:p>
          <a:p>
            <a:pPr marL="1143000" lvl="1" indent="0" defTabSz="914400">
              <a:spcAft>
                <a:spcPts val="600"/>
              </a:spcAft>
              <a:buNone/>
            </a:pPr>
            <a:r>
              <a:rPr lang="en-US" sz="2500" dirty="0"/>
              <a:t>Tips for conducting your information search: </a:t>
            </a:r>
          </a:p>
          <a:p>
            <a:pPr marL="1485900" lvl="1" indent="-342900" defTabSz="914400">
              <a:spcAft>
                <a:spcPts val="600"/>
              </a:spcAft>
            </a:pPr>
            <a:r>
              <a:rPr lang="en-US" sz="2000" dirty="0">
                <a:hlinkClick r:id="rId3"/>
              </a:rPr>
              <a:t>Begin with the College Level Research </a:t>
            </a:r>
            <a:r>
              <a:rPr lang="en-US" sz="2000" dirty="0"/>
              <a:t>Tutorial (UWM libraries)</a:t>
            </a:r>
          </a:p>
          <a:p>
            <a:pPr marL="1485900" lvl="1" indent="-342900" defTabSz="914400">
              <a:spcAft>
                <a:spcPts val="600"/>
              </a:spcAft>
            </a:pPr>
            <a:r>
              <a:rPr lang="en-US" sz="2000" dirty="0"/>
              <a:t>Consult a librarian to refine your strategy (ask a librarian function – UWM Libraries)</a:t>
            </a:r>
          </a:p>
          <a:p>
            <a:pPr marL="1485900" lvl="1" indent="-342900" defTabSz="914400">
              <a:spcAft>
                <a:spcPts val="600"/>
              </a:spcAft>
            </a:pPr>
            <a:r>
              <a:rPr lang="en-US" sz="2000" dirty="0"/>
              <a:t>Search the UWM libraries databases</a:t>
            </a:r>
          </a:p>
          <a:p>
            <a:pPr marL="1485900" lvl="1" indent="-342900" defTabSz="914400">
              <a:spcAft>
                <a:spcPts val="600"/>
              </a:spcAft>
            </a:pPr>
            <a:r>
              <a:rPr lang="en-US" sz="2000" dirty="0"/>
              <a:t>Investigate expert resources referenced in the assessment learning materials</a:t>
            </a:r>
          </a:p>
          <a:p>
            <a:pPr marL="1371600" indent="-1143000" defTabSz="914400">
              <a:spcAft>
                <a:spcPts val="600"/>
              </a:spcAft>
              <a:buAutoNum type="arabicPeriod"/>
            </a:pPr>
            <a:r>
              <a:rPr lang="en-US" sz="2500" dirty="0"/>
              <a:t>Try asking yourself these questions</a:t>
            </a:r>
          </a:p>
          <a:p>
            <a:pPr marL="1485900" lvl="1" indent="-342900" defTabSz="914400">
              <a:spcAft>
                <a:spcPts val="600"/>
              </a:spcAft>
            </a:pPr>
            <a:r>
              <a:rPr lang="en-US" sz="2000" dirty="0"/>
              <a:t>How can you assess the value or importance of IPP?</a:t>
            </a:r>
          </a:p>
          <a:p>
            <a:pPr marL="1485900" lvl="1" indent="-342900" defTabSz="914400">
              <a:spcAft>
                <a:spcPts val="600"/>
              </a:spcAft>
            </a:pPr>
            <a:r>
              <a:rPr lang="en-US" sz="2000" dirty="0"/>
              <a:t>What would you recommend?</a:t>
            </a:r>
          </a:p>
          <a:p>
            <a:pPr marL="1485900" lvl="1" indent="-342900" defTabSz="914400">
              <a:spcAft>
                <a:spcPts val="600"/>
              </a:spcAft>
            </a:pPr>
            <a:r>
              <a:rPr lang="en-US" sz="2000" dirty="0"/>
              <a:t>What evidence can you find for the value of these practices?</a:t>
            </a:r>
          </a:p>
          <a:p>
            <a:pPr marL="1485900" lvl="1" indent="-342900" defTabSz="914400">
              <a:spcAft>
                <a:spcPts val="600"/>
              </a:spcAft>
            </a:pPr>
            <a:r>
              <a:rPr lang="en-US" sz="2000" dirty="0"/>
              <a:t>What would you predict would be the outcome of IPP  for patients and professionals in the healthcare sector?</a:t>
            </a:r>
          </a:p>
          <a:p>
            <a:pPr marL="1371600" indent="-1143000" defTabSz="914400">
              <a:spcAft>
                <a:spcPts val="600"/>
              </a:spcAft>
              <a:buAutoNum type="arabicPeriod"/>
            </a:pPr>
            <a:r>
              <a:rPr lang="en-US" sz="2500" dirty="0"/>
              <a:t>Your paper</a:t>
            </a:r>
            <a:r>
              <a:rPr lang="en-US" sz="2500" dirty="0">
                <a:latin typeface="+mn-lt"/>
                <a:ea typeface="+mn-ea"/>
                <a:cs typeface="+mn-cs"/>
              </a:rPr>
              <a:t> should be approximately  1200 words (five double spaced pages not including the reference page)  Format this paper in APA student paper style.</a:t>
            </a:r>
          </a:p>
          <a:p>
            <a:pPr marL="1485900" lvl="1" indent="-342900" defTabSz="914400">
              <a:spcAft>
                <a:spcPts val="600"/>
              </a:spcAft>
            </a:pPr>
            <a:r>
              <a:rPr lang="en-US" sz="2000" dirty="0">
                <a:latin typeface="+mn-lt"/>
                <a:ea typeface="+mn-ea"/>
                <a:cs typeface="+mn-cs"/>
              </a:rPr>
              <a:t>Consult assessment learning materials, the UWM Writing Center or the </a:t>
            </a:r>
            <a:r>
              <a:rPr lang="en-US" sz="2000" dirty="0" err="1">
                <a:latin typeface="+mn-lt"/>
                <a:ea typeface="+mn-ea"/>
                <a:cs typeface="+mn-cs"/>
              </a:rPr>
              <a:t>NetTtutor</a:t>
            </a:r>
            <a:r>
              <a:rPr lang="en-US" sz="2000" dirty="0">
                <a:latin typeface="+mn-lt"/>
                <a:ea typeface="+mn-ea"/>
                <a:cs typeface="+mn-cs"/>
              </a:rPr>
              <a:t> English and Writing tutor. All are available to you online.</a:t>
            </a:r>
          </a:p>
          <a:p>
            <a:pPr marL="1485900" lvl="1" indent="-342900" defTabSz="914400">
              <a:spcAft>
                <a:spcPts val="600"/>
              </a:spcAft>
            </a:pPr>
            <a:r>
              <a:rPr lang="en-US" sz="2000" dirty="0"/>
              <a:t>You should be sure to analyze and synthesize the information you learn, using your own words and avoiding excessive direct quotation or paraphrase</a:t>
            </a:r>
          </a:p>
        </p:txBody>
      </p:sp>
    </p:spTree>
    <p:extLst>
      <p:ext uri="{BB962C8B-B14F-4D97-AF65-F5344CB8AC3E}">
        <p14:creationId xmlns:p14="http://schemas.microsoft.com/office/powerpoint/2010/main" val="4030626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D0DFB-FE24-4F4A-B387-AA44E21C6F52}"/>
              </a:ext>
            </a:extLst>
          </p:cNvPr>
          <p:cNvSpPr>
            <a:spLocks noGrp="1"/>
          </p:cNvSpPr>
          <p:nvPr>
            <p:ph type="title"/>
          </p:nvPr>
        </p:nvSpPr>
        <p:spPr>
          <a:xfrm>
            <a:off x="3306726" y="731520"/>
            <a:ext cx="18734406" cy="2377440"/>
          </a:xfrm>
        </p:spPr>
        <p:txBody>
          <a:bodyPr>
            <a:normAutofit/>
          </a:bodyPr>
          <a:lstStyle/>
          <a:p>
            <a:r>
              <a:rPr lang="en-US" sz="9000" dirty="0"/>
              <a:t>Tilted tasks..</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528198" cy="3116424"/>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383280"/>
            <a:ext cx="24383998" cy="1033272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83282"/>
            <a:ext cx="1943308" cy="4193958"/>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18CE8193-9B0E-48D6-B800-0C4C6FFBC742}"/>
              </a:ext>
            </a:extLst>
          </p:cNvPr>
          <p:cNvSpPr>
            <a:spLocks noGrp="1"/>
          </p:cNvSpPr>
          <p:nvPr>
            <p:ph idx="1"/>
          </p:nvPr>
        </p:nvSpPr>
        <p:spPr>
          <a:xfrm>
            <a:off x="3306726" y="4352544"/>
            <a:ext cx="18734408" cy="8083296"/>
          </a:xfrm>
        </p:spPr>
        <p:txBody>
          <a:bodyPr anchor="t">
            <a:normAutofit/>
          </a:bodyPr>
          <a:lstStyle/>
          <a:p>
            <a:r>
              <a:rPr lang="en-US" sz="3400" dirty="0">
                <a:latin typeface="+mn-lt"/>
                <a:ea typeface="+mn-ea"/>
                <a:cs typeface="+mn-cs"/>
              </a:rPr>
              <a:t>Part </a:t>
            </a:r>
            <a:r>
              <a:rPr lang="en-US" sz="3400" dirty="0"/>
              <a:t>two is a brief argument </a:t>
            </a:r>
          </a:p>
          <a:p>
            <a:pPr lvl="1"/>
            <a:r>
              <a:rPr lang="en-US" sz="3400" dirty="0">
                <a:latin typeface="+mn-lt"/>
                <a:ea typeface="+mn-ea"/>
                <a:cs typeface="+mn-cs"/>
              </a:rPr>
              <a:t>Create a 15 second </a:t>
            </a:r>
            <a:r>
              <a:rPr lang="en-US" sz="3400" dirty="0"/>
              <a:t>argument </a:t>
            </a:r>
            <a:r>
              <a:rPr lang="en-US" sz="3400" dirty="0">
                <a:latin typeface="+mn-lt"/>
                <a:ea typeface="+mn-ea"/>
                <a:cs typeface="+mn-cs"/>
              </a:rPr>
              <a:t>to convince a colleague about the benefits of Interprofessional collaboration (sometimes this is called an elevator speech)</a:t>
            </a:r>
          </a:p>
          <a:p>
            <a:pPr lvl="2"/>
            <a:r>
              <a:rPr lang="en-US" sz="2500" dirty="0">
                <a:latin typeface="+mn-lt"/>
                <a:ea typeface="+mn-ea"/>
                <a:cs typeface="+mn-cs"/>
              </a:rPr>
              <a:t>The minimum expectation is a </a:t>
            </a:r>
            <a:r>
              <a:rPr lang="en-US" sz="2500" dirty="0"/>
              <a:t>written script.</a:t>
            </a:r>
          </a:p>
          <a:p>
            <a:pPr lvl="2"/>
            <a:r>
              <a:rPr lang="en-US" sz="2500" dirty="0">
                <a:latin typeface="+mn-lt"/>
                <a:ea typeface="+mn-ea"/>
                <a:cs typeface="+mn-cs"/>
              </a:rPr>
              <a:t>You could create an aud</a:t>
            </a:r>
            <a:r>
              <a:rPr lang="en-US" sz="2500" dirty="0"/>
              <a:t>io or video presentation</a:t>
            </a:r>
          </a:p>
          <a:p>
            <a:pPr lvl="2"/>
            <a:r>
              <a:rPr lang="en-US" sz="2500" dirty="0">
                <a:latin typeface="+mn-lt"/>
                <a:ea typeface="+mn-ea"/>
                <a:cs typeface="+mn-cs"/>
              </a:rPr>
              <a:t>Write only in your own words</a:t>
            </a:r>
            <a:endParaRPr lang="en-US" sz="2500" dirty="0"/>
          </a:p>
          <a:p>
            <a:pPr lvl="1"/>
            <a:r>
              <a:rPr lang="en-US" sz="3400" dirty="0">
                <a:latin typeface="+mn-lt"/>
                <a:ea typeface="+mn-ea"/>
                <a:cs typeface="+mn-cs"/>
              </a:rPr>
              <a:t>Tip</a:t>
            </a:r>
            <a:r>
              <a:rPr lang="en-US" sz="3400" dirty="0"/>
              <a:t>s for completing this assignment</a:t>
            </a:r>
          </a:p>
          <a:p>
            <a:pPr lvl="2"/>
            <a:r>
              <a:rPr lang="en-US" sz="2500" dirty="0"/>
              <a:t>You can investigate YouTube, </a:t>
            </a:r>
            <a:r>
              <a:rPr lang="en-US" sz="2500" dirty="0" err="1"/>
              <a:t>TedEd</a:t>
            </a:r>
            <a:r>
              <a:rPr lang="en-US" sz="2500" dirty="0"/>
              <a:t> and IPE/IPP expert sources to see what others are saying</a:t>
            </a:r>
          </a:p>
          <a:p>
            <a:pPr lvl="2"/>
            <a:r>
              <a:rPr lang="en-US" sz="2500" dirty="0">
                <a:latin typeface="+mn-lt"/>
                <a:ea typeface="+mn-ea"/>
                <a:cs typeface="+mn-cs"/>
              </a:rPr>
              <a:t>Consider the benefit to the patient and </a:t>
            </a:r>
            <a:r>
              <a:rPr lang="en-US" sz="2500" dirty="0"/>
              <a:t>to the healthcare workforce</a:t>
            </a:r>
          </a:p>
          <a:p>
            <a:pPr lvl="2"/>
            <a:r>
              <a:rPr lang="en-US" sz="2500" dirty="0">
                <a:latin typeface="+mn-lt"/>
                <a:ea typeface="+mn-ea"/>
                <a:cs typeface="+mn-cs"/>
              </a:rPr>
              <a:t>Remember: this is a short communication. You must demonstrate clear and concise argument.  Your audience should know precisely the key points of your argument.</a:t>
            </a:r>
          </a:p>
          <a:p>
            <a:pPr lvl="2"/>
            <a:r>
              <a:rPr lang="en-US" sz="2500" dirty="0">
                <a:highlight>
                  <a:srgbClr val="FFFF00"/>
                </a:highlight>
              </a:rPr>
              <a:t>You will evaluate other cases in this course, so the background work for this assignment is good practice!</a:t>
            </a:r>
            <a:endParaRPr lang="en-US" sz="2500" dirty="0">
              <a:highlight>
                <a:srgbClr val="FFFF00"/>
              </a:highlight>
              <a:latin typeface="+mn-lt"/>
              <a:ea typeface="+mn-ea"/>
              <a:cs typeface="+mn-cs"/>
            </a:endParaRPr>
          </a:p>
          <a:p>
            <a:endParaRPr lang="en-US" sz="3400" dirty="0"/>
          </a:p>
        </p:txBody>
      </p:sp>
    </p:spTree>
    <p:extLst>
      <p:ext uri="{BB962C8B-B14F-4D97-AF65-F5344CB8AC3E}">
        <p14:creationId xmlns:p14="http://schemas.microsoft.com/office/powerpoint/2010/main" val="16232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D6284-9878-4C6C-BE32-5BAA756C681A}"/>
              </a:ext>
            </a:extLst>
          </p:cNvPr>
          <p:cNvSpPr>
            <a:spLocks noGrp="1"/>
          </p:cNvSpPr>
          <p:nvPr>
            <p:ph type="title"/>
          </p:nvPr>
        </p:nvSpPr>
        <p:spPr>
          <a:xfrm>
            <a:off x="3306726" y="731520"/>
            <a:ext cx="18734406" cy="2377440"/>
          </a:xfrm>
        </p:spPr>
        <p:txBody>
          <a:bodyPr>
            <a:normAutofit/>
          </a:bodyPr>
          <a:lstStyle/>
          <a:p>
            <a:r>
              <a:rPr lang="en-US" sz="9000" dirty="0"/>
              <a:t>Tilted tasks…</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528198" cy="3116424"/>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383280"/>
            <a:ext cx="24383998" cy="1033272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83282"/>
            <a:ext cx="1943308" cy="4193958"/>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8CD1247A-92E4-49C4-A171-BD3573662A78}"/>
              </a:ext>
            </a:extLst>
          </p:cNvPr>
          <p:cNvSpPr>
            <a:spLocks noGrp="1"/>
          </p:cNvSpPr>
          <p:nvPr>
            <p:ph idx="1"/>
          </p:nvPr>
        </p:nvSpPr>
        <p:spPr>
          <a:xfrm>
            <a:off x="3306726" y="4352544"/>
            <a:ext cx="18734408" cy="8083296"/>
          </a:xfrm>
        </p:spPr>
        <p:txBody>
          <a:bodyPr anchor="t">
            <a:normAutofit/>
          </a:bodyPr>
          <a:lstStyle/>
          <a:p>
            <a:r>
              <a:rPr lang="en-US" sz="4800" dirty="0">
                <a:highlight>
                  <a:srgbClr val="FFFF00"/>
                </a:highlight>
              </a:rPr>
              <a:t>What to avoid</a:t>
            </a:r>
          </a:p>
          <a:p>
            <a:pPr lvl="1"/>
            <a:r>
              <a:rPr lang="en-US" dirty="0"/>
              <a:t>Procrastination – you will not be able to do a quality evaluation under time pressure</a:t>
            </a:r>
          </a:p>
          <a:p>
            <a:pPr lvl="1"/>
            <a:r>
              <a:rPr lang="en-US" dirty="0"/>
              <a:t>Conducting your entire search via a search engine (Google, </a:t>
            </a:r>
            <a:r>
              <a:rPr lang="en-US" dirty="0" err="1"/>
              <a:t>etc</a:t>
            </a:r>
            <a:r>
              <a:rPr lang="en-US" dirty="0"/>
              <a:t>)</a:t>
            </a:r>
          </a:p>
          <a:p>
            <a:pPr lvl="1"/>
            <a:r>
              <a:rPr lang="en-US" dirty="0"/>
              <a:t>Excess direct quotes.  A goal is for you to formulate an analysis and make an argument</a:t>
            </a:r>
          </a:p>
          <a:p>
            <a:pPr lvl="1"/>
            <a:r>
              <a:rPr lang="en-US" dirty="0"/>
              <a:t>Improper format.  You should take advantage of available resources if you need these</a:t>
            </a:r>
          </a:p>
        </p:txBody>
      </p:sp>
    </p:spTree>
    <p:extLst>
      <p:ext uri="{BB962C8B-B14F-4D97-AF65-F5344CB8AC3E}">
        <p14:creationId xmlns:p14="http://schemas.microsoft.com/office/powerpoint/2010/main" val="304085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533D7-81E4-4491-A740-168DE1AF2111}"/>
              </a:ext>
            </a:extLst>
          </p:cNvPr>
          <p:cNvSpPr>
            <a:spLocks noGrp="1"/>
          </p:cNvSpPr>
          <p:nvPr>
            <p:ph type="title"/>
          </p:nvPr>
        </p:nvSpPr>
        <p:spPr>
          <a:xfrm>
            <a:off x="3306726" y="731520"/>
            <a:ext cx="18734406" cy="2377440"/>
          </a:xfrm>
        </p:spPr>
        <p:txBody>
          <a:bodyPr>
            <a:normAutofit/>
          </a:bodyPr>
          <a:lstStyle/>
          <a:p>
            <a:r>
              <a:rPr lang="en-US" dirty="0"/>
              <a:t>Assessment for transparency</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528198" cy="3116424"/>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383280"/>
            <a:ext cx="24383998" cy="1033272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83282"/>
            <a:ext cx="1943308" cy="4193958"/>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B7C33720-9FB5-4C77-B58A-0E81DE84E444}"/>
              </a:ext>
            </a:extLst>
          </p:cNvPr>
          <p:cNvSpPr>
            <a:spLocks noGrp="1"/>
          </p:cNvSpPr>
          <p:nvPr>
            <p:ph idx="1"/>
          </p:nvPr>
        </p:nvSpPr>
        <p:spPr>
          <a:xfrm>
            <a:off x="3306726" y="4352544"/>
            <a:ext cx="18734408" cy="8083296"/>
          </a:xfrm>
        </p:spPr>
        <p:txBody>
          <a:bodyPr anchor="t">
            <a:normAutofit/>
          </a:bodyPr>
          <a:lstStyle/>
          <a:p>
            <a:r>
              <a:rPr lang="en-US" sz="4800" dirty="0"/>
              <a:t>Criteria for assessment are in a checklist, rubric, or text description</a:t>
            </a:r>
          </a:p>
          <a:p>
            <a:r>
              <a:rPr lang="en-US" sz="4800" dirty="0"/>
              <a:t>Characteristics of high quality work are specified</a:t>
            </a:r>
          </a:p>
          <a:p>
            <a:pPr lvl="1"/>
            <a:r>
              <a:rPr lang="en-US" sz="4000" dirty="0"/>
              <a:t>Sources, audience, writing style, </a:t>
            </a:r>
            <a:r>
              <a:rPr lang="en-US" sz="4000" dirty="0" err="1"/>
              <a:t>etc</a:t>
            </a:r>
            <a:endParaRPr lang="en-US" sz="4000" dirty="0"/>
          </a:p>
          <a:p>
            <a:r>
              <a:rPr lang="en-US" sz="4800" dirty="0"/>
              <a:t>Criteria support the assignment’s purpose</a:t>
            </a:r>
          </a:p>
          <a:p>
            <a:r>
              <a:rPr lang="en-US" sz="4800" dirty="0">
                <a:highlight>
                  <a:srgbClr val="FFFF00"/>
                </a:highlight>
              </a:rPr>
              <a:t>Annotated exemplars are provided</a:t>
            </a:r>
          </a:p>
          <a:p>
            <a:endParaRPr lang="en-US" sz="4800" dirty="0"/>
          </a:p>
        </p:txBody>
      </p:sp>
    </p:spTree>
    <p:extLst>
      <p:ext uri="{BB962C8B-B14F-4D97-AF65-F5344CB8AC3E}">
        <p14:creationId xmlns:p14="http://schemas.microsoft.com/office/powerpoint/2010/main" val="967511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8" name="Presentation Title"/>
          <p:cNvSpPr txBox="1">
            <a:spLocks noGrp="1"/>
          </p:cNvSpPr>
          <p:nvPr>
            <p:ph type="title"/>
          </p:nvPr>
        </p:nvSpPr>
        <p:spPr>
          <a:xfrm>
            <a:off x="3565946" y="738984"/>
            <a:ext cx="18734406" cy="2377440"/>
          </a:xfrm>
          <a:prstGeom prst="rect">
            <a:avLst/>
          </a:prstGeom>
        </p:spPr>
        <p:txBody>
          <a:bodyPr vert="horz" lIns="91440" tIns="45720" rIns="91440" bIns="45720" rtlCol="0" anchor="ctr">
            <a:normAutofit/>
          </a:bodyPr>
          <a:lstStyle/>
          <a:p>
            <a:pPr defTabSz="914400">
              <a:defRPr sz="11020" spc="-330">
                <a:blipFill rotWithShape="1">
                  <a:blip r:embed="rId3"/>
                  <a:srcRect/>
                  <a:tile tx="0" ty="0" sx="100000" sy="100000" flip="none" algn="tl"/>
                </a:blipFill>
              </a:defRPr>
            </a:pPr>
            <a:r>
              <a:rPr lang="en-US" sz="9000" kern="1200" dirty="0">
                <a:solidFill>
                  <a:schemeClr val="tx1"/>
                </a:solidFill>
                <a:latin typeface="+mj-lt"/>
                <a:ea typeface="+mj-ea"/>
                <a:cs typeface="+mj-cs"/>
              </a:rPr>
              <a:t>Observed gains</a:t>
            </a:r>
          </a:p>
        </p:txBody>
      </p:sp>
      <p:sp>
        <p:nvSpPr>
          <p:cNvPr id="76" name="Freeform: Shape 75">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528198" cy="3116424"/>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Shape 77">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383280"/>
            <a:ext cx="24383998" cy="1033272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Freeform: Shape 79">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83282"/>
            <a:ext cx="1943308" cy="4193958"/>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9" name="Presentation Subtitle"/>
          <p:cNvSpPr txBox="1">
            <a:spLocks noGrp="1"/>
          </p:cNvSpPr>
          <p:nvPr>
            <p:ph type="body" sz="quarter" idx="1"/>
          </p:nvPr>
        </p:nvSpPr>
        <p:spPr>
          <a:xfrm>
            <a:off x="3306726" y="4352544"/>
            <a:ext cx="18734408" cy="8083296"/>
          </a:xfrm>
          <a:prstGeom prst="rect">
            <a:avLst/>
          </a:prstGeom>
        </p:spPr>
        <p:txBody>
          <a:bodyPr vert="horz" lIns="91440" tIns="45720" rIns="91440" bIns="45720" rtlCol="0" anchor="t">
            <a:normAutofit/>
          </a:bodyPr>
          <a:lstStyle/>
          <a:p>
            <a:pPr marL="857250" indent="-228600" algn="l" defTabSz="914400" fontAlgn="base">
              <a:spcAft>
                <a:spcPts val="600"/>
              </a:spcAft>
              <a:buFont typeface="Arial" panose="020B0604020202020204" pitchFamily="34" charset="0"/>
              <a:buChar char="•"/>
            </a:pPr>
            <a:r>
              <a:rPr lang="en-US" sz="4800" dirty="0">
                <a:latin typeface="+mn-lt"/>
                <a:ea typeface="+mn-ea"/>
                <a:cs typeface="+mn-cs"/>
              </a:rPr>
              <a:t>Reduced confusion about requirements and more focus on content of assignment</a:t>
            </a:r>
          </a:p>
          <a:p>
            <a:pPr marL="857250" indent="-228600" algn="l" defTabSz="914400" fontAlgn="base">
              <a:spcAft>
                <a:spcPts val="600"/>
              </a:spcAft>
              <a:buFont typeface="Arial" panose="020B0604020202020204" pitchFamily="34" charset="0"/>
              <a:buChar char="•"/>
            </a:pPr>
            <a:r>
              <a:rPr lang="en-US" sz="4800" dirty="0">
                <a:latin typeface="+mn-lt"/>
                <a:ea typeface="+mn-ea"/>
                <a:cs typeface="+mn-cs"/>
              </a:rPr>
              <a:t>Overt focus on impact outside of the class itself (avoids the checking the box phenomena)</a:t>
            </a:r>
          </a:p>
          <a:p>
            <a:pPr marL="857250" indent="-228600" algn="l" defTabSz="914400" fontAlgn="base">
              <a:spcAft>
                <a:spcPts val="600"/>
              </a:spcAft>
              <a:buFont typeface="Arial" panose="020B0604020202020204" pitchFamily="34" charset="0"/>
              <a:buChar char="•"/>
            </a:pPr>
            <a:r>
              <a:rPr lang="en-US" sz="4800" dirty="0">
                <a:latin typeface="+mn-lt"/>
                <a:ea typeface="+mn-ea"/>
                <a:cs typeface="+mn-cs"/>
              </a:rPr>
              <a:t>Purpose statements help us to focus assessment design</a:t>
            </a:r>
          </a:p>
          <a:p>
            <a:pPr marL="857250" indent="-228600" algn="l" defTabSz="914400" fontAlgn="base">
              <a:spcAft>
                <a:spcPts val="600"/>
              </a:spcAft>
              <a:buFont typeface="Arial" panose="020B0604020202020204" pitchFamily="34" charset="0"/>
              <a:buChar char="•"/>
            </a:pPr>
            <a:r>
              <a:rPr lang="en-US" sz="4800" dirty="0">
                <a:latin typeface="+mn-lt"/>
                <a:ea typeface="+mn-ea"/>
                <a:cs typeface="+mn-cs"/>
              </a:rPr>
              <a:t>Helps with authentic nature of assessing</a:t>
            </a:r>
          </a:p>
          <a:p>
            <a:pPr marL="857250" indent="-228600" algn="l" defTabSz="914400" fontAlgn="base">
              <a:spcAft>
                <a:spcPts val="600"/>
              </a:spcAft>
              <a:buFont typeface="Arial" panose="020B0604020202020204" pitchFamily="34" charset="0"/>
              <a:buChar char="•"/>
            </a:pPr>
            <a:r>
              <a:rPr lang="en-US" sz="4800" dirty="0">
                <a:latin typeface="+mn-lt"/>
                <a:ea typeface="+mn-ea"/>
                <a:cs typeface="+mn-cs"/>
              </a:rPr>
              <a:t>Improved retention (multi-factor)</a:t>
            </a:r>
          </a:p>
          <a:p>
            <a:pPr marL="857250" indent="-228600" algn="l" defTabSz="914400" fontAlgn="base">
              <a:spcAft>
                <a:spcPts val="600"/>
              </a:spcAft>
              <a:buFont typeface="Arial" panose="020B0604020202020204" pitchFamily="34" charset="0"/>
              <a:buChar char="•"/>
            </a:pPr>
            <a:endParaRPr lang="en-US" sz="4800" dirty="0">
              <a:latin typeface="+mn-lt"/>
              <a:ea typeface="+mn-ea"/>
              <a:cs typeface="+mn-cs"/>
            </a:endParaRPr>
          </a:p>
          <a:p>
            <a:pPr marL="857250" indent="-228600" algn="l" defTabSz="914400" fontAlgn="base">
              <a:spcAft>
                <a:spcPts val="600"/>
              </a:spcAft>
              <a:buFont typeface="Arial" panose="020B0604020202020204" pitchFamily="34" charset="0"/>
              <a:buChar char="•"/>
            </a:pPr>
            <a:r>
              <a:rPr lang="en-US" sz="4800" dirty="0">
                <a:latin typeface="+mn-lt"/>
                <a:ea typeface="+mn-ea"/>
                <a:cs typeface="+mn-cs"/>
              </a:rPr>
              <a:t>Future: quantitative analysis of retention, PR grades</a:t>
            </a:r>
          </a:p>
          <a:p>
            <a:pPr marL="857250" indent="-228600" algn="l" defTabSz="914400" fontAlgn="base">
              <a:spcAft>
                <a:spcPts val="600"/>
              </a:spcAft>
              <a:buFont typeface="Arial" panose="020B0604020202020204" pitchFamily="34" charset="0"/>
              <a:buChar char="•"/>
            </a:pPr>
            <a:r>
              <a:rPr lang="en-US" sz="4800" dirty="0">
                <a:latin typeface="+mn-lt"/>
                <a:ea typeface="+mn-ea"/>
                <a:cs typeface="+mn-cs"/>
              </a:rPr>
              <a:t>Future: qualitative analysis of student experience, questions to coaches and instructors, other?</a:t>
            </a:r>
          </a:p>
          <a:p>
            <a:pPr marL="857250" indent="-228600" algn="l" defTabSz="914400" fontAlgn="base">
              <a:spcAft>
                <a:spcPts val="600"/>
              </a:spcAft>
              <a:buFont typeface="Arial" panose="020B0604020202020204" pitchFamily="34" charset="0"/>
              <a:buChar char="•"/>
            </a:pPr>
            <a:endParaRPr lang="en-US" sz="4800" dirty="0">
              <a:latin typeface="+mn-lt"/>
              <a:ea typeface="+mn-ea"/>
              <a:cs typeface="+mn-cs"/>
            </a:endParaRPr>
          </a:p>
        </p:txBody>
      </p:sp>
    </p:spTree>
    <p:extLst>
      <p:ext uri="{BB962C8B-B14F-4D97-AF65-F5344CB8AC3E}">
        <p14:creationId xmlns:p14="http://schemas.microsoft.com/office/powerpoint/2010/main" val="25133023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2C720-8B43-4117-9267-A5AEC15BBA9E}"/>
              </a:ext>
            </a:extLst>
          </p:cNvPr>
          <p:cNvSpPr>
            <a:spLocks noGrp="1"/>
          </p:cNvSpPr>
          <p:nvPr>
            <p:ph type="title"/>
          </p:nvPr>
        </p:nvSpPr>
        <p:spPr>
          <a:xfrm>
            <a:off x="3306726" y="731520"/>
            <a:ext cx="18734406" cy="2377440"/>
          </a:xfrm>
        </p:spPr>
        <p:txBody>
          <a:bodyPr>
            <a:normAutofit/>
          </a:bodyPr>
          <a:lstStyle/>
          <a:p>
            <a:r>
              <a:rPr lang="en-US" sz="9000" dirty="0"/>
              <a:t>Resources</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528198" cy="3116424"/>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383280"/>
            <a:ext cx="24383998" cy="1033272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83282"/>
            <a:ext cx="1943308" cy="4193958"/>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AF493F5C-18E0-40CB-8E57-7FAC0BDD863A}"/>
              </a:ext>
            </a:extLst>
          </p:cNvPr>
          <p:cNvSpPr>
            <a:spLocks noGrp="1"/>
          </p:cNvSpPr>
          <p:nvPr>
            <p:ph idx="1"/>
          </p:nvPr>
        </p:nvSpPr>
        <p:spPr>
          <a:xfrm>
            <a:off x="3306726" y="4352544"/>
            <a:ext cx="18734408" cy="8083296"/>
          </a:xfrm>
        </p:spPr>
        <p:txBody>
          <a:bodyPr anchor="t">
            <a:normAutofit/>
          </a:bodyPr>
          <a:lstStyle/>
          <a:p>
            <a:r>
              <a:rPr lang="en-US" sz="4400"/>
              <a:t>Palmer, M., Gravett, E., &amp; LaFleur, J. (2018). Measuring Transparency: A Learning-Focused Assignment Rubric. To Improve The Academy, 37(2), 173-187. doi: 10.1002/tia2.20083</a:t>
            </a:r>
          </a:p>
          <a:p>
            <a:r>
              <a:rPr lang="en-US" sz="4400"/>
              <a:t>Wilkemes, M., 2014. TILT Higher Ed. [online] Tilthighered.com. Available at: &lt;https://tilthighered.com/</a:t>
            </a:r>
          </a:p>
          <a:p>
            <a:r>
              <a:rPr lang="en-US" sz="4400"/>
              <a:t>The Unwritten Rules of College</a:t>
            </a:r>
            <a:br>
              <a:rPr lang="en-US" sz="4400"/>
            </a:br>
            <a:r>
              <a:rPr lang="en-US" sz="4400"/>
              <a:t>http://www.chronicle.com/article/The-Unwritten-Rules-of/233245</a:t>
            </a:r>
          </a:p>
          <a:p>
            <a:r>
              <a:rPr lang="en-US" sz="4400"/>
              <a:t>Volk, S. (2015). Revealing the Secret Handshakes: The Rules of Clear Assignment Design [Blog]. Retrieved from https://steven-volk.blog/2015/09/27/revealing-the-secret-handshakes-the-rules-of-clear-assignment-design/</a:t>
            </a:r>
          </a:p>
          <a:p>
            <a:endParaRPr lang="en-US" sz="4400"/>
          </a:p>
        </p:txBody>
      </p:sp>
    </p:spTree>
    <p:extLst>
      <p:ext uri="{BB962C8B-B14F-4D97-AF65-F5344CB8AC3E}">
        <p14:creationId xmlns:p14="http://schemas.microsoft.com/office/powerpoint/2010/main" val="4075259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DC8C3900-B8A1-4965-88E6-CBCBFE067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331890" cy="13716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Presentation Title"/>
          <p:cNvSpPr txBox="1">
            <a:spLocks noGrp="1"/>
          </p:cNvSpPr>
          <p:nvPr>
            <p:ph type="title"/>
          </p:nvPr>
        </p:nvSpPr>
        <p:spPr>
          <a:xfrm>
            <a:off x="1676402" y="1249136"/>
            <a:ext cx="6703510" cy="10825840"/>
          </a:xfrm>
          <a:prstGeom prst="rect">
            <a:avLst/>
          </a:prstGeom>
        </p:spPr>
        <p:txBody>
          <a:bodyPr vert="horz" lIns="91440" tIns="45720" rIns="91440" bIns="45720" rtlCol="0" anchor="ctr">
            <a:normAutofit/>
          </a:bodyPr>
          <a:lstStyle/>
          <a:p>
            <a:pPr defTabSz="914400">
              <a:defRPr sz="11020" spc="-330">
                <a:blipFill rotWithShape="1">
                  <a:blip r:embed="rId2"/>
                  <a:srcRect/>
                  <a:tile tx="0" ty="0" sx="100000" sy="100000" flip="none" algn="tl"/>
                </a:blipFill>
              </a:defRPr>
            </a:pPr>
            <a:r>
              <a:rPr lang="en-US" sz="8000" kern="1200">
                <a:solidFill>
                  <a:schemeClr val="bg1"/>
                </a:solidFill>
                <a:latin typeface="+mj-lt"/>
                <a:ea typeface="+mj-ea"/>
                <a:cs typeface="+mj-cs"/>
              </a:rPr>
              <a:t>Learning outcomes</a:t>
            </a:r>
          </a:p>
        </p:txBody>
      </p:sp>
      <p:graphicFrame>
        <p:nvGraphicFramePr>
          <p:cNvPr id="205" name="Presentation Subtitle">
            <a:extLst>
              <a:ext uri="{FF2B5EF4-FFF2-40B4-BE49-F238E27FC236}">
                <a16:creationId xmlns:a16="http://schemas.microsoft.com/office/drawing/2014/main" id="{48D1D657-1308-453A-AC10-C83673B95E84}"/>
              </a:ext>
            </a:extLst>
          </p:cNvPr>
          <p:cNvGraphicFramePr/>
          <p:nvPr>
            <p:extLst>
              <p:ext uri="{D42A27DB-BD31-4B8C-83A1-F6EECF244321}">
                <p14:modId xmlns:p14="http://schemas.microsoft.com/office/powerpoint/2010/main" val="755019982"/>
              </p:ext>
            </p:extLst>
          </p:nvPr>
        </p:nvGraphicFramePr>
        <p:xfrm>
          <a:off x="10784910" y="1247776"/>
          <a:ext cx="11922690" cy="1082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6"/>
          <p:cNvSpPr txBox="1">
            <a:spLocks noGrp="1"/>
          </p:cNvSpPr>
          <p:nvPr>
            <p:ph type="title"/>
          </p:nvPr>
        </p:nvSpPr>
        <p:spPr>
          <a:xfrm>
            <a:off x="2082533" y="119120"/>
            <a:ext cx="21031199" cy="2132000"/>
          </a:xfrm>
          <a:prstGeom prst="rect">
            <a:avLst/>
          </a:prstGeom>
          <a:noFill/>
          <a:ln>
            <a:noFill/>
          </a:ln>
        </p:spPr>
        <p:txBody>
          <a:bodyPr spcFirstLastPara="1" wrap="square" lIns="121850" tIns="121850" rIns="121850" bIns="121850" anchor="ctr" anchorCtr="0">
            <a:noAutofit/>
          </a:bodyPr>
          <a:lstStyle/>
          <a:p>
            <a:pPr marL="0" lvl="0" indent="0" algn="ctr" rtl="0">
              <a:lnSpc>
                <a:spcPct val="90000"/>
              </a:lnSpc>
              <a:spcBef>
                <a:spcPts val="0"/>
              </a:spcBef>
              <a:spcAft>
                <a:spcPts val="0"/>
              </a:spcAft>
              <a:buSzPts val="3800"/>
              <a:buFont typeface="Arial"/>
              <a:buNone/>
            </a:pPr>
            <a:r>
              <a:rPr lang="en-US" sz="7200" b="1"/>
              <a:t>Ten UW Flexible Option Programs</a:t>
            </a:r>
            <a:endParaRPr sz="7200"/>
          </a:p>
        </p:txBody>
      </p:sp>
      <p:sp>
        <p:nvSpPr>
          <p:cNvPr id="158" name="Google Shape;158;p6"/>
          <p:cNvSpPr txBox="1">
            <a:spLocks noGrp="1"/>
          </p:cNvSpPr>
          <p:nvPr>
            <p:ph type="body" idx="4294967295"/>
          </p:nvPr>
        </p:nvSpPr>
        <p:spPr>
          <a:xfrm>
            <a:off x="15206663" y="2090738"/>
            <a:ext cx="9177337" cy="8453437"/>
          </a:xfrm>
          <a:prstGeom prst="rect">
            <a:avLst/>
          </a:prstGeom>
          <a:noFill/>
          <a:ln>
            <a:solidFill>
              <a:schemeClr val="accent4">
                <a:lumMod val="20000"/>
                <a:lumOff val="80000"/>
              </a:schemeClr>
            </a:solidFill>
          </a:ln>
        </p:spPr>
        <p:txBody>
          <a:bodyPr spcFirstLastPara="1" wrap="square" lIns="121850" tIns="121850" rIns="121850" bIns="121850" anchor="t" anchorCtr="0">
            <a:noAutofit/>
          </a:bodyPr>
          <a:lstStyle/>
          <a:p>
            <a:pPr marL="2946400" lvl="2" indent="254000" algn="l" rtl="0">
              <a:lnSpc>
                <a:spcPct val="90000"/>
              </a:lnSpc>
              <a:spcBef>
                <a:spcPts val="0"/>
              </a:spcBef>
              <a:spcAft>
                <a:spcPts val="0"/>
              </a:spcAft>
              <a:buSzPts val="6400"/>
              <a:buFont typeface="Arial"/>
              <a:buNone/>
            </a:pPr>
            <a:r>
              <a:rPr lang="en-US" b="1" dirty="0">
                <a:solidFill>
                  <a:schemeClr val="dk2"/>
                </a:solidFill>
              </a:rPr>
              <a:t>Key Data</a:t>
            </a:r>
            <a:endParaRPr b="1" dirty="0">
              <a:solidFill>
                <a:schemeClr val="dk2"/>
              </a:solidFill>
            </a:endParaRPr>
          </a:p>
          <a:p>
            <a:pPr marL="0" lvl="0" indent="0" algn="l" rtl="0">
              <a:lnSpc>
                <a:spcPct val="90000"/>
              </a:lnSpc>
              <a:spcBef>
                <a:spcPts val="0"/>
              </a:spcBef>
              <a:spcAft>
                <a:spcPts val="0"/>
              </a:spcAft>
              <a:buSzPts val="3200"/>
              <a:buFont typeface="Arial"/>
              <a:buNone/>
            </a:pPr>
            <a:endParaRPr b="1" dirty="0"/>
          </a:p>
          <a:p>
            <a:pPr marL="558800" lvl="0" indent="-558800" algn="l" rtl="0">
              <a:lnSpc>
                <a:spcPct val="100000"/>
              </a:lnSpc>
              <a:spcBef>
                <a:spcPts val="1867"/>
              </a:spcBef>
              <a:spcAft>
                <a:spcPts val="0"/>
              </a:spcAft>
              <a:buSzPts val="4800"/>
              <a:buFont typeface="Arial"/>
              <a:buChar char="•"/>
            </a:pPr>
            <a:r>
              <a:rPr lang="en-US" b="1" dirty="0">
                <a:solidFill>
                  <a:schemeClr val="dk2"/>
                </a:solidFill>
              </a:rPr>
              <a:t>Launched:  January 2014</a:t>
            </a:r>
            <a:endParaRPr b="1" dirty="0">
              <a:solidFill>
                <a:schemeClr val="dk2"/>
              </a:solidFill>
            </a:endParaRPr>
          </a:p>
          <a:p>
            <a:pPr marL="558800" lvl="0" indent="-558800" algn="l" rtl="0">
              <a:lnSpc>
                <a:spcPct val="100000"/>
              </a:lnSpc>
              <a:spcBef>
                <a:spcPts val="1867"/>
              </a:spcBef>
              <a:spcAft>
                <a:spcPts val="0"/>
              </a:spcAft>
              <a:buSzPts val="4800"/>
              <a:buFont typeface="Arial"/>
              <a:buChar char="•"/>
            </a:pPr>
            <a:r>
              <a:rPr lang="en-US" b="1" dirty="0">
                <a:solidFill>
                  <a:schemeClr val="dk2"/>
                </a:solidFill>
              </a:rPr>
              <a:t>Current Students: 615</a:t>
            </a:r>
            <a:endParaRPr dirty="0">
              <a:solidFill>
                <a:schemeClr val="dk2"/>
              </a:solidFill>
            </a:endParaRPr>
          </a:p>
          <a:p>
            <a:pPr marL="558800" lvl="0" indent="-558800" algn="l" rtl="0">
              <a:lnSpc>
                <a:spcPct val="100000"/>
              </a:lnSpc>
              <a:spcBef>
                <a:spcPts val="1867"/>
              </a:spcBef>
              <a:spcAft>
                <a:spcPts val="0"/>
              </a:spcAft>
              <a:buSzPts val="4800"/>
              <a:buFont typeface="Arial"/>
              <a:buChar char="•"/>
            </a:pPr>
            <a:r>
              <a:rPr lang="en-US" b="1" dirty="0">
                <a:solidFill>
                  <a:schemeClr val="dk2"/>
                </a:solidFill>
              </a:rPr>
              <a:t>YTD Headcount: 933</a:t>
            </a:r>
            <a:endParaRPr dirty="0"/>
          </a:p>
          <a:p>
            <a:pPr marL="558800" lvl="0" indent="-558800" algn="l" rtl="0">
              <a:lnSpc>
                <a:spcPct val="100000"/>
              </a:lnSpc>
              <a:spcBef>
                <a:spcPts val="1867"/>
              </a:spcBef>
              <a:spcAft>
                <a:spcPts val="0"/>
              </a:spcAft>
              <a:buSzPts val="4800"/>
              <a:buFont typeface="Arial"/>
              <a:buChar char="•"/>
            </a:pPr>
            <a:r>
              <a:rPr lang="en-US" b="1" dirty="0">
                <a:solidFill>
                  <a:schemeClr val="dk2"/>
                </a:solidFill>
              </a:rPr>
              <a:t>Completions: 1104</a:t>
            </a:r>
            <a:endParaRPr b="1" dirty="0">
              <a:solidFill>
                <a:schemeClr val="dk2"/>
              </a:solidFill>
            </a:endParaRPr>
          </a:p>
          <a:p>
            <a:pPr marL="558800" lvl="0" indent="-558800" algn="l" rtl="0">
              <a:lnSpc>
                <a:spcPct val="100000"/>
              </a:lnSpc>
              <a:spcBef>
                <a:spcPts val="1867"/>
              </a:spcBef>
              <a:spcAft>
                <a:spcPts val="0"/>
              </a:spcAft>
              <a:buSzPts val="4800"/>
              <a:buFont typeface="Arial"/>
              <a:buChar char="•"/>
            </a:pPr>
            <a:r>
              <a:rPr lang="en-US" b="1" dirty="0">
                <a:solidFill>
                  <a:schemeClr val="dk2"/>
                </a:solidFill>
              </a:rPr>
              <a:t>Retention: 59-81%</a:t>
            </a:r>
            <a:endParaRPr b="1" dirty="0">
              <a:solidFill>
                <a:schemeClr val="dk2"/>
              </a:solidFill>
            </a:endParaRPr>
          </a:p>
        </p:txBody>
      </p:sp>
      <p:cxnSp>
        <p:nvCxnSpPr>
          <p:cNvPr id="159" name="Google Shape;159;p6"/>
          <p:cNvCxnSpPr/>
          <p:nvPr/>
        </p:nvCxnSpPr>
        <p:spPr>
          <a:xfrm>
            <a:off x="15093863" y="2089972"/>
            <a:ext cx="0" cy="8928079"/>
          </a:xfrm>
          <a:prstGeom prst="straightConnector1">
            <a:avLst/>
          </a:prstGeom>
          <a:noFill/>
          <a:ln w="38100" cap="flat" cmpd="sng">
            <a:solidFill>
              <a:schemeClr val="accent4"/>
            </a:solidFill>
            <a:prstDash val="solid"/>
            <a:round/>
            <a:headEnd type="none" w="sm" len="sm"/>
            <a:tailEnd type="none" w="sm" len="sm"/>
          </a:ln>
        </p:spPr>
      </p:cxnSp>
      <p:cxnSp>
        <p:nvCxnSpPr>
          <p:cNvPr id="160" name="Google Shape;160;p6"/>
          <p:cNvCxnSpPr/>
          <p:nvPr/>
        </p:nvCxnSpPr>
        <p:spPr>
          <a:xfrm>
            <a:off x="15784725" y="3202275"/>
            <a:ext cx="7368000" cy="56700"/>
          </a:xfrm>
          <a:prstGeom prst="straightConnector1">
            <a:avLst/>
          </a:prstGeom>
          <a:noFill/>
          <a:ln w="114300" cap="flat" cmpd="sng">
            <a:solidFill>
              <a:schemeClr val="dk2"/>
            </a:solidFill>
            <a:prstDash val="solid"/>
            <a:round/>
            <a:headEnd type="none" w="med" len="med"/>
            <a:tailEnd type="none" w="med" len="med"/>
          </a:ln>
        </p:spPr>
      </p:cxnSp>
      <p:sp>
        <p:nvSpPr>
          <p:cNvPr id="2" name="Oval 1">
            <a:extLst>
              <a:ext uri="{FF2B5EF4-FFF2-40B4-BE49-F238E27FC236}">
                <a16:creationId xmlns:a16="http://schemas.microsoft.com/office/drawing/2014/main" id="{2557C30C-1E9A-45EF-91ED-2DE6EB88E28A}"/>
              </a:ext>
            </a:extLst>
          </p:cNvPr>
          <p:cNvSpPr/>
          <p:nvPr/>
        </p:nvSpPr>
        <p:spPr>
          <a:xfrm>
            <a:off x="19919091" y="8049904"/>
            <a:ext cx="1705231" cy="1160964"/>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5" name="Google Shape;157;p6">
            <a:extLst>
              <a:ext uri="{FF2B5EF4-FFF2-40B4-BE49-F238E27FC236}">
                <a16:creationId xmlns:a16="http://schemas.microsoft.com/office/drawing/2014/main" id="{154BD260-F4EF-4EE0-8072-BD025D29E11A}"/>
              </a:ext>
            </a:extLst>
          </p:cNvPr>
          <p:cNvGraphicFramePr/>
          <p:nvPr>
            <p:extLst>
              <p:ext uri="{D42A27DB-BD31-4B8C-83A1-F6EECF244321}">
                <p14:modId xmlns:p14="http://schemas.microsoft.com/office/powerpoint/2010/main" val="1495433613"/>
              </p:ext>
            </p:extLst>
          </p:nvPr>
        </p:nvGraphicFramePr>
        <p:xfrm>
          <a:off x="1136250" y="2344318"/>
          <a:ext cx="13417200" cy="1005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61" name="Google Shape;161;p6"/>
          <p:cNvPicPr preferRelativeResize="0"/>
          <p:nvPr/>
        </p:nvPicPr>
        <p:blipFill>
          <a:blip r:embed="rId8">
            <a:alphaModFix/>
          </a:blip>
          <a:stretch>
            <a:fillRect/>
          </a:stretch>
        </p:blipFill>
        <p:spPr>
          <a:xfrm>
            <a:off x="11548572" y="2333694"/>
            <a:ext cx="1822839" cy="2867261"/>
          </a:xfrm>
          <a:prstGeom prst="rect">
            <a:avLst/>
          </a:prstGeom>
          <a:noFill/>
          <a:ln>
            <a:noFill/>
          </a:ln>
        </p:spPr>
      </p:pic>
      <p:pic>
        <p:nvPicPr>
          <p:cNvPr id="162" name="Google Shape;162;p6"/>
          <p:cNvPicPr preferRelativeResize="0"/>
          <p:nvPr/>
        </p:nvPicPr>
        <p:blipFill rotWithShape="1">
          <a:blip r:embed="rId9">
            <a:alphaModFix/>
          </a:blip>
          <a:srcRect/>
          <a:stretch/>
        </p:blipFill>
        <p:spPr>
          <a:xfrm>
            <a:off x="10631395" y="5939162"/>
            <a:ext cx="3121208" cy="2676325"/>
          </a:xfrm>
          <a:prstGeom prst="rect">
            <a:avLst/>
          </a:prstGeom>
          <a:noFill/>
          <a:ln>
            <a:noFill/>
          </a:ln>
        </p:spPr>
      </p:pic>
      <p:pic>
        <p:nvPicPr>
          <p:cNvPr id="163" name="Google Shape;163;p6"/>
          <p:cNvPicPr preferRelativeResize="0"/>
          <p:nvPr/>
        </p:nvPicPr>
        <p:blipFill>
          <a:blip r:embed="rId10">
            <a:alphaModFix/>
          </a:blip>
          <a:stretch>
            <a:fillRect/>
          </a:stretch>
        </p:blipFill>
        <p:spPr>
          <a:xfrm>
            <a:off x="11151391" y="10221700"/>
            <a:ext cx="2617202" cy="2486350"/>
          </a:xfrm>
          <a:prstGeom prst="rect">
            <a:avLst/>
          </a:prstGeom>
          <a:noFill/>
          <a:ln>
            <a:noFill/>
          </a:ln>
        </p:spPr>
      </p:pic>
    </p:spTree>
    <p:extLst>
      <p:ext uri="{BB962C8B-B14F-4D97-AF65-F5344CB8AC3E}">
        <p14:creationId xmlns:p14="http://schemas.microsoft.com/office/powerpoint/2010/main" val="280420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8" name="Presentation Title"/>
          <p:cNvSpPr txBox="1">
            <a:spLocks noGrp="1"/>
          </p:cNvSpPr>
          <p:nvPr>
            <p:ph type="title" idx="4294967295"/>
          </p:nvPr>
        </p:nvSpPr>
        <p:spPr>
          <a:xfrm>
            <a:off x="1676398" y="582180"/>
            <a:ext cx="21031198" cy="1865376"/>
          </a:xfrm>
          <a:prstGeom prst="rect">
            <a:avLst/>
          </a:prstGeom>
        </p:spPr>
        <p:txBody>
          <a:bodyPr vert="horz" lIns="91440" tIns="45720" rIns="91440" bIns="45720" rtlCol="0" anchor="b">
            <a:normAutofit/>
          </a:bodyPr>
          <a:lstStyle/>
          <a:p>
            <a:pPr defTabSz="914400">
              <a:defRPr sz="11020" spc="-330">
                <a:blipFill rotWithShape="1">
                  <a:blip r:embed="rId3"/>
                  <a:srcRect/>
                  <a:tile tx="0" ty="0" sx="100000" sy="100000" flip="none" algn="tl"/>
                </a:blipFill>
              </a:defRPr>
            </a:pPr>
            <a:r>
              <a:rPr lang="en-US" sz="10800" kern="1200">
                <a:solidFill>
                  <a:schemeClr val="tx1"/>
                </a:solidFill>
                <a:latin typeface="+mj-lt"/>
                <a:ea typeface="+mj-ea"/>
                <a:cs typeface="+mj-cs"/>
              </a:rPr>
              <a:t>Student reported outcomes </a:t>
            </a:r>
          </a:p>
        </p:txBody>
      </p:sp>
      <p:graphicFrame>
        <p:nvGraphicFramePr>
          <p:cNvPr id="5" name="Table 4"/>
          <p:cNvGraphicFramePr>
            <a:graphicFrameLocks noGrp="1"/>
          </p:cNvGraphicFramePr>
          <p:nvPr>
            <p:extLst>
              <p:ext uri="{D42A27DB-BD31-4B8C-83A1-F6EECF244321}">
                <p14:modId xmlns:p14="http://schemas.microsoft.com/office/powerpoint/2010/main" val="845788690"/>
              </p:ext>
            </p:extLst>
          </p:nvPr>
        </p:nvGraphicFramePr>
        <p:xfrm>
          <a:off x="2353738" y="3727602"/>
          <a:ext cx="19676523" cy="8881502"/>
        </p:xfrm>
        <a:graphic>
          <a:graphicData uri="http://schemas.openxmlformats.org/drawingml/2006/table">
            <a:tbl>
              <a:tblPr/>
              <a:tblGrid>
                <a:gridCol w="19676523">
                  <a:extLst>
                    <a:ext uri="{9D8B030D-6E8A-4147-A177-3AD203B41FA5}">
                      <a16:colId xmlns:a16="http://schemas.microsoft.com/office/drawing/2014/main" val="3367185957"/>
                    </a:ext>
                  </a:extLst>
                </a:gridCol>
              </a:tblGrid>
              <a:tr h="527668">
                <a:tc>
                  <a:txBody>
                    <a:bodyPr/>
                    <a:lstStyle/>
                    <a:p>
                      <a:pPr algn="l" fontAlgn="ctr"/>
                      <a:r>
                        <a:rPr lang="en-US" sz="3200" b="0" i="0" u="none" strike="noStrike">
                          <a:solidFill>
                            <a:srgbClr val="000000"/>
                          </a:solidFill>
                          <a:effectLst/>
                          <a:latin typeface="Calibri" panose="020F0502020204030204" pitchFamily="34" charset="0"/>
                        </a:rPr>
                        <a:t>confidence...in myself, my life, and my future</a:t>
                      </a:r>
                    </a:p>
                  </a:txBody>
                  <a:tcPr marL="5767" marR="5767" marT="57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3142776"/>
                  </a:ext>
                </a:extLst>
              </a:tr>
              <a:tr h="527668">
                <a:tc>
                  <a:txBody>
                    <a:bodyPr/>
                    <a:lstStyle/>
                    <a:p>
                      <a:pPr algn="l" fontAlgn="ctr"/>
                      <a:r>
                        <a:rPr lang="en-US" sz="3200" b="0" i="0" u="none" strike="noStrike">
                          <a:solidFill>
                            <a:srgbClr val="000000"/>
                          </a:solidFill>
                          <a:effectLst/>
                          <a:latin typeface="Calibri" panose="020F0502020204030204" pitchFamily="34" charset="0"/>
                        </a:rPr>
                        <a:t>enabled me to leave the job I had, more qualified</a:t>
                      </a:r>
                    </a:p>
                  </a:txBody>
                  <a:tcPr marL="5767" marR="5767" marT="57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078448"/>
                  </a:ext>
                </a:extLst>
              </a:tr>
              <a:tr h="527668">
                <a:tc>
                  <a:txBody>
                    <a:bodyPr/>
                    <a:lstStyle/>
                    <a:p>
                      <a:pPr algn="l" fontAlgn="ctr"/>
                      <a:r>
                        <a:rPr lang="en-US" sz="3200" b="0" i="0" u="none" strike="noStrike">
                          <a:solidFill>
                            <a:srgbClr val="000000"/>
                          </a:solidFill>
                          <a:effectLst/>
                          <a:latin typeface="Calibri" panose="020F0502020204030204" pitchFamily="34" charset="0"/>
                        </a:rPr>
                        <a:t>Got my dream job at the Center for Healthy Minds!</a:t>
                      </a:r>
                    </a:p>
                  </a:txBody>
                  <a:tcPr marL="5767" marR="5767" marT="57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5484856"/>
                  </a:ext>
                </a:extLst>
              </a:tr>
              <a:tr h="527668">
                <a:tc>
                  <a:txBody>
                    <a:bodyPr/>
                    <a:lstStyle/>
                    <a:p>
                      <a:pPr algn="l" fontAlgn="ctr"/>
                      <a:r>
                        <a:rPr lang="en-US" sz="3200" b="0" i="0" u="none" strike="noStrike">
                          <a:solidFill>
                            <a:srgbClr val="000000"/>
                          </a:solidFill>
                          <a:effectLst/>
                          <a:latin typeface="Calibri" panose="020F0502020204030204" pitchFamily="34" charset="0"/>
                        </a:rPr>
                        <a:t>half way done with my MSN</a:t>
                      </a:r>
                    </a:p>
                  </a:txBody>
                  <a:tcPr marL="5767" marR="5767" marT="57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3939129"/>
                  </a:ext>
                </a:extLst>
              </a:tr>
              <a:tr h="527668">
                <a:tc>
                  <a:txBody>
                    <a:bodyPr/>
                    <a:lstStyle/>
                    <a:p>
                      <a:pPr algn="l" fontAlgn="ctr"/>
                      <a:r>
                        <a:rPr lang="en-US" sz="3200" b="0" i="0" u="none" strike="noStrike">
                          <a:solidFill>
                            <a:srgbClr val="000000"/>
                          </a:solidFill>
                          <a:effectLst/>
                          <a:latin typeface="Calibri" panose="020F0502020204030204" pitchFamily="34" charset="0"/>
                        </a:rPr>
                        <a:t>I got a new job with 85% raise within 3 months</a:t>
                      </a:r>
                    </a:p>
                  </a:txBody>
                  <a:tcPr marL="5767" marR="5767" marT="57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7443034"/>
                  </a:ext>
                </a:extLst>
              </a:tr>
              <a:tr h="1494150">
                <a:tc>
                  <a:txBody>
                    <a:bodyPr/>
                    <a:lstStyle/>
                    <a:p>
                      <a:pPr algn="l" fontAlgn="ctr"/>
                      <a:r>
                        <a:rPr lang="en-US" sz="3200" b="0" i="0" u="none" strike="noStrike">
                          <a:solidFill>
                            <a:srgbClr val="000000"/>
                          </a:solidFill>
                          <a:effectLst/>
                          <a:latin typeface="Calibri" panose="020F0502020204030204" pitchFamily="34" charset="0"/>
                        </a:rPr>
                        <a:t>I'm a much stronger person now. I feel more self-worth and no longer let anything hold me back from things I want to achieve. I never had that sense of empowerment before. I've been able to do so many more things because of what I learned about myself when going through the program.</a:t>
                      </a:r>
                    </a:p>
                  </a:txBody>
                  <a:tcPr marL="5767" marR="5767" marT="57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8414389"/>
                  </a:ext>
                </a:extLst>
              </a:tr>
              <a:tr h="527668">
                <a:tc>
                  <a:txBody>
                    <a:bodyPr/>
                    <a:lstStyle/>
                    <a:p>
                      <a:pPr algn="l" fontAlgn="ctr"/>
                      <a:r>
                        <a:rPr lang="en-US" sz="3200" b="0" i="0" u="none" strike="noStrike">
                          <a:solidFill>
                            <a:srgbClr val="000000"/>
                          </a:solidFill>
                          <a:effectLst/>
                          <a:latin typeface="Calibri" panose="020F0502020204030204" pitchFamily="34" charset="0"/>
                        </a:rPr>
                        <a:t>I'm currently being recruited for a new position.</a:t>
                      </a:r>
                    </a:p>
                  </a:txBody>
                  <a:tcPr marL="5767" marR="5767" marT="57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7387583"/>
                  </a:ext>
                </a:extLst>
              </a:tr>
              <a:tr h="527668">
                <a:tc>
                  <a:txBody>
                    <a:bodyPr/>
                    <a:lstStyle/>
                    <a:p>
                      <a:pPr algn="l" fontAlgn="ctr"/>
                      <a:r>
                        <a:rPr lang="en-US" sz="3200" b="0" i="0" u="none" strike="noStrike">
                          <a:solidFill>
                            <a:srgbClr val="000000"/>
                          </a:solidFill>
                          <a:effectLst/>
                          <a:latin typeface="Calibri" panose="020F0502020204030204" pitchFamily="34" charset="0"/>
                        </a:rPr>
                        <a:t>Nurse of the year at my institution</a:t>
                      </a:r>
                    </a:p>
                  </a:txBody>
                  <a:tcPr marL="5767" marR="5767" marT="57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7512699"/>
                  </a:ext>
                </a:extLst>
              </a:tr>
              <a:tr h="527668">
                <a:tc>
                  <a:txBody>
                    <a:bodyPr/>
                    <a:lstStyle/>
                    <a:p>
                      <a:pPr algn="l" fontAlgn="ctr"/>
                      <a:r>
                        <a:rPr lang="en-US" sz="3200" b="0" i="0" u="none" strike="noStrike">
                          <a:solidFill>
                            <a:srgbClr val="000000"/>
                          </a:solidFill>
                          <a:effectLst/>
                          <a:latin typeface="Calibri" panose="020F0502020204030204" pitchFamily="34" charset="0"/>
                        </a:rPr>
                        <a:t>Officer in the military</a:t>
                      </a:r>
                    </a:p>
                  </a:txBody>
                  <a:tcPr marL="5767" marR="5767" marT="57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5429569"/>
                  </a:ext>
                </a:extLst>
              </a:tr>
              <a:tr h="527668">
                <a:tc>
                  <a:txBody>
                    <a:bodyPr/>
                    <a:lstStyle/>
                    <a:p>
                      <a:pPr algn="l" fontAlgn="ctr"/>
                      <a:r>
                        <a:rPr lang="en-US" sz="3200" b="0" i="0" u="none" strike="noStrike">
                          <a:solidFill>
                            <a:srgbClr val="000000"/>
                          </a:solidFill>
                          <a:effectLst/>
                          <a:latin typeface="Calibri" panose="020F0502020204030204" pitchFamily="34" charset="0"/>
                        </a:rPr>
                        <a:t>PMP Certification</a:t>
                      </a:r>
                    </a:p>
                  </a:txBody>
                  <a:tcPr marL="5767" marR="5767" marT="57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3106417"/>
                  </a:ext>
                </a:extLst>
              </a:tr>
              <a:tr h="527668">
                <a:tc>
                  <a:txBody>
                    <a:bodyPr/>
                    <a:lstStyle/>
                    <a:p>
                      <a:pPr algn="l" fontAlgn="ctr"/>
                      <a:r>
                        <a:rPr lang="en-US" sz="3200" b="0" i="0" u="none" strike="noStrike">
                          <a:solidFill>
                            <a:srgbClr val="000000"/>
                          </a:solidFill>
                          <a:effectLst/>
                          <a:latin typeface="Calibri" panose="020F0502020204030204" pitchFamily="34" charset="0"/>
                        </a:rPr>
                        <a:t>possible career switch</a:t>
                      </a:r>
                    </a:p>
                  </a:txBody>
                  <a:tcPr marL="5767" marR="5767" marT="57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6840324"/>
                  </a:ext>
                </a:extLst>
              </a:tr>
              <a:tr h="527668">
                <a:tc>
                  <a:txBody>
                    <a:bodyPr/>
                    <a:lstStyle/>
                    <a:p>
                      <a:pPr algn="l" fontAlgn="ctr"/>
                      <a:r>
                        <a:rPr lang="en-US" sz="3200" b="0" i="0" u="none" strike="noStrike">
                          <a:solidFill>
                            <a:srgbClr val="000000"/>
                          </a:solidFill>
                          <a:effectLst/>
                          <a:latin typeface="Calibri" panose="020F0502020204030204" pitchFamily="34" charset="0"/>
                        </a:rPr>
                        <a:t>Prepare for promotion opportunity</a:t>
                      </a:r>
                    </a:p>
                  </a:txBody>
                  <a:tcPr marL="5767" marR="5767" marT="57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9100602"/>
                  </a:ext>
                </a:extLst>
              </a:tr>
              <a:tr h="527668">
                <a:tc>
                  <a:txBody>
                    <a:bodyPr/>
                    <a:lstStyle/>
                    <a:p>
                      <a:pPr algn="l" fontAlgn="ctr"/>
                      <a:r>
                        <a:rPr lang="en-US" sz="3200" b="0" i="0" u="none" strike="noStrike">
                          <a:solidFill>
                            <a:srgbClr val="000000"/>
                          </a:solidFill>
                          <a:effectLst/>
                          <a:latin typeface="Calibri" panose="020F0502020204030204" pitchFamily="34" charset="0"/>
                        </a:rPr>
                        <a:t>Proceed to MBA program</a:t>
                      </a:r>
                    </a:p>
                  </a:txBody>
                  <a:tcPr marL="5767" marR="5767" marT="57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4983242"/>
                  </a:ext>
                </a:extLst>
              </a:tr>
              <a:tr h="527668">
                <a:tc>
                  <a:txBody>
                    <a:bodyPr/>
                    <a:lstStyle/>
                    <a:p>
                      <a:pPr algn="l" fontAlgn="ctr"/>
                      <a:r>
                        <a:rPr lang="en-US" sz="3200" b="0" i="0" u="none" strike="noStrike">
                          <a:solidFill>
                            <a:srgbClr val="000000"/>
                          </a:solidFill>
                          <a:effectLst/>
                          <a:latin typeface="Calibri" panose="020F0502020204030204" pitchFamily="34" charset="0"/>
                        </a:rPr>
                        <a:t>Quit my job to travel the world knowing that my resume would look awesome when I came back!</a:t>
                      </a:r>
                    </a:p>
                  </a:txBody>
                  <a:tcPr marL="5767" marR="5767" marT="57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1020440"/>
                  </a:ext>
                </a:extLst>
              </a:tr>
              <a:tr h="527668">
                <a:tc>
                  <a:txBody>
                    <a:bodyPr/>
                    <a:lstStyle/>
                    <a:p>
                      <a:pPr algn="l" fontAlgn="ctr"/>
                      <a:r>
                        <a:rPr lang="en-US" sz="3200" b="0" i="0" u="none" strike="noStrike">
                          <a:solidFill>
                            <a:srgbClr val="000000"/>
                          </a:solidFill>
                          <a:effectLst/>
                          <a:latin typeface="Calibri" panose="020F0502020204030204" pitchFamily="34" charset="0"/>
                        </a:rPr>
                        <a:t>self-worth</a:t>
                      </a:r>
                    </a:p>
                  </a:txBody>
                  <a:tcPr marL="5767" marR="5767" marT="576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7308704"/>
                  </a:ext>
                </a:extLst>
              </a:tr>
            </a:tbl>
          </a:graphicData>
        </a:graphic>
      </p:graphicFrame>
    </p:spTree>
    <p:extLst>
      <p:ext uri="{BB962C8B-B14F-4D97-AF65-F5344CB8AC3E}">
        <p14:creationId xmlns:p14="http://schemas.microsoft.com/office/powerpoint/2010/main" val="2740250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4" name="Rectangle 203">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3998" cy="137147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Presentation Title"/>
          <p:cNvSpPr txBox="1">
            <a:spLocks noGrp="1"/>
          </p:cNvSpPr>
          <p:nvPr>
            <p:ph type="title"/>
          </p:nvPr>
        </p:nvSpPr>
        <p:spPr>
          <a:xfrm>
            <a:off x="1587324" y="773860"/>
            <a:ext cx="20132244" cy="2596896"/>
          </a:xfrm>
          <a:prstGeom prst="rect">
            <a:avLst/>
          </a:prstGeom>
        </p:spPr>
        <p:txBody>
          <a:bodyPr vert="horz" lIns="91440" tIns="45720" rIns="91440" bIns="45720" rtlCol="0" anchor="b">
            <a:normAutofit fontScale="90000"/>
          </a:bodyPr>
          <a:lstStyle/>
          <a:p>
            <a:pPr defTabSz="914400">
              <a:spcBef>
                <a:spcPct val="0"/>
              </a:spcBef>
              <a:defRPr sz="11020" spc="-330">
                <a:blipFill rotWithShape="1">
                  <a:blip r:embed="rId3"/>
                  <a:srcRect/>
                  <a:tile tx="0" ty="0" sx="100000" sy="100000" flip="none" algn="tl"/>
                </a:blipFill>
              </a:defRPr>
            </a:pPr>
            <a:r>
              <a:rPr lang="en-US" sz="9600" kern="1200" dirty="0">
                <a:solidFill>
                  <a:schemeClr val="tx1"/>
                </a:solidFill>
                <a:latin typeface="+mj-lt"/>
                <a:ea typeface="+mj-ea"/>
                <a:cs typeface="+mj-cs"/>
              </a:rPr>
              <a:t>Equity and TILT (transparency in learning and teaching)</a:t>
            </a:r>
          </a:p>
        </p:txBody>
      </p:sp>
      <p:sp>
        <p:nvSpPr>
          <p:cNvPr id="206" name="Rectangle 205">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4" y="3997690"/>
            <a:ext cx="22909190" cy="156339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06158"/>
            <a:ext cx="22766724" cy="853598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Presentation Subtitle"/>
          <p:cNvSpPr txBox="1">
            <a:spLocks noGrp="1"/>
          </p:cNvSpPr>
          <p:nvPr>
            <p:ph type="body" idx="1"/>
          </p:nvPr>
        </p:nvSpPr>
        <p:spPr>
          <a:xfrm>
            <a:off x="1587322" y="5199018"/>
            <a:ext cx="9061796" cy="7278900"/>
          </a:xfrm>
          <a:prstGeom prst="rect">
            <a:avLst/>
          </a:prstGeom>
        </p:spPr>
        <p:txBody>
          <a:bodyPr vert="horz" lIns="91440" tIns="45720" rIns="91440" bIns="45720" rtlCol="0" anchor="ctr">
            <a:noAutofit/>
          </a:bodyPr>
          <a:lstStyle/>
          <a:p>
            <a:pPr marL="685800" indent="-228600" defTabSz="914400" fontAlgn="base">
              <a:buFont typeface="Arial" panose="020B0604020202020204" pitchFamily="34" charset="0"/>
              <a:buChar char="•"/>
            </a:pPr>
            <a:r>
              <a:rPr lang="en-US" sz="3500" dirty="0"/>
              <a:t>Based on Transparency and Problem Centered Learning project </a:t>
            </a:r>
          </a:p>
          <a:p>
            <a:pPr marL="4000500" lvl="8" indent="-228600" defTabSz="914400" fontAlgn="base">
              <a:buFont typeface="Arial" panose="020B0604020202020204" pitchFamily="34" charset="0"/>
              <a:buChar char="•"/>
            </a:pPr>
            <a:r>
              <a:rPr lang="en-US" sz="3500" dirty="0" err="1"/>
              <a:t>Winkelmas</a:t>
            </a:r>
            <a:r>
              <a:rPr lang="en-US" sz="3500" dirty="0"/>
              <a:t>, Finley, McNair -  2014</a:t>
            </a:r>
          </a:p>
          <a:p>
            <a:pPr lvl="1" indent="-228600" defTabSz="914400" fontAlgn="base">
              <a:buFont typeface="Arial" panose="020B0604020202020204" pitchFamily="34" charset="0"/>
              <a:buChar char="•"/>
            </a:pPr>
            <a:r>
              <a:rPr lang="en-US" sz="3500" dirty="0"/>
              <a:t>Targeted toward students who are under-represented and first generation</a:t>
            </a:r>
          </a:p>
          <a:p>
            <a:pPr marL="857250" lvl="3" indent="-228600" defTabSz="914400" fontAlgn="base">
              <a:buFont typeface="Arial" panose="020B0604020202020204" pitchFamily="34" charset="0"/>
              <a:buChar char="•"/>
            </a:pPr>
            <a:r>
              <a:rPr lang="en-US" sz="3500" dirty="0"/>
              <a:t>Simple intervention led to these predictors of success</a:t>
            </a:r>
          </a:p>
          <a:p>
            <a:pPr marL="2266950" indent="-228600" defTabSz="914400" fontAlgn="base">
              <a:buFont typeface="Arial" panose="020B0604020202020204" pitchFamily="34" charset="0"/>
              <a:buChar char="•"/>
            </a:pPr>
            <a:r>
              <a:rPr lang="en-US" sz="3500" dirty="0"/>
              <a:t>academic confidence</a:t>
            </a:r>
          </a:p>
          <a:p>
            <a:pPr marL="2266950" indent="-228600" defTabSz="914400" fontAlgn="base">
              <a:buFont typeface="Arial" panose="020B0604020202020204" pitchFamily="34" charset="0"/>
              <a:buChar char="•"/>
            </a:pPr>
            <a:r>
              <a:rPr lang="en-US" sz="3500" dirty="0"/>
              <a:t>sense of belonging</a:t>
            </a:r>
          </a:p>
          <a:p>
            <a:pPr marL="2266950" indent="-228600" defTabSz="914400" fontAlgn="base">
              <a:buFont typeface="Arial" panose="020B0604020202020204" pitchFamily="34" charset="0"/>
              <a:buChar char="•"/>
            </a:pPr>
            <a:r>
              <a:rPr lang="en-US" sz="3500" dirty="0"/>
              <a:t>mastery of the skills that employers value most when hiring.</a:t>
            </a:r>
          </a:p>
        </p:txBody>
      </p:sp>
      <p:pic>
        <p:nvPicPr>
          <p:cNvPr id="2" name="Picture 1"/>
          <p:cNvPicPr>
            <a:picLocks noChangeAspect="1"/>
          </p:cNvPicPr>
          <p:nvPr/>
        </p:nvPicPr>
        <p:blipFill>
          <a:blip r:embed="rId4"/>
          <a:stretch>
            <a:fillRect/>
          </a:stretch>
        </p:blipFill>
        <p:spPr>
          <a:xfrm>
            <a:off x="11823064" y="5862976"/>
            <a:ext cx="10300554" cy="5639555"/>
          </a:xfrm>
          <a:prstGeom prst="rect">
            <a:avLst/>
          </a:prstGeom>
        </p:spPr>
      </p:pic>
      <p:sp>
        <p:nvSpPr>
          <p:cNvPr id="210" name="Rectangle 209">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456080" y="4626054"/>
            <a:ext cx="1563400" cy="3047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43A2BA5-8425-41F6-A04C-BA8ADD5B952F}"/>
              </a:ext>
            </a:extLst>
          </p:cNvPr>
          <p:cNvSpPr txBox="1"/>
          <p:nvPr/>
        </p:nvSpPr>
        <p:spPr>
          <a:xfrm>
            <a:off x="19152972" y="11133199"/>
            <a:ext cx="1402948" cy="369332"/>
          </a:xfrm>
          <a:prstGeom prst="rect">
            <a:avLst/>
          </a:prstGeom>
          <a:noFill/>
        </p:spPr>
        <p:txBody>
          <a:bodyPr wrap="none" rtlCol="0">
            <a:spAutoFit/>
          </a:bodyPr>
          <a:lstStyle/>
          <a:p>
            <a:r>
              <a:rPr lang="en-US" dirty="0"/>
              <a:t>CC BY-NC 2.0</a:t>
            </a:r>
          </a:p>
        </p:txBody>
      </p:sp>
    </p:spTree>
    <p:extLst>
      <p:ext uri="{BB962C8B-B14F-4D97-AF65-F5344CB8AC3E}">
        <p14:creationId xmlns:p14="http://schemas.microsoft.com/office/powerpoint/2010/main" val="219313845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8" name="Presentation Title"/>
          <p:cNvSpPr txBox="1">
            <a:spLocks noGrp="1"/>
          </p:cNvSpPr>
          <p:nvPr>
            <p:ph type="title"/>
          </p:nvPr>
        </p:nvSpPr>
        <p:spPr>
          <a:xfrm>
            <a:off x="3306726" y="731520"/>
            <a:ext cx="18734406" cy="2377440"/>
          </a:xfrm>
          <a:prstGeom prst="rect">
            <a:avLst/>
          </a:prstGeom>
        </p:spPr>
        <p:txBody>
          <a:bodyPr vert="horz" lIns="91440" tIns="45720" rIns="91440" bIns="45720" rtlCol="0" anchor="ctr">
            <a:noAutofit/>
          </a:bodyPr>
          <a:lstStyle/>
          <a:p>
            <a:pPr defTabSz="914400">
              <a:defRPr sz="11020" spc="-330">
                <a:blipFill rotWithShape="1">
                  <a:blip r:embed="rId2"/>
                  <a:srcRect/>
                  <a:tile tx="0" ty="0" sx="100000" sy="100000" flip="none" algn="tl"/>
                </a:blipFill>
              </a:defRPr>
            </a:pPr>
            <a:r>
              <a:rPr lang="en-US" sz="9000" kern="1200" dirty="0">
                <a:solidFill>
                  <a:schemeClr val="tx1"/>
                </a:solidFill>
                <a:latin typeface="+mj-lt"/>
                <a:ea typeface="+mj-ea"/>
                <a:cs typeface="+mj-cs"/>
              </a:rPr>
              <a:t>Indicators of non-transparency</a:t>
            </a:r>
          </a:p>
        </p:txBody>
      </p:sp>
      <p:sp>
        <p:nvSpPr>
          <p:cNvPr id="140" name="Freeform: Shape 139">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528198" cy="3116424"/>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2" name="Freeform: Shape 141">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383280"/>
            <a:ext cx="24383998" cy="1033272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4" name="Freeform: Shape 143">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83282"/>
            <a:ext cx="1943308" cy="4193958"/>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9" name="Presentation Subtitle"/>
          <p:cNvSpPr txBox="1">
            <a:spLocks noGrp="1"/>
          </p:cNvSpPr>
          <p:nvPr>
            <p:ph type="body" sz="quarter" idx="1"/>
          </p:nvPr>
        </p:nvSpPr>
        <p:spPr>
          <a:xfrm>
            <a:off x="3306726" y="4352544"/>
            <a:ext cx="18734408" cy="8083296"/>
          </a:xfrm>
          <a:prstGeom prst="rect">
            <a:avLst/>
          </a:prstGeom>
        </p:spPr>
        <p:txBody>
          <a:bodyPr vert="horz" lIns="91440" tIns="45720" rIns="91440" bIns="45720" rtlCol="0" anchor="t">
            <a:normAutofit/>
          </a:bodyPr>
          <a:lstStyle/>
          <a:p>
            <a:pPr marL="857250" indent="-228600" algn="l" defTabSz="914400" fontAlgn="base">
              <a:spcAft>
                <a:spcPts val="600"/>
              </a:spcAft>
              <a:buFont typeface="Arial" panose="020B0604020202020204" pitchFamily="34" charset="0"/>
              <a:buChar char="•"/>
            </a:pPr>
            <a:r>
              <a:rPr lang="en-US" sz="4800">
                <a:latin typeface="+mn-lt"/>
                <a:ea typeface="+mn-ea"/>
                <a:cs typeface="+mn-cs"/>
              </a:rPr>
              <a:t>“what do you want?”</a:t>
            </a:r>
          </a:p>
          <a:p>
            <a:pPr marL="857250" indent="-228600" algn="l" defTabSz="914400" fontAlgn="base">
              <a:spcAft>
                <a:spcPts val="600"/>
              </a:spcAft>
              <a:buFont typeface="Arial" panose="020B0604020202020204" pitchFamily="34" charset="0"/>
              <a:buChar char="•"/>
            </a:pPr>
            <a:r>
              <a:rPr lang="en-US" sz="4800">
                <a:latin typeface="+mn-lt"/>
                <a:ea typeface="+mn-ea"/>
                <a:cs typeface="+mn-cs"/>
              </a:rPr>
              <a:t>Assignment elements missing from submissions</a:t>
            </a:r>
          </a:p>
          <a:p>
            <a:pPr marL="857250" indent="-228600" algn="l" defTabSz="914400" fontAlgn="base">
              <a:spcAft>
                <a:spcPts val="600"/>
              </a:spcAft>
              <a:buFont typeface="Arial" panose="020B0604020202020204" pitchFamily="34" charset="0"/>
              <a:buChar char="•"/>
            </a:pPr>
            <a:r>
              <a:rPr lang="en-US" sz="4800">
                <a:latin typeface="+mn-lt"/>
                <a:ea typeface="+mn-ea"/>
                <a:cs typeface="+mn-cs"/>
              </a:rPr>
              <a:t>Multiple resubmissions</a:t>
            </a:r>
          </a:p>
          <a:p>
            <a:pPr marL="857250" indent="-228600" algn="l" defTabSz="914400" fontAlgn="base">
              <a:spcAft>
                <a:spcPts val="600"/>
              </a:spcAft>
              <a:buFont typeface="Arial" panose="020B0604020202020204" pitchFamily="34" charset="0"/>
              <a:buChar char="•"/>
            </a:pPr>
            <a:r>
              <a:rPr lang="en-US" sz="4800">
                <a:latin typeface="+mn-lt"/>
                <a:ea typeface="+mn-ea"/>
                <a:cs typeface="+mn-cs"/>
              </a:rPr>
              <a:t>Marginal competency</a:t>
            </a:r>
          </a:p>
          <a:p>
            <a:pPr marL="857250" indent="-228600" algn="l" defTabSz="914400" fontAlgn="base">
              <a:spcAft>
                <a:spcPts val="600"/>
              </a:spcAft>
              <a:buFont typeface="Arial" panose="020B0604020202020204" pitchFamily="34" charset="0"/>
              <a:buChar char="•"/>
            </a:pPr>
            <a:r>
              <a:rPr lang="en-US" sz="4800">
                <a:latin typeface="+mn-lt"/>
                <a:ea typeface="+mn-ea"/>
                <a:cs typeface="+mn-cs"/>
              </a:rPr>
              <a:t>Possible plagiarism and academic integrity issues</a:t>
            </a:r>
          </a:p>
          <a:p>
            <a:pPr marL="857250" indent="-228600" algn="l" defTabSz="914400" fontAlgn="base">
              <a:spcAft>
                <a:spcPts val="600"/>
              </a:spcAft>
              <a:buFont typeface="Arial" panose="020B0604020202020204" pitchFamily="34" charset="0"/>
              <a:buChar char="•"/>
            </a:pPr>
            <a:r>
              <a:rPr lang="en-US" sz="4800">
                <a:latin typeface="+mn-lt"/>
                <a:ea typeface="+mn-ea"/>
                <a:cs typeface="+mn-cs"/>
              </a:rPr>
              <a:t>Attrition</a:t>
            </a:r>
          </a:p>
          <a:p>
            <a:pPr marL="857250" indent="-228600" algn="l" defTabSz="914400" fontAlgn="base">
              <a:spcAft>
                <a:spcPts val="600"/>
              </a:spcAft>
              <a:buFont typeface="Arial" panose="020B0604020202020204" pitchFamily="34" charset="0"/>
              <a:buChar char="•"/>
            </a:pPr>
            <a:endParaRPr lang="en-US" sz="4800">
              <a:latin typeface="+mn-lt"/>
              <a:ea typeface="+mn-ea"/>
              <a:cs typeface="+mn-cs"/>
            </a:endParaRPr>
          </a:p>
          <a:p>
            <a:pPr marL="857250" indent="-228600" algn="l" defTabSz="914400" fontAlgn="base">
              <a:spcAft>
                <a:spcPts val="600"/>
              </a:spcAft>
              <a:buFont typeface="Arial" panose="020B0604020202020204" pitchFamily="34" charset="0"/>
              <a:buChar char="•"/>
            </a:pPr>
            <a:endParaRPr lang="en-US" sz="4800">
              <a:latin typeface="+mn-lt"/>
              <a:ea typeface="+mn-ea"/>
              <a:cs typeface="+mn-cs"/>
            </a:endParaRPr>
          </a:p>
        </p:txBody>
      </p:sp>
    </p:spTree>
    <p:extLst>
      <p:ext uri="{BB962C8B-B14F-4D97-AF65-F5344CB8AC3E}">
        <p14:creationId xmlns:p14="http://schemas.microsoft.com/office/powerpoint/2010/main" val="156682943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8" name="Presentation Title"/>
          <p:cNvSpPr txBox="1">
            <a:spLocks noGrp="1"/>
          </p:cNvSpPr>
          <p:nvPr>
            <p:ph type="title"/>
          </p:nvPr>
        </p:nvSpPr>
        <p:spPr>
          <a:xfrm>
            <a:off x="3306726" y="731520"/>
            <a:ext cx="18734406" cy="2377440"/>
          </a:xfrm>
          <a:prstGeom prst="rect">
            <a:avLst/>
          </a:prstGeom>
        </p:spPr>
        <p:txBody>
          <a:bodyPr vert="horz" lIns="91440" tIns="45720" rIns="91440" bIns="45720" rtlCol="0" anchor="ctr">
            <a:noAutofit/>
          </a:bodyPr>
          <a:lstStyle/>
          <a:p>
            <a:pPr defTabSz="914400">
              <a:defRPr sz="11020" spc="-330">
                <a:blipFill rotWithShape="1">
                  <a:blip r:embed="rId2"/>
                  <a:srcRect/>
                  <a:tile tx="0" ty="0" sx="100000" sy="100000" flip="none" algn="tl"/>
                </a:blipFill>
              </a:defRPr>
            </a:pPr>
            <a:r>
              <a:rPr lang="en-US" sz="9000" kern="1200" dirty="0">
                <a:solidFill>
                  <a:schemeClr val="tx1"/>
                </a:solidFill>
                <a:latin typeface="+mj-lt"/>
                <a:ea typeface="+mj-ea"/>
                <a:cs typeface="+mj-cs"/>
              </a:rPr>
              <a:t>Key elements of transparent assignment design</a:t>
            </a:r>
          </a:p>
        </p:txBody>
      </p:sp>
      <p:sp>
        <p:nvSpPr>
          <p:cNvPr id="140" name="Freeform: Shape 139">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528198" cy="3116424"/>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2" name="Freeform: Shape 141">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383280"/>
            <a:ext cx="24383998" cy="1033272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4" name="Freeform: Shape 143">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83282"/>
            <a:ext cx="1943308" cy="4193958"/>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9" name="Presentation Subtitle"/>
          <p:cNvSpPr txBox="1">
            <a:spLocks noGrp="1"/>
          </p:cNvSpPr>
          <p:nvPr>
            <p:ph type="body" sz="quarter" idx="1"/>
          </p:nvPr>
        </p:nvSpPr>
        <p:spPr>
          <a:xfrm>
            <a:off x="3306726" y="4352544"/>
            <a:ext cx="18734408" cy="8083296"/>
          </a:xfrm>
          <a:prstGeom prst="rect">
            <a:avLst/>
          </a:prstGeom>
        </p:spPr>
        <p:txBody>
          <a:bodyPr vert="horz" lIns="91440" tIns="45720" rIns="91440" bIns="45720" rtlCol="0" anchor="t">
            <a:normAutofit/>
          </a:bodyPr>
          <a:lstStyle/>
          <a:p>
            <a:pPr marL="857250" indent="-228600" algn="l" defTabSz="914400" fontAlgn="base">
              <a:spcAft>
                <a:spcPts val="600"/>
              </a:spcAft>
              <a:buFont typeface="Arial" panose="020B0604020202020204" pitchFamily="34" charset="0"/>
              <a:buChar char="•"/>
            </a:pPr>
            <a:r>
              <a:rPr lang="en-US" sz="4800" b="1" dirty="0">
                <a:latin typeface="+mn-lt"/>
                <a:ea typeface="+mn-ea"/>
                <a:cs typeface="+mn-cs"/>
              </a:rPr>
              <a:t>Purpose of assignment: </a:t>
            </a:r>
            <a:r>
              <a:rPr lang="en-US" sz="4800" dirty="0">
                <a:latin typeface="+mn-lt"/>
                <a:ea typeface="+mn-ea"/>
                <a:cs typeface="+mn-cs"/>
              </a:rPr>
              <a:t>what skills are practiced and what knowledge is gained.</a:t>
            </a:r>
          </a:p>
          <a:p>
            <a:pPr marL="857250" indent="-228600" algn="l" defTabSz="914400" fontAlgn="base">
              <a:spcAft>
                <a:spcPts val="600"/>
              </a:spcAft>
              <a:buFont typeface="Arial" panose="020B0604020202020204" pitchFamily="34" charset="0"/>
              <a:buChar char="•"/>
            </a:pPr>
            <a:r>
              <a:rPr lang="en-US" sz="4800" b="1" dirty="0">
                <a:latin typeface="+mn-lt"/>
                <a:ea typeface="+mn-ea"/>
                <a:cs typeface="+mn-cs"/>
              </a:rPr>
              <a:t>The Task: </a:t>
            </a:r>
            <a:r>
              <a:rPr lang="en-US" sz="4800" dirty="0">
                <a:latin typeface="+mn-lt"/>
                <a:ea typeface="+mn-ea"/>
                <a:cs typeface="+mn-cs"/>
              </a:rPr>
              <a:t>What to do and how to do it.</a:t>
            </a:r>
          </a:p>
          <a:p>
            <a:pPr marL="857250" indent="-228600" algn="l" defTabSz="914400" fontAlgn="base">
              <a:spcAft>
                <a:spcPts val="600"/>
              </a:spcAft>
              <a:buFont typeface="Arial" panose="020B0604020202020204" pitchFamily="34" charset="0"/>
              <a:buChar char="•"/>
            </a:pPr>
            <a:r>
              <a:rPr lang="en-US" sz="4800" b="1" dirty="0">
                <a:latin typeface="+mn-lt"/>
                <a:ea typeface="+mn-ea"/>
                <a:cs typeface="+mn-cs"/>
              </a:rPr>
              <a:t>Criteria: </a:t>
            </a:r>
            <a:r>
              <a:rPr lang="en-US" sz="4800" dirty="0">
                <a:latin typeface="+mn-lt"/>
                <a:ea typeface="+mn-ea"/>
                <a:cs typeface="+mn-cs"/>
              </a:rPr>
              <a:t>a checklist or rubric for self-evaluation and annotated examples of excellent examples of the assignment.</a:t>
            </a:r>
          </a:p>
          <a:p>
            <a:pPr marL="857250" indent="-228600" algn="l" defTabSz="914400" fontAlgn="base">
              <a:spcAft>
                <a:spcPts val="600"/>
              </a:spcAft>
              <a:buFont typeface="Arial" panose="020B0604020202020204" pitchFamily="34" charset="0"/>
              <a:buChar char="•"/>
            </a:pPr>
            <a:endParaRPr lang="en-US" sz="4800" dirty="0">
              <a:latin typeface="+mn-lt"/>
              <a:ea typeface="+mn-ea"/>
              <a:cs typeface="+mn-cs"/>
            </a:endParaRPr>
          </a:p>
        </p:txBody>
      </p:sp>
    </p:spTree>
    <p:extLst>
      <p:ext uri="{BB962C8B-B14F-4D97-AF65-F5344CB8AC3E}">
        <p14:creationId xmlns:p14="http://schemas.microsoft.com/office/powerpoint/2010/main" val="304733344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54E6E-A796-4552-BBFF-817F243D3DA3}"/>
              </a:ext>
            </a:extLst>
          </p:cNvPr>
          <p:cNvSpPr>
            <a:spLocks noGrp="1"/>
          </p:cNvSpPr>
          <p:nvPr>
            <p:ph type="title"/>
          </p:nvPr>
        </p:nvSpPr>
        <p:spPr>
          <a:xfrm>
            <a:off x="3306726" y="731520"/>
            <a:ext cx="18734406" cy="2377440"/>
          </a:xfrm>
        </p:spPr>
        <p:txBody>
          <a:bodyPr>
            <a:normAutofit/>
          </a:bodyPr>
          <a:lstStyle/>
          <a:p>
            <a:r>
              <a:rPr lang="en-US" dirty="0"/>
              <a:t> A learner focused assignment</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528198" cy="3116424"/>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383280"/>
            <a:ext cx="24383998" cy="1033272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83282"/>
            <a:ext cx="1943308" cy="4193958"/>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C3AC2613-F7EA-4662-99B5-A547288116C5}"/>
              </a:ext>
            </a:extLst>
          </p:cNvPr>
          <p:cNvSpPr>
            <a:spLocks noGrp="1"/>
          </p:cNvSpPr>
          <p:nvPr>
            <p:ph idx="1"/>
          </p:nvPr>
        </p:nvSpPr>
        <p:spPr>
          <a:xfrm>
            <a:off x="3306726" y="4352544"/>
            <a:ext cx="18734408" cy="8083296"/>
          </a:xfrm>
        </p:spPr>
        <p:txBody>
          <a:bodyPr anchor="t">
            <a:normAutofit/>
          </a:bodyPr>
          <a:lstStyle/>
          <a:p>
            <a:r>
              <a:rPr lang="en-US" sz="4800"/>
              <a:t>Positive language and belief in success is evident</a:t>
            </a:r>
          </a:p>
          <a:p>
            <a:r>
              <a:rPr lang="en-US" sz="4800"/>
              <a:t>Personal pronouns are used</a:t>
            </a:r>
          </a:p>
          <a:p>
            <a:r>
              <a:rPr lang="en-US" sz="4800"/>
              <a:t>Organized and logical directions</a:t>
            </a:r>
          </a:p>
          <a:p>
            <a:r>
              <a:rPr lang="en-US" sz="4800"/>
              <a:t>Avoids focus on minor details (such as formatting)</a:t>
            </a:r>
          </a:p>
          <a:p>
            <a:r>
              <a:rPr lang="en-US" sz="4800"/>
              <a:t>The assignment encourages student interest </a:t>
            </a:r>
          </a:p>
          <a:p>
            <a:r>
              <a:rPr lang="en-US" sz="4800"/>
              <a:t>The task is similar to the work that professionals/experts might perform</a:t>
            </a:r>
          </a:p>
        </p:txBody>
      </p:sp>
    </p:spTree>
    <p:extLst>
      <p:ext uri="{BB962C8B-B14F-4D97-AF65-F5344CB8AC3E}">
        <p14:creationId xmlns:p14="http://schemas.microsoft.com/office/powerpoint/2010/main" val="1709519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ACTIVITY"/>
          <p:cNvSpPr txBox="1">
            <a:spLocks noGrp="1"/>
          </p:cNvSpPr>
          <p:nvPr>
            <p:ph type="title"/>
          </p:nvPr>
        </p:nvSpPr>
        <p:spPr>
          <a:xfrm>
            <a:off x="3306726" y="348060"/>
            <a:ext cx="18734406" cy="2463719"/>
          </a:xfrm>
          <a:prstGeom prst="rect">
            <a:avLst/>
          </a:prstGeom>
        </p:spPr>
        <p:txBody>
          <a:bodyPr vert="horz" lIns="91440" tIns="45720" rIns="91440" bIns="45720" rtlCol="0" anchor="ctr">
            <a:normAutofit fontScale="90000"/>
          </a:bodyPr>
          <a:lstStyle>
            <a:lvl1pPr algn="l" defTabSz="2316421">
              <a:defRPr sz="11020" spc="-330">
                <a:blipFill rotWithShape="1">
                  <a:blip r:embed="rId2"/>
                  <a:srcRect/>
                  <a:tile tx="0" ty="0" sx="100000" sy="100000" flip="none" algn="tl"/>
                </a:blipFill>
              </a:defRPr>
            </a:lvl1pPr>
          </a:lstStyle>
          <a:p>
            <a:pPr defTabSz="914400">
              <a:defRPr>
                <a:blipFill rotWithShape="1">
                  <a:blip r:embed="rId2"/>
                  <a:srcRect/>
                  <a:tile tx="0" ty="0" sx="100000" sy="100000" flip="none" algn="tl"/>
                </a:blipFill>
              </a:defRPr>
            </a:pPr>
            <a:r>
              <a:rPr lang="en-US" sz="10000" b="1" kern="1200" dirty="0">
                <a:solidFill>
                  <a:schemeClr val="tx1"/>
                </a:solidFill>
                <a:latin typeface="+mj-lt"/>
                <a:ea typeface="+mj-ea"/>
                <a:cs typeface="+mj-cs"/>
              </a:rPr>
              <a:t>Pre-tilt assignment</a:t>
            </a:r>
            <a:br>
              <a:rPr lang="en-US" sz="4400" kern="1200" dirty="0">
                <a:solidFill>
                  <a:schemeClr val="tx1"/>
                </a:solidFill>
                <a:latin typeface="+mj-lt"/>
                <a:ea typeface="+mj-ea"/>
                <a:cs typeface="+mj-cs"/>
              </a:rPr>
            </a:br>
            <a:r>
              <a:rPr lang="en-US" sz="4400" kern="1200" dirty="0">
                <a:solidFill>
                  <a:schemeClr val="tx1"/>
                </a:solidFill>
                <a:latin typeface="+mj-lt"/>
                <a:ea typeface="+mj-ea"/>
                <a:cs typeface="+mj-cs"/>
              </a:rPr>
              <a:t>What is the purpose </a:t>
            </a:r>
            <a:r>
              <a:rPr lang="en-US" sz="4400" dirty="0">
                <a:solidFill>
                  <a:schemeClr val="tx1"/>
                </a:solidFill>
              </a:rPr>
              <a:t>?</a:t>
            </a:r>
            <a:br>
              <a:rPr lang="en-US" sz="4400" kern="1200" dirty="0">
                <a:solidFill>
                  <a:schemeClr val="tx1"/>
                </a:solidFill>
                <a:latin typeface="+mj-lt"/>
                <a:ea typeface="+mj-ea"/>
                <a:cs typeface="+mj-cs"/>
              </a:rPr>
            </a:br>
            <a:r>
              <a:rPr lang="en-US" sz="4400" kern="1200" dirty="0">
                <a:solidFill>
                  <a:schemeClr val="tx1"/>
                </a:solidFill>
                <a:latin typeface="+mj-lt"/>
                <a:ea typeface="+mj-ea"/>
                <a:cs typeface="+mj-cs"/>
              </a:rPr>
              <a:t>What tasks are expected?</a:t>
            </a:r>
            <a:br>
              <a:rPr lang="en-US" sz="4400" kern="1200" dirty="0">
                <a:solidFill>
                  <a:schemeClr val="tx1"/>
                </a:solidFill>
                <a:latin typeface="+mj-lt"/>
                <a:ea typeface="+mj-ea"/>
                <a:cs typeface="+mj-cs"/>
              </a:rPr>
            </a:br>
            <a:r>
              <a:rPr lang="en-US" sz="4400" kern="1200" dirty="0">
                <a:solidFill>
                  <a:schemeClr val="tx1"/>
                </a:solidFill>
                <a:latin typeface="+mj-lt"/>
                <a:ea typeface="+mj-ea"/>
                <a:cs typeface="+mj-cs"/>
              </a:rPr>
              <a:t>What are the guidelines for success?</a:t>
            </a:r>
          </a:p>
        </p:txBody>
      </p:sp>
      <p:sp>
        <p:nvSpPr>
          <p:cNvPr id="195" name="Freeform: Shape 69">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528198" cy="3116424"/>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6" name="Freeform: Shape 71">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383280"/>
            <a:ext cx="24383998" cy="1033272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7" name="Freeform: Shape 73">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83282"/>
            <a:ext cx="1943308" cy="4193958"/>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3" name="Presentation Subtitle"/>
          <p:cNvSpPr txBox="1">
            <a:spLocks noGrp="1"/>
          </p:cNvSpPr>
          <p:nvPr>
            <p:ph type="body" sz="quarter" idx="1"/>
          </p:nvPr>
        </p:nvSpPr>
        <p:spPr>
          <a:xfrm>
            <a:off x="2389239" y="3464485"/>
            <a:ext cx="20942709" cy="9903454"/>
          </a:xfrm>
          <a:prstGeom prst="rect">
            <a:avLst/>
          </a:prstGeom>
        </p:spPr>
        <p:txBody>
          <a:bodyPr vert="horz" lIns="91440" tIns="45720" rIns="91440" bIns="45720" rtlCol="0" anchor="t">
            <a:noAutofit/>
          </a:bodyPr>
          <a:lstStyle/>
          <a:p>
            <a:pPr algn="l" defTabSz="914400">
              <a:spcAft>
                <a:spcPts val="600"/>
              </a:spcAft>
            </a:pPr>
            <a:r>
              <a:rPr lang="en-US" sz="4000" dirty="0">
                <a:latin typeface="+mn-lt"/>
                <a:ea typeface="+mn-ea"/>
                <a:cs typeface="+mn-cs"/>
              </a:rPr>
              <a:t>Define Interprofessional collaboration in healthcare and develop a case for inter professional teamwork in your current or hypothetical workplace</a:t>
            </a:r>
          </a:p>
          <a:p>
            <a:pPr indent="-228600" algn="l" defTabSz="914400">
              <a:spcAft>
                <a:spcPts val="600"/>
              </a:spcAft>
              <a:buFont typeface="Arial" panose="020B0604020202020204" pitchFamily="34" charset="0"/>
              <a:buChar char="•"/>
            </a:pPr>
            <a:endParaRPr lang="en-US" sz="4000" dirty="0">
              <a:latin typeface="+mn-lt"/>
              <a:ea typeface="+mn-ea"/>
              <a:cs typeface="+mn-cs"/>
            </a:endParaRPr>
          </a:p>
          <a:p>
            <a:pPr indent="-228600" algn="l" defTabSz="914400">
              <a:spcAft>
                <a:spcPts val="600"/>
              </a:spcAft>
              <a:buFont typeface="Arial" panose="020B0604020202020204" pitchFamily="34" charset="0"/>
              <a:buChar char="•"/>
            </a:pPr>
            <a:r>
              <a:rPr lang="en-US" sz="4000" dirty="0">
                <a:latin typeface="+mn-lt"/>
                <a:ea typeface="+mn-ea"/>
                <a:cs typeface="+mn-cs"/>
              </a:rPr>
              <a:t>This assignment will address each of the following topics:</a:t>
            </a:r>
          </a:p>
          <a:p>
            <a:pPr marL="857250" indent="-228600" algn="l" defTabSz="914400">
              <a:spcAft>
                <a:spcPts val="600"/>
              </a:spcAft>
              <a:buFont typeface="Arial" panose="020B0604020202020204" pitchFamily="34" charset="0"/>
              <a:buChar char="•"/>
            </a:pPr>
            <a:r>
              <a:rPr lang="en-US" sz="4000" dirty="0">
                <a:latin typeface="+mn-lt"/>
                <a:ea typeface="+mn-ea"/>
                <a:cs typeface="+mn-cs"/>
              </a:rPr>
              <a:t>Identify evidence- based outcomes for interprofessional practice (what is the improvement to the healthcare system when people work together?)</a:t>
            </a:r>
          </a:p>
          <a:p>
            <a:pPr marL="857250" indent="-228600" algn="l" defTabSz="914400">
              <a:spcAft>
                <a:spcPts val="600"/>
              </a:spcAft>
              <a:buFont typeface="Arial" panose="020B0604020202020204" pitchFamily="34" charset="0"/>
              <a:buChar char="•"/>
            </a:pPr>
            <a:r>
              <a:rPr lang="en-US" sz="4000" dirty="0">
                <a:latin typeface="+mn-lt"/>
                <a:ea typeface="+mn-ea"/>
                <a:cs typeface="+mn-cs"/>
              </a:rPr>
              <a:t>Describe the essential components of Interprofessional collaboration (what needs to happen for this to work?)</a:t>
            </a:r>
          </a:p>
          <a:p>
            <a:pPr marL="857250" indent="-228600" algn="l" defTabSz="914400">
              <a:spcAft>
                <a:spcPts val="600"/>
              </a:spcAft>
              <a:buFont typeface="Arial" panose="020B0604020202020204" pitchFamily="34" charset="0"/>
              <a:buChar char="•"/>
            </a:pPr>
            <a:r>
              <a:rPr lang="en-US" sz="4000" dirty="0">
                <a:latin typeface="+mn-lt"/>
                <a:ea typeface="+mn-ea"/>
                <a:cs typeface="+mn-cs"/>
              </a:rPr>
              <a:t>Address barriers and misperceptions related to IPP (why wouldn’t health professions want to do this?)</a:t>
            </a:r>
          </a:p>
          <a:p>
            <a:pPr indent="-228600" algn="l" defTabSz="914400">
              <a:spcAft>
                <a:spcPts val="600"/>
              </a:spcAft>
              <a:buFont typeface="Arial" panose="020B0604020202020204" pitchFamily="34" charset="0"/>
              <a:buChar char="•"/>
            </a:pPr>
            <a:endParaRPr lang="en-US" sz="4000" dirty="0">
              <a:latin typeface="+mn-lt"/>
              <a:ea typeface="+mn-ea"/>
              <a:cs typeface="+mn-cs"/>
            </a:endParaRPr>
          </a:p>
          <a:p>
            <a:pPr indent="-228600" algn="l" defTabSz="914400">
              <a:spcAft>
                <a:spcPts val="600"/>
              </a:spcAft>
              <a:buFont typeface="Arial" panose="020B0604020202020204" pitchFamily="34" charset="0"/>
              <a:buChar char="•"/>
            </a:pPr>
            <a:r>
              <a:rPr lang="en-US" sz="4000" dirty="0">
                <a:latin typeface="+mn-lt"/>
                <a:ea typeface="+mn-ea"/>
                <a:cs typeface="+mn-cs"/>
              </a:rPr>
              <a:t>Create a 15 second case (script) to convince a colleague about the benefits of Interprofessional collaboration (sometimes this is called an elevator speech)</a:t>
            </a:r>
          </a:p>
          <a:p>
            <a:pPr indent="-228600" algn="l" defTabSz="914400">
              <a:spcAft>
                <a:spcPts val="600"/>
              </a:spcAft>
              <a:buFont typeface="Arial" panose="020B0604020202020204" pitchFamily="34" charset="0"/>
              <a:buChar char="•"/>
            </a:pPr>
            <a:endParaRPr lang="en-US" sz="4000" dirty="0">
              <a:latin typeface="+mn-lt"/>
              <a:ea typeface="+mn-ea"/>
              <a:cs typeface="+mn-cs"/>
            </a:endParaRPr>
          </a:p>
          <a:p>
            <a:pPr indent="-228600" algn="l" defTabSz="914400">
              <a:spcAft>
                <a:spcPts val="600"/>
              </a:spcAft>
              <a:buFont typeface="Arial" panose="020B0604020202020204" pitchFamily="34" charset="0"/>
              <a:buChar char="•"/>
            </a:pPr>
            <a:r>
              <a:rPr lang="en-US" sz="4000" dirty="0">
                <a:latin typeface="+mn-lt"/>
                <a:ea typeface="+mn-ea"/>
                <a:cs typeface="+mn-cs"/>
              </a:rPr>
              <a:t>This submission should be approximately five pages including the reference page.  You should cite at least five references.  No less than two references must be scholarly sources. Format this paper in APA style.</a:t>
            </a:r>
          </a:p>
        </p:txBody>
      </p:sp>
    </p:spTree>
    <p:extLst>
      <p:ext uri="{BB962C8B-B14F-4D97-AF65-F5344CB8AC3E}">
        <p14:creationId xmlns:p14="http://schemas.microsoft.com/office/powerpoint/2010/main" val="700191117"/>
      </p:ext>
    </p:extLst>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1_ColorGradientLight">
  <a:themeElements>
    <a:clrScheme name="31_ColorGradientLight">
      <a:dk1>
        <a:srgbClr val="000000"/>
      </a:dk1>
      <a:lt1>
        <a:srgbClr val="FFFFFF"/>
      </a:lt1>
      <a:dk2>
        <a:srgbClr val="5E5E5E"/>
      </a:dk2>
      <a:lt2>
        <a:srgbClr val="D5D5D5"/>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31_ColorGradientLight">
      <a:majorFont>
        <a:latin typeface="Graphik Semibold"/>
        <a:ea typeface="Graphik Semibold"/>
        <a:cs typeface="Graphik Semibold"/>
      </a:majorFont>
      <a:minorFont>
        <a:latin typeface="Graphik Semibold"/>
        <a:ea typeface="Graphik Semibold"/>
        <a:cs typeface="Graphik Semibold"/>
      </a:minorFont>
    </a:fontScheme>
    <a:fmtScheme name="31_ColorGradient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Graphik Medium"/>
            <a:ea typeface="Graphik Medium"/>
            <a:cs typeface="Graphik Medium"/>
            <a:sym typeface="Graphik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nvited_Teachers xmlns="c5acc3d5-9515-4556-80cf-d0c17765362a" xsi:nil="true"/>
    <IsNotebookLocked xmlns="c5acc3d5-9515-4556-80cf-d0c17765362a" xsi:nil="true"/>
    <DefaultSectionNames xmlns="c5acc3d5-9515-4556-80cf-d0c17765362a" xsi:nil="true"/>
    <Invited_Members xmlns="c5acc3d5-9515-4556-80cf-d0c17765362a" xsi:nil="true"/>
    <_ip_UnifiedCompliancePolicyUIAction xmlns="http://schemas.microsoft.com/sharepoint/v3" xsi:nil="true"/>
    <Templates xmlns="c5acc3d5-9515-4556-80cf-d0c17765362a" xsi:nil="true"/>
    <FolderType xmlns="c5acc3d5-9515-4556-80cf-d0c17765362a" xsi:nil="true"/>
    <Math_Settings xmlns="c5acc3d5-9515-4556-80cf-d0c17765362a" xsi:nil="true"/>
    <Owner xmlns="c5acc3d5-9515-4556-80cf-d0c17765362a">
      <UserInfo>
        <DisplayName/>
        <AccountId xsi:nil="true"/>
        <AccountType/>
      </UserInfo>
    </Owner>
    <Students xmlns="c5acc3d5-9515-4556-80cf-d0c17765362a">
      <UserInfo>
        <DisplayName/>
        <AccountId xsi:nil="true"/>
        <AccountType/>
      </UserInfo>
    </Students>
    <Student_Groups xmlns="c5acc3d5-9515-4556-80cf-d0c17765362a">
      <UserInfo>
        <DisplayName/>
        <AccountId xsi:nil="true"/>
        <AccountType/>
      </UserInfo>
    </Student_Groups>
    <AppVersion xmlns="c5acc3d5-9515-4556-80cf-d0c17765362a" xsi:nil="true"/>
    <LMS_Mappings xmlns="c5acc3d5-9515-4556-80cf-d0c17765362a" xsi:nil="true"/>
    <Has_Teacher_Only_SectionGroup xmlns="c5acc3d5-9515-4556-80cf-d0c17765362a" xsi:nil="true"/>
    <_ip_UnifiedCompliancePolicyProperties xmlns="http://schemas.microsoft.com/sharepoint/v3" xsi:nil="true"/>
    <Self_Registration_Enabled0 xmlns="c5acc3d5-9515-4556-80cf-d0c17765362a" xsi:nil="true"/>
    <NotebookType xmlns="c5acc3d5-9515-4556-80cf-d0c17765362a" xsi:nil="true"/>
    <Distribution_Groups xmlns="c5acc3d5-9515-4556-80cf-d0c17765362a" xsi:nil="true"/>
    <Invited_Leaders xmlns="c5acc3d5-9515-4556-80cf-d0c17765362a" xsi:nil="true"/>
    <Teams_Channel_Section_Location xmlns="c5acc3d5-9515-4556-80cf-d0c17765362a" xsi:nil="true"/>
    <Members xmlns="c5acc3d5-9515-4556-80cf-d0c17765362a">
      <UserInfo>
        <DisplayName/>
        <AccountId xsi:nil="true"/>
        <AccountType/>
      </UserInfo>
    </Members>
    <Member_Groups xmlns="c5acc3d5-9515-4556-80cf-d0c17765362a">
      <UserInfo>
        <DisplayName/>
        <AccountId xsi:nil="true"/>
        <AccountType/>
      </UserInfo>
    </Member_Groups>
    <Teachers xmlns="c5acc3d5-9515-4556-80cf-d0c17765362a">
      <UserInfo>
        <DisplayName/>
        <AccountId xsi:nil="true"/>
        <AccountType/>
      </UserInfo>
    </Teachers>
    <Invited_Students xmlns="c5acc3d5-9515-4556-80cf-d0c17765362a" xsi:nil="true"/>
    <TeamsChannelId xmlns="c5acc3d5-9515-4556-80cf-d0c17765362a" xsi:nil="true"/>
    <Is_Collaboration_Space_Locked xmlns="c5acc3d5-9515-4556-80cf-d0c17765362a" xsi:nil="true"/>
    <Self_Registration_Enabled xmlns="c5acc3d5-9515-4556-80cf-d0c17765362a" xsi:nil="true"/>
    <Leaders xmlns="c5acc3d5-9515-4556-80cf-d0c17765362a">
      <UserInfo>
        <DisplayName/>
        <AccountId xsi:nil="true"/>
        <AccountType/>
      </UserInfo>
    </Leaders>
    <CultureName xmlns="c5acc3d5-9515-4556-80cf-d0c17765362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0109C821CEE784584F592EA6FE02CD6" ma:contentTypeVersion="43" ma:contentTypeDescription="Create a new document." ma:contentTypeScope="" ma:versionID="41cfdae8298352eaf722debeca6c85b1">
  <xsd:schema xmlns:xsd="http://www.w3.org/2001/XMLSchema" xmlns:xs="http://www.w3.org/2001/XMLSchema" xmlns:p="http://schemas.microsoft.com/office/2006/metadata/properties" xmlns:ns1="http://schemas.microsoft.com/sharepoint/v3" xmlns:ns3="36e161fe-5236-495b-8b8e-5324d5312dcc" xmlns:ns4="c5acc3d5-9515-4556-80cf-d0c17765362a" targetNamespace="http://schemas.microsoft.com/office/2006/metadata/properties" ma:root="true" ma:fieldsID="7c136a53737dd6b6d794b59290597638" ns1:_="" ns3:_="" ns4:_="">
    <xsd:import namespace="http://schemas.microsoft.com/sharepoint/v3"/>
    <xsd:import namespace="36e161fe-5236-495b-8b8e-5324d5312dcc"/>
    <xsd:import namespace="c5acc3d5-9515-4556-80cf-d0c17765362a"/>
    <xsd:element name="properties">
      <xsd:complexType>
        <xsd:sequence>
          <xsd:element name="documentManagement">
            <xsd:complexType>
              <xsd:all>
                <xsd:element ref="ns3:SharedWithUsers" minOccurs="0"/>
                <xsd:element ref="ns3:SharedWithDetails" minOccurs="0"/>
                <xsd:element ref="ns3:SharingHintHash" minOccurs="0"/>
                <xsd:element ref="ns4:NotebookType" minOccurs="0"/>
                <xsd:element ref="ns4:FolderType" minOccurs="0"/>
                <xsd:element ref="ns4:Owner" minOccurs="0"/>
                <xsd:element ref="ns4:DefaultSectionNames" minOccurs="0"/>
                <xsd:element ref="ns4:AppVersion" minOccurs="0"/>
                <xsd:element ref="ns4:Leaders" minOccurs="0"/>
                <xsd:element ref="ns4:Members" minOccurs="0"/>
                <xsd:element ref="ns4:Member_Groups" minOccurs="0"/>
                <xsd:element ref="ns4:Invited_Leaders" minOccurs="0"/>
                <xsd:element ref="ns4:Invited_Members" minOccurs="0"/>
                <xsd:element ref="ns4:Self_Registration_Enabled" minOccurs="0"/>
                <xsd:element ref="ns4:Teachers" minOccurs="0"/>
                <xsd:element ref="ns4:Students" minOccurs="0"/>
                <xsd:element ref="ns4:Student_Groups" minOccurs="0"/>
                <xsd:element ref="ns4:Invited_Teachers" minOccurs="0"/>
                <xsd:element ref="ns4:Invited_Students" minOccurs="0"/>
                <xsd:element ref="ns4:CultureName" minOccurs="0"/>
                <xsd:element ref="ns4:Has_Teacher_Only_SectionGroup" minOccurs="0"/>
                <xsd:element ref="ns4:Is_Collaboration_Space_Locked" minOccurs="0"/>
                <xsd:element ref="ns1:_ip_UnifiedCompliancePolicyProperties" minOccurs="0"/>
                <xsd:element ref="ns1:_ip_UnifiedCompliancePolicyUIAction"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TeamsChannelId" minOccurs="0"/>
                <xsd:element ref="ns4:Templates" minOccurs="0"/>
                <xsd:element ref="ns4:Self_Registration_Enabled0" minOccurs="0"/>
                <xsd:element ref="ns4:IsNotebookLocked" minOccurs="0"/>
                <xsd:element ref="ns4:MediaServiceEventHashCode" minOccurs="0"/>
                <xsd:element ref="ns4:MediaServiceGenerationTime" minOccurs="0"/>
                <xsd:element ref="ns4:MediaServiceAutoKeyPoints" minOccurs="0"/>
                <xsd:element ref="ns4:MediaServiceKeyPoints" minOccurs="0"/>
                <xsd:element ref="ns4:Math_Settings" minOccurs="0"/>
                <xsd:element ref="ns4:Distribution_Groups" minOccurs="0"/>
                <xsd:element ref="ns4:LMS_Mappings" minOccurs="0"/>
                <xsd:element ref="ns4:Teams_Channel_Section_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30" nillable="true" ma:displayName="Unified Compliance Policy Properties" ma:description="" ma:hidden="true" ma:internalName="_ip_UnifiedCompliancePolicyProperties">
      <xsd:simpleType>
        <xsd:restriction base="dms:Note"/>
      </xsd:simpleType>
    </xsd:element>
    <xsd:element name="_ip_UnifiedCompliancePolicyUIAction" ma:index="3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6e161fe-5236-495b-8b8e-5324d5312dc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acc3d5-9515-4556-80cf-d0c17765362a" elementFormDefault="qualified">
    <xsd:import namespace="http://schemas.microsoft.com/office/2006/documentManagement/types"/>
    <xsd:import namespace="http://schemas.microsoft.com/office/infopath/2007/PartnerControls"/>
    <xsd:element name="NotebookType" ma:index="11" nillable="true" ma:displayName="Notebook Typ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4" nillable="true" ma:displayName="Default Section Names" ma:internalName="DefaultSectionNames">
      <xsd:simpleType>
        <xsd:restriction base="dms:Note">
          <xsd:maxLength value="255"/>
        </xsd:restriction>
      </xsd:simpleType>
    </xsd:element>
    <xsd:element name="AppVersion" ma:index="15" nillable="true" ma:displayName="App Version" ma:internalName="AppVersion">
      <xsd:simpleType>
        <xsd:restriction base="dms:Text"/>
      </xsd:simpleType>
    </xsd:element>
    <xsd:element name="Leaders" ma:index="16"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17"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18"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Leaders" ma:index="19" nillable="true" ma:displayName="Invited Leaders" ma:internalName="Invited_Leaders">
      <xsd:simpleType>
        <xsd:restriction base="dms:Note">
          <xsd:maxLength value="255"/>
        </xsd:restriction>
      </xsd:simpleType>
    </xsd:element>
    <xsd:element name="Invited_Members" ma:index="20" nillable="true" ma:displayName="Invited Members" ma:internalName="Invited_Members">
      <xsd:simpleType>
        <xsd:restriction base="dms:Note">
          <xsd:maxLength value="255"/>
        </xsd:restriction>
      </xsd:simpleType>
    </xsd:element>
    <xsd:element name="Self_Registration_Enabled" ma:index="21" nillable="true" ma:displayName="Self_Registration_Enabled" ma:internalName="Self_Registration_Enabled">
      <xsd:simpleType>
        <xsd:restriction base="dms:Boolean"/>
      </xsd:simpleType>
    </xsd:element>
    <xsd:element name="Teachers" ma:index="22"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3"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4"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5" nillable="true" ma:displayName="Invited Teachers" ma:internalName="Invited_Teachers">
      <xsd:simpleType>
        <xsd:restriction base="dms:Note">
          <xsd:maxLength value="255"/>
        </xsd:restriction>
      </xsd:simpleType>
    </xsd:element>
    <xsd:element name="Invited_Students" ma:index="26" nillable="true" ma:displayName="Invited Students" ma:internalName="Invited_Students">
      <xsd:simpleType>
        <xsd:restriction base="dms:Note">
          <xsd:maxLength value="255"/>
        </xsd:restriction>
      </xsd:simpleType>
    </xsd:element>
    <xsd:element name="CultureName" ma:index="27" nillable="true" ma:displayName="Culture Name" ma:internalName="CultureName">
      <xsd:simpleType>
        <xsd:restriction base="dms:Text"/>
      </xsd:simpleType>
    </xsd:element>
    <xsd:element name="Has_Teacher_Only_SectionGroup" ma:index="28" nillable="true" ma:displayName="Has Teacher Only SectionGroup" ma:internalName="Has_Teacher_Only_SectionGroup">
      <xsd:simpleType>
        <xsd:restriction base="dms:Boolean"/>
      </xsd:simpleType>
    </xsd:element>
    <xsd:element name="Is_Collaboration_Space_Locked" ma:index="29" nillable="true" ma:displayName="Is Collaboration Space Locked" ma:internalName="Is_Collaboration_Space_Locked">
      <xsd:simpleType>
        <xsd:restriction base="dms:Boolean"/>
      </xsd:simpleType>
    </xsd:element>
    <xsd:element name="MediaServiceMetadata" ma:index="32" nillable="true" ma:displayName="MediaServiceMetadata" ma:description="" ma:hidden="true" ma:internalName="MediaServiceMetadata" ma:readOnly="true">
      <xsd:simpleType>
        <xsd:restriction base="dms:Note"/>
      </xsd:simpleType>
    </xsd:element>
    <xsd:element name="MediaServiceFastMetadata" ma:index="33" nillable="true" ma:displayName="MediaServiceFastMetadata" ma:description="" ma:hidden="true" ma:internalName="MediaServiceFastMetadata" ma:readOnly="true">
      <xsd:simpleType>
        <xsd:restriction base="dms:Note"/>
      </xsd:simpleType>
    </xsd:element>
    <xsd:element name="MediaServiceDateTaken" ma:index="34" nillable="true" ma:displayName="MediaServiceDateTaken" ma:description="" ma:hidden="true" ma:internalName="MediaServiceDateTaken" ma:readOnly="true">
      <xsd:simpleType>
        <xsd:restriction base="dms:Text"/>
      </xsd:simpleType>
    </xsd:element>
    <xsd:element name="MediaServiceAutoTags" ma:index="35" nillable="true" ma:displayName="MediaServiceAutoTags" ma:description="" ma:internalName="MediaServiceAutoTags" ma:readOnly="true">
      <xsd:simpleType>
        <xsd:restriction base="dms:Text"/>
      </xsd:simpleType>
    </xsd:element>
    <xsd:element name="MediaServiceLocation" ma:index="36" nillable="true" ma:displayName="MediaServiceLocation" ma:description="" ma:internalName="MediaServiceLocation" ma:readOnly="true">
      <xsd:simpleType>
        <xsd:restriction base="dms:Text"/>
      </xsd:simpleType>
    </xsd:element>
    <xsd:element name="MediaServiceOCR" ma:index="37" nillable="true" ma:displayName="MediaServiceOCR" ma:internalName="MediaServiceOCR" ma:readOnly="true">
      <xsd:simpleType>
        <xsd:restriction base="dms:Note">
          <xsd:maxLength value="255"/>
        </xsd:restriction>
      </xsd:simpleType>
    </xsd:element>
    <xsd:element name="TeamsChannelId" ma:index="38" nillable="true" ma:displayName="Teams Channel Id" ma:internalName="TeamsChannelId">
      <xsd:simpleType>
        <xsd:restriction base="dms:Text"/>
      </xsd:simpleType>
    </xsd:element>
    <xsd:element name="Templates" ma:index="39" nillable="true" ma:displayName="Templates" ma:internalName="Templates">
      <xsd:simpleType>
        <xsd:restriction base="dms:Note">
          <xsd:maxLength value="255"/>
        </xsd:restriction>
      </xsd:simpleType>
    </xsd:element>
    <xsd:element name="Self_Registration_Enabled0" ma:index="40" nillable="true" ma:displayName="Self Registration Enabled" ma:internalName="Self_Registration_Enabled0">
      <xsd:simpleType>
        <xsd:restriction base="dms:Boolean"/>
      </xsd:simpleType>
    </xsd:element>
    <xsd:element name="IsNotebookLocked" ma:index="41" nillable="true" ma:displayName="Is Notebook Locked" ma:internalName="IsNotebookLocked">
      <xsd:simpleType>
        <xsd:restriction base="dms:Boolean"/>
      </xsd:simpleType>
    </xsd:element>
    <xsd:element name="MediaServiceEventHashCode" ma:index="42" nillable="true" ma:displayName="MediaServiceEventHashCode" ma:hidden="true" ma:internalName="MediaServiceEventHashCode" ma:readOnly="true">
      <xsd:simpleType>
        <xsd:restriction base="dms:Text"/>
      </xsd:simpleType>
    </xsd:element>
    <xsd:element name="MediaServiceGenerationTime" ma:index="43" nillable="true" ma:displayName="MediaServiceGenerationTime" ma:hidden="true" ma:internalName="MediaServiceGenerationTime" ma:readOnly="true">
      <xsd:simpleType>
        <xsd:restriction base="dms:Text"/>
      </xsd:simpleType>
    </xsd:element>
    <xsd:element name="MediaServiceAutoKeyPoints" ma:index="44" nillable="true" ma:displayName="MediaServiceAutoKeyPoints" ma:hidden="true" ma:internalName="MediaServiceAutoKeyPoints" ma:readOnly="true">
      <xsd:simpleType>
        <xsd:restriction base="dms:Note"/>
      </xsd:simpleType>
    </xsd:element>
    <xsd:element name="MediaServiceKeyPoints" ma:index="45" nillable="true" ma:displayName="KeyPoints" ma:internalName="MediaServiceKeyPoints" ma:readOnly="true">
      <xsd:simpleType>
        <xsd:restriction base="dms:Note">
          <xsd:maxLength value="255"/>
        </xsd:restriction>
      </xsd:simpleType>
    </xsd:element>
    <xsd:element name="Math_Settings" ma:index="46" nillable="true" ma:displayName="Math Settings" ma:internalName="Math_Settings">
      <xsd:simpleType>
        <xsd:restriction base="dms:Text"/>
      </xsd:simpleType>
    </xsd:element>
    <xsd:element name="Distribution_Groups" ma:index="47" nillable="true" ma:displayName="Distribution Groups" ma:internalName="Distribution_Groups">
      <xsd:simpleType>
        <xsd:restriction base="dms:Note">
          <xsd:maxLength value="255"/>
        </xsd:restriction>
      </xsd:simpleType>
    </xsd:element>
    <xsd:element name="LMS_Mappings" ma:index="48" nillable="true" ma:displayName="LMS Mappings" ma:internalName="LMS_Mappings">
      <xsd:simpleType>
        <xsd:restriction base="dms:Note">
          <xsd:maxLength value="255"/>
        </xsd:restriction>
      </xsd:simpleType>
    </xsd:element>
    <xsd:element name="Teams_Channel_Section_Location" ma:index="49" nillable="true" ma:displayName="Teams Channel Section Location" ma:internalName="Teams_Channel_Section_Location">
      <xsd:simpleType>
        <xsd:restriction base="dms:Text"/>
      </xsd:simpleType>
    </xsd:element>
    <xsd:element name="MediaLengthInSeconds" ma:index="5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9DE1B5-CD1B-42BE-9738-E9C4F6999CA8}">
  <ds:schemaRefs>
    <ds:schemaRef ds:uri="http://schemas.microsoft.com/sharepoint/v3/contenttype/forms"/>
  </ds:schemaRefs>
</ds:datastoreItem>
</file>

<file path=customXml/itemProps2.xml><?xml version="1.0" encoding="utf-8"?>
<ds:datastoreItem xmlns:ds="http://schemas.openxmlformats.org/officeDocument/2006/customXml" ds:itemID="{39AC6D9C-685A-4677-B9FC-07024E89758E}">
  <ds:schemaRefs>
    <ds:schemaRef ds:uri="http://purl.org/dc/terms/"/>
    <ds:schemaRef ds:uri="http://schemas.microsoft.com/office/infopath/2007/PartnerControls"/>
    <ds:schemaRef ds:uri="http://www.w3.org/XML/1998/namespace"/>
    <ds:schemaRef ds:uri="c5acc3d5-9515-4556-80cf-d0c17765362a"/>
    <ds:schemaRef ds:uri="http://purl.org/dc/elements/1.1/"/>
    <ds:schemaRef ds:uri="http://schemas.microsoft.com/office/2006/metadata/properties"/>
    <ds:schemaRef ds:uri="36e161fe-5236-495b-8b8e-5324d5312dcc"/>
    <ds:schemaRef ds:uri="http://purl.org/dc/dcmitype/"/>
    <ds:schemaRef ds:uri="http://schemas.microsoft.com/sharepoint/v3"/>
    <ds:schemaRef ds:uri="http://schemas.microsoft.com/office/2006/documentManagement/types"/>
    <ds:schemaRef ds:uri="http://schemas.openxmlformats.org/package/2006/metadata/core-properties"/>
  </ds:schemaRefs>
</ds:datastoreItem>
</file>

<file path=customXml/itemProps3.xml><?xml version="1.0" encoding="utf-8"?>
<ds:datastoreItem xmlns:ds="http://schemas.openxmlformats.org/officeDocument/2006/customXml" ds:itemID="{164102C6-3A0C-4BAB-A423-93DAAB8F96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6e161fe-5236-495b-8b8e-5324d5312dcc"/>
    <ds:schemaRef ds:uri="c5acc3d5-9515-4556-80cf-d0c1776536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3624</TotalTime>
  <Words>1782</Words>
  <Application>Microsoft Office PowerPoint</Application>
  <PresentationFormat>Custom</PresentationFormat>
  <Paragraphs>184</Paragraphs>
  <Slides>19</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ArialMT</vt:lpstr>
      <vt:lpstr>Calibri</vt:lpstr>
      <vt:lpstr>Calibri Light</vt:lpstr>
      <vt:lpstr>Graphik Medium</vt:lpstr>
      <vt:lpstr>Helvetica Neue</vt:lpstr>
      <vt:lpstr>Symbol</vt:lpstr>
      <vt:lpstr>Office Theme</vt:lpstr>
      <vt:lpstr>Tilting for Equity How simple assignment re-design can improve student outcomes </vt:lpstr>
      <vt:lpstr>Learning outcomes</vt:lpstr>
      <vt:lpstr>Ten UW Flexible Option Programs</vt:lpstr>
      <vt:lpstr>Student reported outcomes </vt:lpstr>
      <vt:lpstr>Equity and TILT (transparency in learning and teaching)</vt:lpstr>
      <vt:lpstr>Indicators of non-transparency</vt:lpstr>
      <vt:lpstr>Key elements of transparent assignment design</vt:lpstr>
      <vt:lpstr> A learner focused assignment</vt:lpstr>
      <vt:lpstr>Pre-tilt assignment What is the purpose ? What tasks are expected? What are the guidelines for success?</vt:lpstr>
      <vt:lpstr>What is missing?</vt:lpstr>
      <vt:lpstr>Tilted assignment purpose</vt:lpstr>
      <vt:lpstr>Tilted purpose and alignment</vt:lpstr>
      <vt:lpstr>Tilted purpose</vt:lpstr>
      <vt:lpstr>Tilted tasks</vt:lpstr>
      <vt:lpstr>Tilted tasks..</vt:lpstr>
      <vt:lpstr>Tilted tasks…</vt:lpstr>
      <vt:lpstr>Assessment for transparency</vt:lpstr>
      <vt:lpstr>Observed gains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M Stalewski</dc:creator>
  <cp:lastModifiedBy>Susan B Podgorski</cp:lastModifiedBy>
  <cp:revision>43</cp:revision>
  <dcterms:modified xsi:type="dcterms:W3CDTF">2022-03-01T15:56:41Z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0x01010090109C821CEE784584F592EA6FE02CD6</vt:lpwstr>
  </property>
</Properties>
</file>