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wmf" ContentType="image/x-wm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notesSlides/notesSlide13.xml" ContentType="application/vnd.openxmlformats-officedocument.presentationml.notesSlide+xml"/>
  <Override PartName="/ppt/theme/themeOverride14.xml" ContentType="application/vnd.openxmlformats-officedocument.themeOverride+xml"/>
  <Override PartName="/ppt/notesSlides/notesSlide14.xml" ContentType="application/vnd.openxmlformats-officedocument.presentationml.notesSlide+xml"/>
  <Override PartName="/ppt/theme/themeOverride15.xml" ContentType="application/vnd.openxmlformats-officedocument.themeOverride+xml"/>
  <Override PartName="/ppt/notesSlides/notesSlide15.xml" ContentType="application/vnd.openxmlformats-officedocument.presentationml.notesSlide+xml"/>
  <Override PartName="/ppt/theme/themeOverride16.xml" ContentType="application/vnd.openxmlformats-officedocument.themeOverride+xml"/>
  <Override PartName="/ppt/notesSlides/notesSlide16.xml" ContentType="application/vnd.openxmlformats-officedocument.presentationml.notesSlide+xml"/>
  <Override PartName="/ppt/theme/themeOverride17.xml" ContentType="application/vnd.openxmlformats-officedocument.themeOverride+xml"/>
  <Override PartName="/ppt/notesSlides/notesSlide17.xml" ContentType="application/vnd.openxmlformats-officedocument.presentationml.notesSlide+xml"/>
  <Override PartName="/ppt/theme/themeOverride18.xml" ContentType="application/vnd.openxmlformats-officedocument.themeOverride+xml"/>
  <Override PartName="/ppt/notesSlides/notesSlide18.xml" ContentType="application/vnd.openxmlformats-officedocument.presentationml.notesSlide+xml"/>
  <Override PartName="/ppt/theme/themeOverride19.xml" ContentType="application/vnd.openxmlformats-officedocument.themeOverride+xml"/>
  <Override PartName="/ppt/notesSlides/notesSlide19.xml" ContentType="application/vnd.openxmlformats-officedocument.presentationml.notesSlide+xml"/>
  <Override PartName="/ppt/theme/themeOverride20.xml" ContentType="application/vnd.openxmlformats-officedocument.themeOverride+xml"/>
  <Override PartName="/ppt/notesSlides/notesSlide20.xml" ContentType="application/vnd.openxmlformats-officedocument.presentationml.notesSlide+xml"/>
  <Override PartName="/ppt/theme/themeOverride21.xml" ContentType="application/vnd.openxmlformats-officedocument.themeOverride+xml"/>
  <Override PartName="/ppt/notesSlides/notesSlide21.xml" ContentType="application/vnd.openxmlformats-officedocument.presentationml.notesSlide+xml"/>
  <Override PartName="/ppt/theme/themeOverride22.xml" ContentType="application/vnd.openxmlformats-officedocument.themeOverride+xml"/>
  <Override PartName="/ppt/notesSlides/notesSlide22.xml" ContentType="application/vnd.openxmlformats-officedocument.presentationml.notesSlide+xml"/>
  <Override PartName="/ppt/theme/themeOverride23.xml" ContentType="application/vnd.openxmlformats-officedocument.themeOverride+xml"/>
  <Override PartName="/ppt/notesSlides/notesSlide23.xml" ContentType="application/vnd.openxmlformats-officedocument.presentationml.notesSlide+xml"/>
  <Override PartName="/ppt/theme/themeOverride24.xml" ContentType="application/vnd.openxmlformats-officedocument.themeOverride+xml"/>
  <Override PartName="/ppt/notesSlides/notesSlide24.xml" ContentType="application/vnd.openxmlformats-officedocument.presentationml.notesSlide+xml"/>
  <Override PartName="/ppt/theme/themeOverride25.xml" ContentType="application/vnd.openxmlformats-officedocument.themeOverride+xml"/>
  <Override PartName="/ppt/notesSlides/notesSlide25.xml" ContentType="application/vnd.openxmlformats-officedocument.presentationml.notesSlide+xml"/>
  <Override PartName="/ppt/theme/themeOverride26.xml" ContentType="application/vnd.openxmlformats-officedocument.themeOverride+xml"/>
  <Override PartName="/ppt/notesSlides/notesSlide26.xml" ContentType="application/vnd.openxmlformats-officedocument.presentationml.notesSlide+xml"/>
  <Override PartName="/ppt/theme/themeOverride27.xml" ContentType="application/vnd.openxmlformats-officedocument.themeOverride+xml"/>
  <Override PartName="/ppt/notesSlides/notesSlide27.xml" ContentType="application/vnd.openxmlformats-officedocument.presentationml.notesSlide+xml"/>
  <Override PartName="/ppt/theme/themeOverride28.xml" ContentType="application/vnd.openxmlformats-officedocument.themeOverride+xml"/>
  <Override PartName="/ppt/notesSlides/notesSlide28.xml" ContentType="application/vnd.openxmlformats-officedocument.presentationml.notesSlide+xml"/>
  <Override PartName="/ppt/theme/themeOverride29.xml" ContentType="application/vnd.openxmlformats-officedocument.themeOverride+xml"/>
  <Override PartName="/ppt/notesSlides/notesSlide29.xml" ContentType="application/vnd.openxmlformats-officedocument.presentationml.notesSlide+xml"/>
  <Override PartName="/ppt/theme/themeOverride30.xml" ContentType="application/vnd.openxmlformats-officedocument.themeOverride+xml"/>
  <Override PartName="/ppt/notesSlides/notesSlide30.xml" ContentType="application/vnd.openxmlformats-officedocument.presentationml.notesSlide+xml"/>
  <Override PartName="/ppt/theme/themeOverride31.xml" ContentType="application/vnd.openxmlformats-officedocument.themeOverride+xml"/>
  <Override PartName="/ppt/notesSlides/notesSlide31.xml" ContentType="application/vnd.openxmlformats-officedocument.presentationml.notesSlide+xml"/>
  <Override PartName="/ppt/theme/themeOverride32.xml" ContentType="application/vnd.openxmlformats-officedocument.themeOverr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4"/>
  </p:sldMasterIdLst>
  <p:notesMasterIdLst>
    <p:notesMasterId r:id="rId37"/>
  </p:notesMasterIdLst>
  <p:handoutMasterIdLst>
    <p:handoutMasterId r:id="rId38"/>
  </p:handoutMasterIdLst>
  <p:sldIdLst>
    <p:sldId id="256" r:id="rId5"/>
    <p:sldId id="257" r:id="rId6"/>
    <p:sldId id="258" r:id="rId7"/>
    <p:sldId id="293" r:id="rId8"/>
    <p:sldId id="289" r:id="rId9"/>
    <p:sldId id="259" r:id="rId10"/>
    <p:sldId id="291" r:id="rId11"/>
    <p:sldId id="290" r:id="rId12"/>
    <p:sldId id="262" r:id="rId13"/>
    <p:sldId id="292"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4" r:id="rId27"/>
    <p:sldId id="263" r:id="rId28"/>
    <p:sldId id="264" r:id="rId29"/>
    <p:sldId id="265" r:id="rId30"/>
    <p:sldId id="266" r:id="rId31"/>
    <p:sldId id="267" r:id="rId32"/>
    <p:sldId id="268" r:id="rId33"/>
    <p:sldId id="285" r:id="rId34"/>
    <p:sldId id="287" r:id="rId35"/>
    <p:sldId id="282" r:id="rId3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85" autoAdjust="0"/>
    <p:restoredTop sz="94674" autoAdjust="0"/>
  </p:normalViewPr>
  <p:slideViewPr>
    <p:cSldViewPr>
      <p:cViewPr varScale="1">
        <p:scale>
          <a:sx n="124" d="100"/>
          <a:sy n="124" d="100"/>
        </p:scale>
        <p:origin x="2096" y="16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8122"/>
    </p:cViewPr>
  </p:sorterViewPr>
  <p:notesViewPr>
    <p:cSldViewPr>
      <p:cViewPr varScale="1">
        <p:scale>
          <a:sx n="67" d="100"/>
          <a:sy n="67" d="100"/>
        </p:scale>
        <p:origin x="-1566"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slide" Target="slides/slide24.xml"/><Relationship Id="rId29" Type="http://schemas.openxmlformats.org/officeDocument/2006/relationships/slide" Target="slides/slide25.xml"/><Relationship Id="rId1" Type="http://schemas.openxmlformats.org/officeDocument/2006/relationships/customXml" Target="../customXml/item1.xml"/><Relationship Id="rId2" Type="http://schemas.openxmlformats.org/officeDocument/2006/relationships/customXml" Target="../customXml/item2.xml"/><Relationship Id="rId3" Type="http://schemas.openxmlformats.org/officeDocument/2006/relationships/customXml" Target="../customXml/item3.xml"/><Relationship Id="rId4" Type="http://schemas.openxmlformats.org/officeDocument/2006/relationships/slideMaster" Target="slideMasters/slideMaster1.xml"/><Relationship Id="rId5" Type="http://schemas.openxmlformats.org/officeDocument/2006/relationships/slide" Target="slides/slide1.xml"/><Relationship Id="rId30" Type="http://schemas.openxmlformats.org/officeDocument/2006/relationships/slide" Target="slides/slide26.xml"/><Relationship Id="rId31" Type="http://schemas.openxmlformats.org/officeDocument/2006/relationships/slide" Target="slides/slide27.xml"/><Relationship Id="rId32" Type="http://schemas.openxmlformats.org/officeDocument/2006/relationships/slide" Target="slides/slide28.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slide" Target="slides/slide29.xml"/><Relationship Id="rId34" Type="http://schemas.openxmlformats.org/officeDocument/2006/relationships/slide" Target="slides/slide30.xml"/><Relationship Id="rId35" Type="http://schemas.openxmlformats.org/officeDocument/2006/relationships/slide" Target="slides/slide31.xml"/><Relationship Id="rId36" Type="http://schemas.openxmlformats.org/officeDocument/2006/relationships/slide" Target="slides/slide32.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48F1447-1DFC-4584-988C-00C092CB2DAB}" type="datetimeFigureOut">
              <a:rPr lang="en-US" smtClean="0"/>
              <a:t>9/21/16</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F24599E-ECDC-4ACF-9D6C-D77075C731FD}" type="slidenum">
              <a:rPr lang="en-US" smtClean="0"/>
              <a:t>‹#›</a:t>
            </a:fld>
            <a:endParaRPr lang="en-US"/>
          </a:p>
        </p:txBody>
      </p:sp>
    </p:spTree>
    <p:extLst>
      <p:ext uri="{BB962C8B-B14F-4D97-AF65-F5344CB8AC3E}">
        <p14:creationId xmlns:p14="http://schemas.microsoft.com/office/powerpoint/2010/main" val="5230189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EC2E1CC-6977-4B2A-B44D-203248AFD2B3}" type="datetimeFigureOut">
              <a:rPr lang="en-US" smtClean="0"/>
              <a:t>9/21/16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138C3B0-3861-4103-87A2-AA0D21697BA0}" type="slidenum">
              <a:rPr lang="en-US" smtClean="0"/>
              <a:t>‹#›</a:t>
            </a:fld>
            <a:endParaRPr lang="en-US"/>
          </a:p>
        </p:txBody>
      </p:sp>
    </p:spTree>
    <p:extLst>
      <p:ext uri="{BB962C8B-B14F-4D97-AF65-F5344CB8AC3E}">
        <p14:creationId xmlns:p14="http://schemas.microsoft.com/office/powerpoint/2010/main" val="3526659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1</a:t>
            </a:fld>
            <a:endParaRPr lang="en-US"/>
          </a:p>
        </p:txBody>
      </p:sp>
    </p:spTree>
    <p:extLst>
      <p:ext uri="{BB962C8B-B14F-4D97-AF65-F5344CB8AC3E}">
        <p14:creationId xmlns:p14="http://schemas.microsoft.com/office/powerpoint/2010/main" val="18004964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10</a:t>
            </a:fld>
            <a:endParaRPr lang="en-US"/>
          </a:p>
        </p:txBody>
      </p:sp>
    </p:spTree>
    <p:extLst>
      <p:ext uri="{BB962C8B-B14F-4D97-AF65-F5344CB8AC3E}">
        <p14:creationId xmlns:p14="http://schemas.microsoft.com/office/powerpoint/2010/main" val="37590411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11</a:t>
            </a:fld>
            <a:endParaRPr lang="en-US"/>
          </a:p>
        </p:txBody>
      </p:sp>
    </p:spTree>
    <p:extLst>
      <p:ext uri="{BB962C8B-B14F-4D97-AF65-F5344CB8AC3E}">
        <p14:creationId xmlns:p14="http://schemas.microsoft.com/office/powerpoint/2010/main" val="17710453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12</a:t>
            </a:fld>
            <a:endParaRPr lang="en-US"/>
          </a:p>
        </p:txBody>
      </p:sp>
    </p:spTree>
    <p:extLst>
      <p:ext uri="{BB962C8B-B14F-4D97-AF65-F5344CB8AC3E}">
        <p14:creationId xmlns:p14="http://schemas.microsoft.com/office/powerpoint/2010/main" val="3110284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13</a:t>
            </a:fld>
            <a:endParaRPr lang="en-US"/>
          </a:p>
        </p:txBody>
      </p:sp>
    </p:spTree>
    <p:extLst>
      <p:ext uri="{BB962C8B-B14F-4D97-AF65-F5344CB8AC3E}">
        <p14:creationId xmlns:p14="http://schemas.microsoft.com/office/powerpoint/2010/main" val="281558876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14</a:t>
            </a:fld>
            <a:endParaRPr lang="en-US"/>
          </a:p>
        </p:txBody>
      </p:sp>
    </p:spTree>
    <p:extLst>
      <p:ext uri="{BB962C8B-B14F-4D97-AF65-F5344CB8AC3E}">
        <p14:creationId xmlns:p14="http://schemas.microsoft.com/office/powerpoint/2010/main" val="222156771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38C3B0-3861-4103-87A2-AA0D21697BA0}" type="slidenum">
              <a:rPr lang="en-US" smtClean="0"/>
              <a:t>15</a:t>
            </a:fld>
            <a:endParaRPr lang="en-US"/>
          </a:p>
        </p:txBody>
      </p:sp>
    </p:spTree>
    <p:extLst>
      <p:ext uri="{BB962C8B-B14F-4D97-AF65-F5344CB8AC3E}">
        <p14:creationId xmlns:p14="http://schemas.microsoft.com/office/powerpoint/2010/main" val="15095016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16</a:t>
            </a:fld>
            <a:endParaRPr lang="en-US"/>
          </a:p>
        </p:txBody>
      </p:sp>
    </p:spTree>
    <p:extLst>
      <p:ext uri="{BB962C8B-B14F-4D97-AF65-F5344CB8AC3E}">
        <p14:creationId xmlns:p14="http://schemas.microsoft.com/office/powerpoint/2010/main" val="803290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17</a:t>
            </a:fld>
            <a:endParaRPr lang="en-US"/>
          </a:p>
        </p:txBody>
      </p:sp>
    </p:spTree>
    <p:extLst>
      <p:ext uri="{BB962C8B-B14F-4D97-AF65-F5344CB8AC3E}">
        <p14:creationId xmlns:p14="http://schemas.microsoft.com/office/powerpoint/2010/main" val="10677572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18</a:t>
            </a:fld>
            <a:endParaRPr lang="en-US"/>
          </a:p>
        </p:txBody>
      </p:sp>
    </p:spTree>
    <p:extLst>
      <p:ext uri="{BB962C8B-B14F-4D97-AF65-F5344CB8AC3E}">
        <p14:creationId xmlns:p14="http://schemas.microsoft.com/office/powerpoint/2010/main" val="42652440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19</a:t>
            </a:fld>
            <a:endParaRPr lang="en-US"/>
          </a:p>
        </p:txBody>
      </p:sp>
    </p:spTree>
    <p:extLst>
      <p:ext uri="{BB962C8B-B14F-4D97-AF65-F5344CB8AC3E}">
        <p14:creationId xmlns:p14="http://schemas.microsoft.com/office/powerpoint/2010/main" val="32840504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2</a:t>
            </a:fld>
            <a:endParaRPr lang="en-US"/>
          </a:p>
        </p:txBody>
      </p:sp>
    </p:spTree>
    <p:extLst>
      <p:ext uri="{BB962C8B-B14F-4D97-AF65-F5344CB8AC3E}">
        <p14:creationId xmlns:p14="http://schemas.microsoft.com/office/powerpoint/2010/main" val="26261873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20</a:t>
            </a:fld>
            <a:endParaRPr lang="en-US"/>
          </a:p>
        </p:txBody>
      </p:sp>
    </p:spTree>
    <p:extLst>
      <p:ext uri="{BB962C8B-B14F-4D97-AF65-F5344CB8AC3E}">
        <p14:creationId xmlns:p14="http://schemas.microsoft.com/office/powerpoint/2010/main" val="317199393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21</a:t>
            </a:fld>
            <a:endParaRPr lang="en-US"/>
          </a:p>
        </p:txBody>
      </p:sp>
    </p:spTree>
    <p:extLst>
      <p:ext uri="{BB962C8B-B14F-4D97-AF65-F5344CB8AC3E}">
        <p14:creationId xmlns:p14="http://schemas.microsoft.com/office/powerpoint/2010/main" val="388405637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22</a:t>
            </a:fld>
            <a:endParaRPr lang="en-US"/>
          </a:p>
        </p:txBody>
      </p:sp>
    </p:spTree>
    <p:extLst>
      <p:ext uri="{BB962C8B-B14F-4D97-AF65-F5344CB8AC3E}">
        <p14:creationId xmlns:p14="http://schemas.microsoft.com/office/powerpoint/2010/main" val="2865878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23</a:t>
            </a:fld>
            <a:endParaRPr lang="en-US"/>
          </a:p>
        </p:txBody>
      </p:sp>
    </p:spTree>
    <p:extLst>
      <p:ext uri="{BB962C8B-B14F-4D97-AF65-F5344CB8AC3E}">
        <p14:creationId xmlns:p14="http://schemas.microsoft.com/office/powerpoint/2010/main" val="277467447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38C3B0-3861-4103-87A2-AA0D21697BA0}" type="slidenum">
              <a:rPr lang="en-US" smtClean="0"/>
              <a:t>24</a:t>
            </a:fld>
            <a:endParaRPr lang="en-US"/>
          </a:p>
        </p:txBody>
      </p:sp>
    </p:spTree>
    <p:extLst>
      <p:ext uri="{BB962C8B-B14F-4D97-AF65-F5344CB8AC3E}">
        <p14:creationId xmlns:p14="http://schemas.microsoft.com/office/powerpoint/2010/main" val="379666173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25</a:t>
            </a:fld>
            <a:endParaRPr lang="en-US"/>
          </a:p>
        </p:txBody>
      </p:sp>
    </p:spTree>
    <p:extLst>
      <p:ext uri="{BB962C8B-B14F-4D97-AF65-F5344CB8AC3E}">
        <p14:creationId xmlns:p14="http://schemas.microsoft.com/office/powerpoint/2010/main" val="291294578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26</a:t>
            </a:fld>
            <a:endParaRPr lang="en-US"/>
          </a:p>
        </p:txBody>
      </p:sp>
    </p:spTree>
    <p:extLst>
      <p:ext uri="{BB962C8B-B14F-4D97-AF65-F5344CB8AC3E}">
        <p14:creationId xmlns:p14="http://schemas.microsoft.com/office/powerpoint/2010/main" val="365915845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27</a:t>
            </a:fld>
            <a:endParaRPr lang="en-US"/>
          </a:p>
        </p:txBody>
      </p:sp>
    </p:spTree>
    <p:extLst>
      <p:ext uri="{BB962C8B-B14F-4D97-AF65-F5344CB8AC3E}">
        <p14:creationId xmlns:p14="http://schemas.microsoft.com/office/powerpoint/2010/main" val="53117120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138C3B0-3861-4103-87A2-AA0D21697BA0}" type="slidenum">
              <a:rPr lang="en-US" smtClean="0"/>
              <a:t>28</a:t>
            </a:fld>
            <a:endParaRPr lang="en-US"/>
          </a:p>
        </p:txBody>
      </p:sp>
    </p:spTree>
    <p:extLst>
      <p:ext uri="{BB962C8B-B14F-4D97-AF65-F5344CB8AC3E}">
        <p14:creationId xmlns:p14="http://schemas.microsoft.com/office/powerpoint/2010/main" val="139528918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29</a:t>
            </a:fld>
            <a:endParaRPr lang="en-US"/>
          </a:p>
        </p:txBody>
      </p:sp>
    </p:spTree>
    <p:extLst>
      <p:ext uri="{BB962C8B-B14F-4D97-AF65-F5344CB8AC3E}">
        <p14:creationId xmlns:p14="http://schemas.microsoft.com/office/powerpoint/2010/main" val="19255605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3</a:t>
            </a:fld>
            <a:endParaRPr lang="en-US"/>
          </a:p>
        </p:txBody>
      </p:sp>
    </p:spTree>
    <p:extLst>
      <p:ext uri="{BB962C8B-B14F-4D97-AF65-F5344CB8AC3E}">
        <p14:creationId xmlns:p14="http://schemas.microsoft.com/office/powerpoint/2010/main" val="301785906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30</a:t>
            </a:fld>
            <a:endParaRPr lang="en-US"/>
          </a:p>
        </p:txBody>
      </p:sp>
    </p:spTree>
    <p:extLst>
      <p:ext uri="{BB962C8B-B14F-4D97-AF65-F5344CB8AC3E}">
        <p14:creationId xmlns:p14="http://schemas.microsoft.com/office/powerpoint/2010/main" val="414844885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31</a:t>
            </a:fld>
            <a:endParaRPr lang="en-US"/>
          </a:p>
        </p:txBody>
      </p:sp>
    </p:spTree>
    <p:extLst>
      <p:ext uri="{BB962C8B-B14F-4D97-AF65-F5344CB8AC3E}">
        <p14:creationId xmlns:p14="http://schemas.microsoft.com/office/powerpoint/2010/main" val="394255206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32</a:t>
            </a:fld>
            <a:endParaRPr lang="en-US"/>
          </a:p>
        </p:txBody>
      </p:sp>
    </p:spTree>
    <p:extLst>
      <p:ext uri="{BB962C8B-B14F-4D97-AF65-F5344CB8AC3E}">
        <p14:creationId xmlns:p14="http://schemas.microsoft.com/office/powerpoint/2010/main" val="22430161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4</a:t>
            </a:fld>
            <a:endParaRPr lang="en-US"/>
          </a:p>
        </p:txBody>
      </p:sp>
    </p:spTree>
    <p:extLst>
      <p:ext uri="{BB962C8B-B14F-4D97-AF65-F5344CB8AC3E}">
        <p14:creationId xmlns:p14="http://schemas.microsoft.com/office/powerpoint/2010/main" val="2167963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5</a:t>
            </a:fld>
            <a:endParaRPr lang="en-US"/>
          </a:p>
        </p:txBody>
      </p:sp>
    </p:spTree>
    <p:extLst>
      <p:ext uri="{BB962C8B-B14F-4D97-AF65-F5344CB8AC3E}">
        <p14:creationId xmlns:p14="http://schemas.microsoft.com/office/powerpoint/2010/main" val="30274172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6</a:t>
            </a:fld>
            <a:endParaRPr lang="en-US"/>
          </a:p>
        </p:txBody>
      </p:sp>
    </p:spTree>
    <p:extLst>
      <p:ext uri="{BB962C8B-B14F-4D97-AF65-F5344CB8AC3E}">
        <p14:creationId xmlns:p14="http://schemas.microsoft.com/office/powerpoint/2010/main" val="11447440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7</a:t>
            </a:fld>
            <a:endParaRPr lang="en-US"/>
          </a:p>
        </p:txBody>
      </p:sp>
    </p:spTree>
    <p:extLst>
      <p:ext uri="{BB962C8B-B14F-4D97-AF65-F5344CB8AC3E}">
        <p14:creationId xmlns:p14="http://schemas.microsoft.com/office/powerpoint/2010/main" val="41566040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8</a:t>
            </a:fld>
            <a:endParaRPr lang="en-US"/>
          </a:p>
        </p:txBody>
      </p:sp>
    </p:spTree>
    <p:extLst>
      <p:ext uri="{BB962C8B-B14F-4D97-AF65-F5344CB8AC3E}">
        <p14:creationId xmlns:p14="http://schemas.microsoft.com/office/powerpoint/2010/main" val="28579181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138C3B0-3861-4103-87A2-AA0D21697BA0}" type="slidenum">
              <a:rPr lang="en-US" smtClean="0"/>
              <a:t>9</a:t>
            </a:fld>
            <a:endParaRPr lang="en-US"/>
          </a:p>
        </p:txBody>
      </p:sp>
    </p:spTree>
    <p:extLst>
      <p:ext uri="{BB962C8B-B14F-4D97-AF65-F5344CB8AC3E}">
        <p14:creationId xmlns:p14="http://schemas.microsoft.com/office/powerpoint/2010/main" val="32709447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3C1714E-1933-48C5-A519-03AB96F1CAA7}" type="datetimeFigureOut">
              <a:rPr lang="en-US" smtClean="0"/>
              <a:t>9/21/16</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138B6F4-FEF1-43F3-9BA5-7598EE0E6263}" type="slidenum">
              <a:rPr lang="en-US" smtClean="0"/>
              <a:t>‹#›</a:t>
            </a:fld>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C1714E-1933-48C5-A519-03AB96F1CAA7}" type="datetimeFigureOut">
              <a:rPr lang="en-US" smtClean="0"/>
              <a:t>9/21/16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138B6F4-FEF1-43F3-9BA5-7598EE0E6263}"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C1714E-1933-48C5-A519-03AB96F1CAA7}" type="datetimeFigureOut">
              <a:rPr lang="en-US" smtClean="0"/>
              <a:t>9/21/16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138B6F4-FEF1-43F3-9BA5-7598EE0E6263}"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3C1714E-1933-48C5-A519-03AB96F1CAA7}" type="datetimeFigureOut">
              <a:rPr lang="en-US" smtClean="0"/>
              <a:t>9/21/16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138B6F4-FEF1-43F3-9BA5-7598EE0E6263}" type="slidenum">
              <a:rPr lang="en-US" smtClean="0"/>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3C1714E-1933-48C5-A519-03AB96F1CAA7}" type="datetimeFigureOut">
              <a:rPr lang="en-US" smtClean="0"/>
              <a:t>9/21/16</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138B6F4-FEF1-43F3-9BA5-7598EE0E6263}" type="slidenum">
              <a:rPr lang="en-US" smtClean="0"/>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3C1714E-1933-48C5-A519-03AB96F1CAA7}" type="datetimeFigureOut">
              <a:rPr lang="en-US" smtClean="0"/>
              <a:t>9/21/16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138B6F4-FEF1-43F3-9BA5-7598EE0E6263}" type="slidenum">
              <a:rPr lang="en-US" smtClean="0"/>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3C1714E-1933-48C5-A519-03AB96F1CAA7}" type="datetimeFigureOut">
              <a:rPr lang="en-US" smtClean="0"/>
              <a:t>9/21/16</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138B6F4-FEF1-43F3-9BA5-7598EE0E6263}"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3C1714E-1933-48C5-A519-03AB96F1CAA7}" type="datetimeFigureOut">
              <a:rPr lang="en-US" smtClean="0"/>
              <a:t>9/21/16</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138B6F4-FEF1-43F3-9BA5-7598EE0E6263}" type="slidenum">
              <a:rPr lang="en-US" smtClean="0"/>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3C1714E-1933-48C5-A519-03AB96F1CAA7}" type="datetimeFigureOut">
              <a:rPr lang="en-US" smtClean="0"/>
              <a:t>9/21/16</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138B6F4-FEF1-43F3-9BA5-7598EE0E6263}"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3C1714E-1933-48C5-A519-03AB96F1CAA7}" type="datetimeFigureOut">
              <a:rPr lang="en-US" smtClean="0"/>
              <a:t>9/21/16</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138B6F4-FEF1-43F3-9BA5-7598EE0E6263}" type="slidenum">
              <a:rPr lang="en-US" smtClean="0"/>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3C1714E-1933-48C5-A519-03AB96F1CAA7}" type="datetimeFigureOut">
              <a:rPr lang="en-US" smtClean="0"/>
              <a:t>9/21/16</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138B6F4-FEF1-43F3-9BA5-7598EE0E6263}" type="slidenum">
              <a:rPr lang="en-US" smtClean="0"/>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3C1714E-1933-48C5-A519-03AB96F1CAA7}" type="datetimeFigureOut">
              <a:rPr lang="en-US" smtClean="0"/>
              <a:t>9/21/16</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138B6F4-FEF1-43F3-9BA5-7598EE0E6263}"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4" Type="http://schemas.openxmlformats.org/officeDocument/2006/relationships/image" Target="../media/image2.wmf"/><Relationship Id="rId1" Type="http://schemas.openxmlformats.org/officeDocument/2006/relationships/themeOverride" Target="../theme/themeOverride1.xml"/><Relationship Id="rId2"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themeOverride" Target="../theme/themeOverride10.xml"/><Relationship Id="rId2" Type="http://schemas.openxmlformats.org/officeDocument/2006/relationships/slideLayout" Target="../slideLayouts/slideLayout2.xml"/><Relationship Id="rId3"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themeOverride" Target="../theme/themeOverride11.xml"/><Relationship Id="rId2" Type="http://schemas.openxmlformats.org/officeDocument/2006/relationships/slideLayout" Target="../slideLayouts/slideLayout2.xml"/><Relationship Id="rId3"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themeOverride" Target="../theme/themeOverride12.xml"/><Relationship Id="rId2" Type="http://schemas.openxmlformats.org/officeDocument/2006/relationships/slideLayout" Target="../slideLayouts/slideLayout2.xml"/><Relationship Id="rId3"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themeOverride" Target="../theme/themeOverride13.xml"/><Relationship Id="rId2" Type="http://schemas.openxmlformats.org/officeDocument/2006/relationships/slideLayout" Target="../slideLayouts/slideLayout2.xml"/><Relationship Id="rId3"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themeOverride" Target="../theme/themeOverride14.xml"/><Relationship Id="rId2" Type="http://schemas.openxmlformats.org/officeDocument/2006/relationships/slideLayout" Target="../slideLayouts/slideLayout2.xml"/><Relationship Id="rId3"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themeOverride" Target="../theme/themeOverride15.xml"/><Relationship Id="rId2" Type="http://schemas.openxmlformats.org/officeDocument/2006/relationships/slideLayout" Target="../slideLayouts/slideLayout2.xml"/><Relationship Id="rId3"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themeOverride" Target="../theme/themeOverride16.xml"/><Relationship Id="rId2" Type="http://schemas.openxmlformats.org/officeDocument/2006/relationships/slideLayout" Target="../slideLayouts/slideLayout2.xml"/><Relationship Id="rId3"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themeOverride" Target="../theme/themeOverride17.xml"/><Relationship Id="rId2" Type="http://schemas.openxmlformats.org/officeDocument/2006/relationships/slideLayout" Target="../slideLayouts/slideLayout2.xml"/><Relationship Id="rId3"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themeOverride" Target="../theme/themeOverride18.xml"/><Relationship Id="rId2" Type="http://schemas.openxmlformats.org/officeDocument/2006/relationships/slideLayout" Target="../slideLayouts/slideLayout2.xml"/><Relationship Id="rId3"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themeOverride" Target="../theme/themeOverride19.xml"/><Relationship Id="rId2" Type="http://schemas.openxmlformats.org/officeDocument/2006/relationships/slideLayout" Target="../slideLayouts/slideLayout2.xml"/><Relationship Id="rId3"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Layout" Target="../slideLayouts/slideLayout2.xml"/><Relationship Id="rId3"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themeOverride" Target="../theme/themeOverride20.xml"/><Relationship Id="rId2" Type="http://schemas.openxmlformats.org/officeDocument/2006/relationships/slideLayout" Target="../slideLayouts/slideLayout2.xml"/><Relationship Id="rId3"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themeOverride" Target="../theme/themeOverride21.xml"/><Relationship Id="rId2" Type="http://schemas.openxmlformats.org/officeDocument/2006/relationships/slideLayout" Target="../slideLayouts/slideLayout2.xml"/><Relationship Id="rId3"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themeOverride" Target="../theme/themeOverride22.xml"/><Relationship Id="rId2" Type="http://schemas.openxmlformats.org/officeDocument/2006/relationships/slideLayout" Target="../slideLayouts/slideLayout2.xml"/><Relationship Id="rId3"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themeOverride" Target="../theme/themeOverride23.xml"/><Relationship Id="rId2" Type="http://schemas.openxmlformats.org/officeDocument/2006/relationships/slideLayout" Target="../slideLayouts/slideLayout2.xml"/><Relationship Id="rId3"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3" Type="http://schemas.openxmlformats.org/officeDocument/2006/relationships/notesSlide" Target="../notesSlides/notesSlide24.xml"/><Relationship Id="rId4" Type="http://schemas.openxmlformats.org/officeDocument/2006/relationships/hyperlink" Target="http://www.uwm.edu/reportit" TargetMode="External"/><Relationship Id="rId1" Type="http://schemas.openxmlformats.org/officeDocument/2006/relationships/themeOverride" Target="../theme/themeOverride24.xml"/><Relationship Id="rId2"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themeOverride" Target="../theme/themeOverride25.xml"/><Relationship Id="rId2" Type="http://schemas.openxmlformats.org/officeDocument/2006/relationships/slideLayout" Target="../slideLayouts/slideLayout2.xml"/><Relationship Id="rId3"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themeOverride" Target="../theme/themeOverride26.xml"/><Relationship Id="rId2" Type="http://schemas.openxmlformats.org/officeDocument/2006/relationships/slideLayout" Target="../slideLayouts/slideLayout2.xml"/><Relationship Id="rId3"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themeOverride" Target="../theme/themeOverride27.xml"/><Relationship Id="rId2" Type="http://schemas.openxmlformats.org/officeDocument/2006/relationships/slideLayout" Target="../slideLayouts/slideLayout2.xml"/><Relationship Id="rId3"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themeOverride" Target="../theme/themeOverride28.xml"/><Relationship Id="rId2" Type="http://schemas.openxmlformats.org/officeDocument/2006/relationships/slideLayout" Target="../slideLayouts/slideLayout2.xml"/><Relationship Id="rId3"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9.xml"/><Relationship Id="rId4" Type="http://schemas.openxmlformats.org/officeDocument/2006/relationships/hyperlink" Target="http://www.uwm.edu/reportit.cfm" TargetMode="External"/><Relationship Id="rId1" Type="http://schemas.openxmlformats.org/officeDocument/2006/relationships/themeOverride" Target="../theme/themeOverride29.x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slideLayout" Target="../slideLayouts/slideLayout2.xml"/><Relationship Id="rId3"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30.xml"/><Relationship Id="rId4" Type="http://schemas.openxmlformats.org/officeDocument/2006/relationships/hyperlink" Target="http://uwm.edu/police/" TargetMode="External"/><Relationship Id="rId1" Type="http://schemas.openxmlformats.org/officeDocument/2006/relationships/themeOverride" Target="../theme/themeOverride30.xml"/><Relationship Id="rId2"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notesSlide" Target="../notesSlides/notesSlide31.xml"/><Relationship Id="rId4" Type="http://schemas.openxmlformats.org/officeDocument/2006/relationships/hyperlink" Target="http://www.uwm.edu/reportit" TargetMode="External"/><Relationship Id="rId1" Type="http://schemas.openxmlformats.org/officeDocument/2006/relationships/themeOverride" Target="../theme/themeOverride31.xml"/><Relationship Id="rId2"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4" Type="http://schemas.openxmlformats.org/officeDocument/2006/relationships/hyperlink" Target="http://www.uwm.edu/reportit.cfm" TargetMode="External"/><Relationship Id="rId1" Type="http://schemas.openxmlformats.org/officeDocument/2006/relationships/themeOverride" Target="../theme/themeOverride32.xml"/><Relationship Id="rId2"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slideLayout" Target="../slideLayouts/slideLayout2.xml"/><Relationship Id="rId3"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4" Type="http://schemas.openxmlformats.org/officeDocument/2006/relationships/hyperlink" Target="http://www4.uwm.edu/safety/annual_security_report.cfm" TargetMode="External"/><Relationship Id="rId1" Type="http://schemas.openxmlformats.org/officeDocument/2006/relationships/themeOverride" Target="../theme/themeOverride5.x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themeOverride" Target="../theme/themeOverride6.xml"/><Relationship Id="rId2" Type="http://schemas.openxmlformats.org/officeDocument/2006/relationships/slideLayout" Target="../slideLayouts/slideLayout2.xml"/><Relationship Id="rId3"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themeOverride" Target="../theme/themeOverride7.xml"/><Relationship Id="rId2" Type="http://schemas.openxmlformats.org/officeDocument/2006/relationships/slideLayout" Target="../slideLayouts/slideLayout2.xml"/><Relationship Id="rId3"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themeOverride" Target="../theme/themeOverride8.xml"/><Relationship Id="rId2" Type="http://schemas.openxmlformats.org/officeDocument/2006/relationships/slideLayout" Target="../slideLayouts/slideLayout2.xml"/><Relationship Id="rId3"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themeOverride" Target="../theme/themeOverride9.xml"/><Relationship Id="rId2" Type="http://schemas.openxmlformats.org/officeDocument/2006/relationships/slideLayout" Target="../slideLayouts/slideLayout2.xml"/><Relationship Id="rId3"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22030" y="533400"/>
            <a:ext cx="8229600" cy="2667000"/>
          </a:xfrm>
        </p:spPr>
        <p:txBody>
          <a:bodyPr>
            <a:normAutofit/>
          </a:bodyPr>
          <a:lstStyle/>
          <a:p>
            <a:pPr algn="ctr"/>
            <a:r>
              <a:rPr lang="en-US" dirty="0"/>
              <a:t>J</a:t>
            </a:r>
            <a:r>
              <a:rPr lang="en-US" dirty="0" smtClean="0"/>
              <a:t>EANNE CLERY DISCLOSURE OF CAMPUS SECURITY POLICY &amp; CAMPUS CRIME STATISTICS ACT</a:t>
            </a:r>
            <a:endParaRPr lang="en-US" dirty="0"/>
          </a:p>
        </p:txBody>
      </p:sp>
      <p:sp>
        <p:nvSpPr>
          <p:cNvPr id="3" name="Subtitle 2"/>
          <p:cNvSpPr>
            <a:spLocks noGrp="1"/>
          </p:cNvSpPr>
          <p:nvPr>
            <p:ph type="subTitle" idx="1"/>
          </p:nvPr>
        </p:nvSpPr>
        <p:spPr>
          <a:xfrm>
            <a:off x="3276600" y="3657600"/>
            <a:ext cx="5029200" cy="1524000"/>
          </a:xfrm>
        </p:spPr>
        <p:txBody>
          <a:bodyPr>
            <a:normAutofit fontScale="85000" lnSpcReduction="10000"/>
          </a:bodyPr>
          <a:lstStyle/>
          <a:p>
            <a:endParaRPr lang="en-US" dirty="0" smtClean="0"/>
          </a:p>
          <a:p>
            <a:endParaRPr lang="en-US" dirty="0" smtClean="0"/>
          </a:p>
          <a:p>
            <a:r>
              <a:rPr lang="en-US" sz="3600" dirty="0" smtClean="0"/>
              <a:t>WHAT YOU NEED TO KNOW…</a:t>
            </a:r>
            <a:endParaRPr lang="en-US" sz="3600" dirty="0"/>
          </a:p>
        </p:txBody>
      </p:sp>
      <p:pic>
        <p:nvPicPr>
          <p:cNvPr id="4" name="Picture 3"/>
          <p:cNvPicPr>
            <a:picLocks noChangeAspect="1"/>
          </p:cNvPicPr>
          <p:nvPr/>
        </p:nvPicPr>
        <p:blipFill rotWithShape="1">
          <a:blip r:embed="rId4" cstate="print">
            <a:extLst>
              <a:ext uri="{28A0092B-C50C-407E-A947-70E740481C1C}">
                <a14:useLocalDpi xmlns:a14="http://schemas.microsoft.com/office/drawing/2010/main" val="0"/>
              </a:ext>
            </a:extLst>
          </a:blip>
          <a:srcRect b="50000"/>
          <a:stretch/>
        </p:blipFill>
        <p:spPr>
          <a:xfrm>
            <a:off x="152400" y="5334000"/>
            <a:ext cx="3124200" cy="1389098"/>
          </a:xfrm>
          <a:prstGeom prst="rect">
            <a:avLst/>
          </a:prstGeom>
        </p:spPr>
      </p:pic>
    </p:spTree>
    <p:extLst>
      <p:ext uri="{BB962C8B-B14F-4D97-AF65-F5344CB8AC3E}">
        <p14:creationId xmlns:p14="http://schemas.microsoft.com/office/powerpoint/2010/main" val="312348350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95400"/>
            <a:ext cx="7620000" cy="3200400"/>
          </a:xfrm>
        </p:spPr>
        <p:txBody>
          <a:bodyPr>
            <a:noAutofit/>
          </a:bodyPr>
          <a:lstStyle/>
          <a:p>
            <a:r>
              <a:rPr lang="en-US" sz="2400" dirty="0" smtClean="0"/>
              <a:t>Victims or other individuals disclosing crimes to CSAs should be encouraged to report the incidents to the police, but it is not your role to convince them to do so. </a:t>
            </a:r>
          </a:p>
          <a:p>
            <a:pPr marL="109728" indent="0">
              <a:buNone/>
            </a:pPr>
            <a:r>
              <a:rPr lang="en-US" sz="2400" dirty="0" smtClean="0"/>
              <a:t> </a:t>
            </a:r>
          </a:p>
          <a:p>
            <a:r>
              <a:rPr lang="en-US" sz="2400" dirty="0" smtClean="0"/>
              <a:t>CSAs must report crimes disclosed to them regardless whether the police may be involved.</a:t>
            </a:r>
          </a:p>
        </p:txBody>
      </p:sp>
      <p:sp>
        <p:nvSpPr>
          <p:cNvPr id="2" name="Title 1"/>
          <p:cNvSpPr>
            <a:spLocks noGrp="1"/>
          </p:cNvSpPr>
          <p:nvPr>
            <p:ph type="title"/>
          </p:nvPr>
        </p:nvSpPr>
        <p:spPr>
          <a:xfrm>
            <a:off x="457200" y="152400"/>
            <a:ext cx="8229600" cy="1143000"/>
          </a:xfrm>
        </p:spPr>
        <p:txBody>
          <a:bodyPr>
            <a:normAutofit fontScale="90000"/>
          </a:bodyPr>
          <a:lstStyle/>
          <a:p>
            <a:pPr algn="ctr"/>
            <a:r>
              <a:rPr lang="en-US" dirty="0" smtClean="0"/>
              <a:t>CAMPUS SECURITY AUTHORITIES (CSA)</a:t>
            </a:r>
            <a:endParaRPr lang="en-US" dirty="0"/>
          </a:p>
        </p:txBody>
      </p:sp>
    </p:spTree>
    <p:extLst>
      <p:ext uri="{BB962C8B-B14F-4D97-AF65-F5344CB8AC3E}">
        <p14:creationId xmlns:p14="http://schemas.microsoft.com/office/powerpoint/2010/main" val="341185745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828800"/>
            <a:ext cx="8229600" cy="4525963"/>
          </a:xfrm>
        </p:spPr>
        <p:txBody>
          <a:bodyPr/>
          <a:lstStyle/>
          <a:p>
            <a:r>
              <a:rPr lang="en-US" dirty="0" smtClean="0"/>
              <a:t>On campus or on University property</a:t>
            </a:r>
          </a:p>
          <a:p>
            <a:endParaRPr lang="en-US" dirty="0" smtClean="0"/>
          </a:p>
          <a:p>
            <a:r>
              <a:rPr lang="en-US" dirty="0" smtClean="0"/>
              <a:t>Non-campus building or property (owned or controlled by the University)</a:t>
            </a:r>
          </a:p>
          <a:p>
            <a:endParaRPr lang="en-US" dirty="0" smtClean="0"/>
          </a:p>
          <a:p>
            <a:r>
              <a:rPr lang="en-US" dirty="0" smtClean="0"/>
              <a:t>On public property (near or immediately adjacent to/accessible from campus) </a:t>
            </a:r>
            <a:endParaRPr lang="en-US" dirty="0"/>
          </a:p>
        </p:txBody>
      </p:sp>
      <p:sp>
        <p:nvSpPr>
          <p:cNvPr id="2" name="Title 1"/>
          <p:cNvSpPr>
            <a:spLocks noGrp="1"/>
          </p:cNvSpPr>
          <p:nvPr>
            <p:ph type="title"/>
          </p:nvPr>
        </p:nvSpPr>
        <p:spPr/>
        <p:txBody>
          <a:bodyPr>
            <a:normAutofit fontScale="90000"/>
          </a:bodyPr>
          <a:lstStyle/>
          <a:p>
            <a:pPr algn="ctr"/>
            <a:r>
              <a:rPr lang="en-US" dirty="0" smtClean="0"/>
              <a:t>REQUIRED CRIME REPORTING LOCATIONS</a:t>
            </a:r>
            <a:endParaRPr lang="en-US" dirty="0"/>
          </a:p>
        </p:txBody>
      </p:sp>
    </p:spTree>
    <p:extLst>
      <p:ext uri="{BB962C8B-B14F-4D97-AF65-F5344CB8AC3E}">
        <p14:creationId xmlns:p14="http://schemas.microsoft.com/office/powerpoint/2010/main" val="213730959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5181600"/>
          </a:xfrm>
        </p:spPr>
        <p:txBody>
          <a:bodyPr/>
          <a:lstStyle/>
          <a:p>
            <a:r>
              <a:rPr lang="en-US" dirty="0" smtClean="0"/>
              <a:t>1.  On campus or on University property</a:t>
            </a:r>
          </a:p>
          <a:p>
            <a:pPr lvl="1"/>
            <a:r>
              <a:rPr lang="en-US" dirty="0" smtClean="0"/>
              <a:t>Any building or property owned or controlled by the University within the same reasonably contiguous geographic area and used by the University in direct support of, or in a manner related to, the University’s education purposes (ie any classroom or other building on campus)</a:t>
            </a:r>
          </a:p>
          <a:p>
            <a:pPr lvl="1"/>
            <a:endParaRPr lang="en-US" dirty="0" smtClean="0"/>
          </a:p>
          <a:p>
            <a:pPr lvl="1"/>
            <a:r>
              <a:rPr lang="en-US" dirty="0" smtClean="0"/>
              <a:t>Any building or property, that is reasonably contiguous to the University, that is owned by the University but controlled by another person, is frequently used by students, and supports institutional purposes. </a:t>
            </a:r>
          </a:p>
          <a:p>
            <a:pPr lvl="1"/>
            <a:endParaRPr lang="en-US" dirty="0"/>
          </a:p>
        </p:txBody>
      </p:sp>
      <p:sp>
        <p:nvSpPr>
          <p:cNvPr id="2" name="Title 1"/>
          <p:cNvSpPr>
            <a:spLocks noGrp="1"/>
          </p:cNvSpPr>
          <p:nvPr>
            <p:ph type="title"/>
          </p:nvPr>
        </p:nvSpPr>
        <p:spPr/>
        <p:txBody>
          <a:bodyPr>
            <a:normAutofit fontScale="90000"/>
          </a:bodyPr>
          <a:lstStyle/>
          <a:p>
            <a:pPr algn="ctr"/>
            <a:r>
              <a:rPr lang="en-US" dirty="0" smtClean="0"/>
              <a:t>A CRIME MUST BE REPORTED </a:t>
            </a:r>
            <a:br>
              <a:rPr lang="en-US" dirty="0" smtClean="0"/>
            </a:br>
            <a:r>
              <a:rPr lang="en-US" dirty="0" smtClean="0"/>
              <a:t>IF IT OCCURRED:</a:t>
            </a:r>
            <a:endParaRPr lang="en-US" dirty="0"/>
          </a:p>
        </p:txBody>
      </p:sp>
    </p:spTree>
    <p:extLst>
      <p:ext uri="{BB962C8B-B14F-4D97-AF65-F5344CB8AC3E}">
        <p14:creationId xmlns:p14="http://schemas.microsoft.com/office/powerpoint/2010/main" val="129604371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5181600"/>
          </a:xfrm>
        </p:spPr>
        <p:txBody>
          <a:bodyPr/>
          <a:lstStyle/>
          <a:p>
            <a:r>
              <a:rPr lang="en-US" dirty="0" smtClean="0"/>
              <a:t>2.  Non-campus building or property:</a:t>
            </a:r>
          </a:p>
          <a:p>
            <a:pPr lvl="1"/>
            <a:r>
              <a:rPr lang="en-US" sz="2200" dirty="0" smtClean="0"/>
              <a:t>Any building or property owned or controlled by a student organization that is officially recognized by the University (ie fraternity and sorority housing)</a:t>
            </a:r>
          </a:p>
          <a:p>
            <a:pPr lvl="1"/>
            <a:endParaRPr lang="en-US" sz="2200" dirty="0"/>
          </a:p>
          <a:p>
            <a:pPr lvl="1"/>
            <a:r>
              <a:rPr lang="en-US" sz="2200" dirty="0" smtClean="0"/>
              <a:t>Any building or property owned or controlled by the University that is used in direct support of, or in relation to, the University’s educational purposes, is frequently used by the students, and is not within the same reasonably contiguous geographic area of the University (</a:t>
            </a:r>
            <a:r>
              <a:rPr lang="en-US" sz="2200" dirty="0" err="1" smtClean="0"/>
              <a:t>ie</a:t>
            </a:r>
            <a:r>
              <a:rPr lang="en-US" sz="2200" dirty="0" smtClean="0"/>
              <a:t> Cambridge Commons)</a:t>
            </a:r>
            <a:endParaRPr lang="en-US" sz="2200" dirty="0"/>
          </a:p>
        </p:txBody>
      </p:sp>
      <p:sp>
        <p:nvSpPr>
          <p:cNvPr id="2" name="Title 1"/>
          <p:cNvSpPr>
            <a:spLocks noGrp="1"/>
          </p:cNvSpPr>
          <p:nvPr>
            <p:ph type="title"/>
          </p:nvPr>
        </p:nvSpPr>
        <p:spPr/>
        <p:txBody>
          <a:bodyPr>
            <a:normAutofit fontScale="90000"/>
          </a:bodyPr>
          <a:lstStyle/>
          <a:p>
            <a:pPr algn="ctr"/>
            <a:r>
              <a:rPr lang="en-US" dirty="0" smtClean="0"/>
              <a:t>A CRIME MUST BE REPORTED </a:t>
            </a:r>
            <a:br>
              <a:rPr lang="en-US" dirty="0" smtClean="0"/>
            </a:br>
            <a:r>
              <a:rPr lang="en-US" dirty="0" smtClean="0"/>
              <a:t>IF IT OCCURRED:</a:t>
            </a:r>
            <a:endParaRPr lang="en-US" dirty="0"/>
          </a:p>
        </p:txBody>
      </p:sp>
    </p:spTree>
    <p:extLst>
      <p:ext uri="{BB962C8B-B14F-4D97-AF65-F5344CB8AC3E}">
        <p14:creationId xmlns:p14="http://schemas.microsoft.com/office/powerpoint/2010/main" val="402951766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687286"/>
            <a:ext cx="8229600" cy="5181600"/>
          </a:xfrm>
        </p:spPr>
        <p:txBody>
          <a:bodyPr/>
          <a:lstStyle/>
          <a:p>
            <a:r>
              <a:rPr lang="en-US" dirty="0" smtClean="0"/>
              <a:t>3.  On public property</a:t>
            </a:r>
          </a:p>
          <a:p>
            <a:pPr lvl="1"/>
            <a:r>
              <a:rPr lang="en-US" dirty="0" smtClean="0"/>
              <a:t>All public property, including thoroughfares, streets, sidewalks, alleys, and parking facilities, that is within the campus, or immediately adjacent to and accessible from the campus  (ie public property around campus).</a:t>
            </a:r>
            <a:endParaRPr lang="en-US" dirty="0"/>
          </a:p>
        </p:txBody>
      </p:sp>
      <p:sp>
        <p:nvSpPr>
          <p:cNvPr id="2" name="Title 1"/>
          <p:cNvSpPr>
            <a:spLocks noGrp="1"/>
          </p:cNvSpPr>
          <p:nvPr>
            <p:ph type="title"/>
          </p:nvPr>
        </p:nvSpPr>
        <p:spPr>
          <a:xfrm>
            <a:off x="76200" y="152400"/>
            <a:ext cx="9144000" cy="1143000"/>
          </a:xfrm>
        </p:spPr>
        <p:txBody>
          <a:bodyPr>
            <a:normAutofit/>
          </a:bodyPr>
          <a:lstStyle/>
          <a:p>
            <a:r>
              <a:rPr lang="en-US" sz="3500" dirty="0" smtClean="0"/>
              <a:t>A CRIME MUST BE REPORTED IF IT OCCURRED:</a:t>
            </a:r>
            <a:endParaRPr lang="en-US" sz="3500" dirty="0"/>
          </a:p>
        </p:txBody>
      </p:sp>
    </p:spTree>
    <p:extLst>
      <p:ext uri="{BB962C8B-B14F-4D97-AF65-F5344CB8AC3E}">
        <p14:creationId xmlns:p14="http://schemas.microsoft.com/office/powerpoint/2010/main" val="37283890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47800"/>
            <a:ext cx="8229600" cy="762000"/>
          </a:xfrm>
        </p:spPr>
        <p:txBody>
          <a:bodyPr>
            <a:normAutofit/>
          </a:bodyPr>
          <a:lstStyle/>
          <a:p>
            <a:pPr marL="109728" indent="0">
              <a:buNone/>
            </a:pPr>
            <a:r>
              <a:rPr lang="en-US" dirty="0" smtClean="0"/>
              <a:t>Examples of crimes include, but are not limited to:</a:t>
            </a:r>
          </a:p>
          <a:p>
            <a:pPr algn="ctr"/>
            <a:endParaRPr lang="en-US" dirty="0" smtClean="0"/>
          </a:p>
          <a:p>
            <a:endParaRPr lang="en-US" dirty="0" smtClean="0"/>
          </a:p>
        </p:txBody>
      </p:sp>
      <p:sp>
        <p:nvSpPr>
          <p:cNvPr id="2" name="Title 1"/>
          <p:cNvSpPr>
            <a:spLocks noGrp="1"/>
          </p:cNvSpPr>
          <p:nvPr>
            <p:ph type="title"/>
          </p:nvPr>
        </p:nvSpPr>
        <p:spPr>
          <a:xfrm>
            <a:off x="289791" y="228600"/>
            <a:ext cx="8534400" cy="1143000"/>
          </a:xfrm>
        </p:spPr>
        <p:txBody>
          <a:bodyPr>
            <a:noAutofit/>
          </a:bodyPr>
          <a:lstStyle/>
          <a:p>
            <a:pPr algn="ctr"/>
            <a:r>
              <a:rPr lang="en-US" sz="3600" dirty="0"/>
              <a:t>REPORT ALL CRIMES OR POTENTIAL CRIMES</a:t>
            </a:r>
          </a:p>
        </p:txBody>
      </p:sp>
      <p:sp>
        <p:nvSpPr>
          <p:cNvPr id="5" name="Content Placeholder 2"/>
          <p:cNvSpPr txBox="1">
            <a:spLocks/>
          </p:cNvSpPr>
          <p:nvPr/>
        </p:nvSpPr>
        <p:spPr>
          <a:xfrm>
            <a:off x="306977" y="2133600"/>
            <a:ext cx="8504382" cy="4114800"/>
          </a:xfrm>
          <a:prstGeom prst="rect">
            <a:avLst/>
          </a:prstGeom>
        </p:spPr>
        <p:txBody>
          <a:bodyPr vert="horz" numCol="2">
            <a:norm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a:buClr>
                <a:schemeClr val="accent1"/>
              </a:buClr>
              <a:buFont typeface="Wingdings" panose="05000000000000000000" pitchFamily="2" charset="2"/>
              <a:buChar char="Ø"/>
            </a:pPr>
            <a:r>
              <a:rPr lang="en-US" dirty="0" smtClean="0"/>
              <a:t>Homicide</a:t>
            </a:r>
          </a:p>
          <a:p>
            <a:pPr>
              <a:buClr>
                <a:schemeClr val="accent1"/>
              </a:buClr>
              <a:buFont typeface="Wingdings" panose="05000000000000000000" pitchFamily="2" charset="2"/>
              <a:buChar char="Ø"/>
            </a:pPr>
            <a:r>
              <a:rPr lang="en-US" dirty="0" smtClean="0"/>
              <a:t>Aggravated Assault</a:t>
            </a:r>
          </a:p>
          <a:p>
            <a:pPr>
              <a:buClr>
                <a:schemeClr val="accent1"/>
              </a:buClr>
              <a:buFont typeface="Wingdings" panose="05000000000000000000" pitchFamily="2" charset="2"/>
              <a:buChar char="Ø"/>
            </a:pPr>
            <a:r>
              <a:rPr lang="en-US" dirty="0" smtClean="0"/>
              <a:t>Theft/Robbery</a:t>
            </a:r>
          </a:p>
          <a:p>
            <a:pPr>
              <a:buClr>
                <a:schemeClr val="accent1"/>
              </a:buClr>
              <a:buFont typeface="Wingdings" panose="05000000000000000000" pitchFamily="2" charset="2"/>
              <a:buChar char="Ø"/>
            </a:pPr>
            <a:r>
              <a:rPr lang="en-US" dirty="0" smtClean="0"/>
              <a:t>Sex Offenses/Rape</a:t>
            </a:r>
          </a:p>
          <a:p>
            <a:pPr>
              <a:buClr>
                <a:schemeClr val="accent1"/>
              </a:buClr>
              <a:buFont typeface="Wingdings" panose="05000000000000000000" pitchFamily="2" charset="2"/>
              <a:buChar char="Ø"/>
            </a:pPr>
            <a:r>
              <a:rPr lang="en-US" dirty="0" smtClean="0"/>
              <a:t>Arson</a:t>
            </a:r>
          </a:p>
          <a:p>
            <a:pPr>
              <a:buClr>
                <a:schemeClr val="accent1"/>
              </a:buClr>
              <a:buFont typeface="Wingdings" panose="05000000000000000000" pitchFamily="2" charset="2"/>
              <a:buChar char="Ø"/>
            </a:pPr>
            <a:r>
              <a:rPr lang="en-US" dirty="0" smtClean="0"/>
              <a:t>Weapons Possession</a:t>
            </a:r>
          </a:p>
          <a:p>
            <a:pPr>
              <a:buClr>
                <a:schemeClr val="accent1"/>
              </a:buClr>
              <a:buFont typeface="Wingdings" panose="05000000000000000000" pitchFamily="2" charset="2"/>
              <a:buChar char="Ø"/>
            </a:pPr>
            <a:r>
              <a:rPr lang="en-US" dirty="0" smtClean="0"/>
              <a:t>Hate Crimes</a:t>
            </a:r>
          </a:p>
          <a:p>
            <a:pPr marL="137160" indent="0">
              <a:buClr>
                <a:schemeClr val="accent1"/>
              </a:buClr>
              <a:buNone/>
            </a:pPr>
            <a:endParaRPr lang="en-US" strike="sngStrike" dirty="0" smtClean="0"/>
          </a:p>
          <a:p>
            <a:pPr>
              <a:buClr>
                <a:schemeClr val="accent1"/>
              </a:buClr>
              <a:buFont typeface="Wingdings" panose="05000000000000000000" pitchFamily="2" charset="2"/>
              <a:buChar char="Ø"/>
            </a:pPr>
            <a:r>
              <a:rPr lang="en-US" dirty="0" smtClean="0"/>
              <a:t>Alcohol Violations</a:t>
            </a:r>
          </a:p>
          <a:p>
            <a:pPr>
              <a:buClr>
                <a:schemeClr val="accent1"/>
              </a:buClr>
              <a:buFont typeface="Wingdings" panose="05000000000000000000" pitchFamily="2" charset="2"/>
              <a:buChar char="Ø"/>
            </a:pPr>
            <a:r>
              <a:rPr lang="en-US" dirty="0" smtClean="0"/>
              <a:t>Drug Violations</a:t>
            </a:r>
          </a:p>
          <a:p>
            <a:pPr>
              <a:buClr>
                <a:schemeClr val="accent1"/>
              </a:buClr>
              <a:buFont typeface="Wingdings" panose="05000000000000000000" pitchFamily="2" charset="2"/>
              <a:buChar char="Ø"/>
            </a:pPr>
            <a:r>
              <a:rPr lang="en-US" dirty="0" smtClean="0"/>
              <a:t>Property Damage/Destruction</a:t>
            </a:r>
          </a:p>
          <a:p>
            <a:pPr>
              <a:buClr>
                <a:schemeClr val="accent1"/>
              </a:buClr>
              <a:buFont typeface="Wingdings" panose="05000000000000000000" pitchFamily="2" charset="2"/>
              <a:buChar char="Ø"/>
            </a:pPr>
            <a:r>
              <a:rPr lang="en-US" dirty="0" smtClean="0"/>
              <a:t>Stalking</a:t>
            </a:r>
          </a:p>
          <a:p>
            <a:pPr>
              <a:buClr>
                <a:schemeClr val="accent1"/>
              </a:buClr>
              <a:buFont typeface="Wingdings" panose="05000000000000000000" pitchFamily="2" charset="2"/>
              <a:buChar char="Ø"/>
            </a:pPr>
            <a:r>
              <a:rPr lang="en-US" dirty="0" smtClean="0"/>
              <a:t>Dating Violence</a:t>
            </a:r>
          </a:p>
          <a:p>
            <a:pPr>
              <a:buClr>
                <a:schemeClr val="accent1"/>
              </a:buClr>
              <a:buFont typeface="Wingdings" panose="05000000000000000000" pitchFamily="2" charset="2"/>
              <a:buChar char="Ø"/>
            </a:pPr>
            <a:r>
              <a:rPr lang="en-US" dirty="0" smtClean="0"/>
              <a:t>Domestic Violence</a:t>
            </a:r>
          </a:p>
          <a:p>
            <a:endParaRPr lang="en-US" dirty="0" smtClean="0"/>
          </a:p>
        </p:txBody>
      </p:sp>
    </p:spTree>
    <p:extLst>
      <p:ext uri="{BB962C8B-B14F-4D97-AF65-F5344CB8AC3E}">
        <p14:creationId xmlns:p14="http://schemas.microsoft.com/office/powerpoint/2010/main" val="250669626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981201"/>
            <a:ext cx="8229600" cy="2895600"/>
          </a:xfrm>
        </p:spPr>
        <p:txBody>
          <a:bodyPr/>
          <a:lstStyle/>
          <a:p>
            <a:pPr>
              <a:spcBef>
                <a:spcPts val="1200"/>
              </a:spcBef>
            </a:pPr>
            <a:r>
              <a:rPr lang="en-US" dirty="0" smtClean="0"/>
              <a:t>Unlawful attack by one person upon another for the purpose of inflicting severe or aggravated bodily injury.</a:t>
            </a:r>
          </a:p>
          <a:p>
            <a:pPr>
              <a:spcBef>
                <a:spcPts val="1200"/>
              </a:spcBef>
            </a:pPr>
            <a:r>
              <a:rPr lang="en-US" dirty="0" smtClean="0"/>
              <a:t>This type of assault is usually accompanied by the use of a weapon or by means likely to produce death or great bodily harm.  </a:t>
            </a:r>
            <a:endParaRPr lang="en-US" dirty="0"/>
          </a:p>
        </p:txBody>
      </p:sp>
      <p:sp>
        <p:nvSpPr>
          <p:cNvPr id="2" name="Title 1"/>
          <p:cNvSpPr>
            <a:spLocks noGrp="1"/>
          </p:cNvSpPr>
          <p:nvPr>
            <p:ph type="title"/>
          </p:nvPr>
        </p:nvSpPr>
        <p:spPr/>
        <p:txBody>
          <a:bodyPr>
            <a:noAutofit/>
          </a:bodyPr>
          <a:lstStyle/>
          <a:p>
            <a:pPr algn="ctr"/>
            <a:r>
              <a:rPr lang="en-US" dirty="0" smtClean="0"/>
              <a:t>Definitions: </a:t>
            </a:r>
            <a:br>
              <a:rPr lang="en-US" dirty="0" smtClean="0"/>
            </a:br>
            <a:r>
              <a:rPr lang="en-US" dirty="0" smtClean="0"/>
              <a:t>Aggravated Assault</a:t>
            </a:r>
            <a:endParaRPr lang="en-US" dirty="0"/>
          </a:p>
        </p:txBody>
      </p:sp>
    </p:spTree>
    <p:extLst>
      <p:ext uri="{BB962C8B-B14F-4D97-AF65-F5344CB8AC3E}">
        <p14:creationId xmlns:p14="http://schemas.microsoft.com/office/powerpoint/2010/main" val="55156498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a:t>T</a:t>
            </a:r>
            <a:r>
              <a:rPr lang="en-US" dirty="0" smtClean="0"/>
              <a:t>aking or attempting to take anything of value from the care, custody, or control of a person or persons by force or threat of force or violence and/or by putting the victim in fear.</a:t>
            </a:r>
          </a:p>
        </p:txBody>
      </p:sp>
      <p:sp>
        <p:nvSpPr>
          <p:cNvPr id="2" name="Title 1"/>
          <p:cNvSpPr>
            <a:spLocks noGrp="1"/>
          </p:cNvSpPr>
          <p:nvPr>
            <p:ph type="title"/>
          </p:nvPr>
        </p:nvSpPr>
        <p:spPr>
          <a:xfrm>
            <a:off x="457200" y="274638"/>
            <a:ext cx="8382000" cy="1325562"/>
          </a:xfrm>
        </p:spPr>
        <p:txBody>
          <a:bodyPr>
            <a:noAutofit/>
          </a:bodyPr>
          <a:lstStyle/>
          <a:p>
            <a:pPr algn="ctr"/>
            <a:r>
              <a:rPr lang="en-US" dirty="0" smtClean="0"/>
              <a:t>Definitions: </a:t>
            </a:r>
            <a:br>
              <a:rPr lang="en-US" dirty="0" smtClean="0"/>
            </a:br>
            <a:r>
              <a:rPr lang="en-US" dirty="0" smtClean="0"/>
              <a:t>Robbery</a:t>
            </a:r>
            <a:endParaRPr lang="en-US" dirty="0"/>
          </a:p>
        </p:txBody>
      </p:sp>
    </p:spTree>
    <p:extLst>
      <p:ext uri="{BB962C8B-B14F-4D97-AF65-F5344CB8AC3E}">
        <p14:creationId xmlns:p14="http://schemas.microsoft.com/office/powerpoint/2010/main" val="8865964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Any willful or malicious burning or attempt to burn, with or without intent to defraud, a dwelling, house, public building, motor vehicle or aircraft, personal property of another, etc.</a:t>
            </a:r>
            <a:endParaRPr lang="en-US" dirty="0"/>
          </a:p>
        </p:txBody>
      </p:sp>
      <p:sp>
        <p:nvSpPr>
          <p:cNvPr id="2" name="Title 1"/>
          <p:cNvSpPr>
            <a:spLocks noGrp="1"/>
          </p:cNvSpPr>
          <p:nvPr>
            <p:ph type="title"/>
          </p:nvPr>
        </p:nvSpPr>
        <p:spPr>
          <a:xfrm>
            <a:off x="457200" y="274638"/>
            <a:ext cx="8458200" cy="1477962"/>
          </a:xfrm>
        </p:spPr>
        <p:txBody>
          <a:bodyPr>
            <a:normAutofit/>
          </a:bodyPr>
          <a:lstStyle/>
          <a:p>
            <a:pPr algn="ctr"/>
            <a:r>
              <a:rPr lang="en-US" dirty="0" smtClean="0"/>
              <a:t>Definitions: </a:t>
            </a:r>
            <a:br>
              <a:rPr lang="en-US" dirty="0" smtClean="0"/>
            </a:br>
            <a:r>
              <a:rPr lang="en-US" dirty="0" smtClean="0"/>
              <a:t>Arson</a:t>
            </a:r>
            <a:endParaRPr lang="en-US" dirty="0"/>
          </a:p>
        </p:txBody>
      </p:sp>
    </p:spTree>
    <p:extLst>
      <p:ext uri="{BB962C8B-B14F-4D97-AF65-F5344CB8AC3E}">
        <p14:creationId xmlns:p14="http://schemas.microsoft.com/office/powerpoint/2010/main" val="31637637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4167"/>
            <a:ext cx="8229600" cy="4525963"/>
          </a:xfrm>
        </p:spPr>
        <p:txBody>
          <a:bodyPr>
            <a:normAutofit/>
          </a:bodyPr>
          <a:lstStyle/>
          <a:p>
            <a:pPr>
              <a:spcBef>
                <a:spcPts val="1200"/>
              </a:spcBef>
            </a:pPr>
            <a:r>
              <a:rPr lang="en-US" sz="2400" i="1" dirty="0"/>
              <a:t>Sexual assault.</a:t>
            </a:r>
            <a:r>
              <a:rPr lang="en-US" sz="2400" dirty="0"/>
              <a:t> An offense that meets the definition of rape, fondling, incest, or statutory </a:t>
            </a:r>
            <a:r>
              <a:rPr lang="en-US" sz="2400" dirty="0" smtClean="0"/>
              <a:t>rape.</a:t>
            </a:r>
          </a:p>
          <a:p>
            <a:pPr>
              <a:spcBef>
                <a:spcPts val="1200"/>
              </a:spcBef>
            </a:pPr>
            <a:r>
              <a:rPr lang="en-US" sz="2400" i="1" dirty="0" smtClean="0"/>
              <a:t>Rape</a:t>
            </a:r>
            <a:r>
              <a:rPr lang="en-US" sz="2400" dirty="0" smtClean="0"/>
              <a:t>. The </a:t>
            </a:r>
            <a:r>
              <a:rPr lang="en-US" sz="2400" dirty="0"/>
              <a:t>penetration, no matter how slight, of the vagina or anus with any body part or object, or oral penetration by a sex organ of another person, without the consent of the victim</a:t>
            </a:r>
            <a:r>
              <a:rPr lang="en-US" sz="2400" dirty="0" smtClean="0"/>
              <a:t>.</a:t>
            </a:r>
          </a:p>
          <a:p>
            <a:pPr>
              <a:spcBef>
                <a:spcPts val="1200"/>
              </a:spcBef>
            </a:pPr>
            <a:r>
              <a:rPr lang="en-US" sz="2400" i="1" dirty="0" smtClean="0"/>
              <a:t>Fondling</a:t>
            </a:r>
            <a:r>
              <a:rPr lang="en-US" sz="2400" dirty="0" smtClean="0"/>
              <a:t>. The </a:t>
            </a:r>
            <a:r>
              <a:rPr lang="en-US" sz="2400" dirty="0"/>
              <a:t>touching of the private body parts of another person for the purpose of sexual gratification, without the consent of the victim, including instances where the victim is incapable of giving consent because of his/her age or because of his/her temporary or permanent mental incapacity.</a:t>
            </a:r>
          </a:p>
        </p:txBody>
      </p:sp>
      <p:sp>
        <p:nvSpPr>
          <p:cNvPr id="2" name="Title 1"/>
          <p:cNvSpPr>
            <a:spLocks noGrp="1"/>
          </p:cNvSpPr>
          <p:nvPr>
            <p:ph type="title"/>
          </p:nvPr>
        </p:nvSpPr>
        <p:spPr>
          <a:xfrm>
            <a:off x="152400" y="274638"/>
            <a:ext cx="8839200" cy="1249362"/>
          </a:xfrm>
        </p:spPr>
        <p:txBody>
          <a:bodyPr>
            <a:noAutofit/>
          </a:bodyPr>
          <a:lstStyle/>
          <a:p>
            <a:pPr algn="ctr"/>
            <a:r>
              <a:rPr lang="en-US" dirty="0" smtClean="0"/>
              <a:t>Definitions: </a:t>
            </a:r>
            <a:br>
              <a:rPr lang="en-US" dirty="0" smtClean="0"/>
            </a:br>
            <a:r>
              <a:rPr lang="en-US" dirty="0"/>
              <a:t>Sex </a:t>
            </a:r>
            <a:r>
              <a:rPr lang="en-US" dirty="0" smtClean="0"/>
              <a:t>Offenses</a:t>
            </a:r>
            <a:endParaRPr lang="en-US" dirty="0"/>
          </a:p>
        </p:txBody>
      </p:sp>
      <p:sp>
        <p:nvSpPr>
          <p:cNvPr id="4" name="TextBox 3"/>
          <p:cNvSpPr txBox="1"/>
          <p:nvPr/>
        </p:nvSpPr>
        <p:spPr>
          <a:xfrm>
            <a:off x="4876800" y="6200130"/>
            <a:ext cx="3733800" cy="461665"/>
          </a:xfrm>
          <a:prstGeom prst="rect">
            <a:avLst/>
          </a:prstGeom>
          <a:noFill/>
        </p:spPr>
        <p:txBody>
          <a:bodyPr wrap="square" rtlCol="0">
            <a:spAutoFit/>
          </a:bodyPr>
          <a:lstStyle/>
          <a:p>
            <a:pPr algn="ctr"/>
            <a:r>
              <a:rPr lang="en-US" sz="2400" dirty="0" smtClean="0"/>
              <a:t>From FBI's </a:t>
            </a:r>
            <a:r>
              <a:rPr lang="en-US" sz="2400" dirty="0"/>
              <a:t>UCR </a:t>
            </a:r>
            <a:r>
              <a:rPr lang="en-US" sz="2400" dirty="0" smtClean="0"/>
              <a:t>program</a:t>
            </a:r>
            <a:endParaRPr lang="en-US" sz="2400" dirty="0"/>
          </a:p>
        </p:txBody>
      </p:sp>
    </p:spTree>
    <p:extLst>
      <p:ext uri="{BB962C8B-B14F-4D97-AF65-F5344CB8AC3E}">
        <p14:creationId xmlns:p14="http://schemas.microsoft.com/office/powerpoint/2010/main" val="192986406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35166" y="1402949"/>
            <a:ext cx="8229600" cy="5090160"/>
          </a:xfrm>
        </p:spPr>
        <p:txBody>
          <a:bodyPr>
            <a:normAutofit/>
          </a:bodyPr>
          <a:lstStyle/>
          <a:p>
            <a:pPr>
              <a:spcBef>
                <a:spcPts val="1200"/>
              </a:spcBef>
            </a:pPr>
            <a:r>
              <a:rPr lang="en-US" sz="2400" dirty="0" smtClean="0"/>
              <a:t>The law was enacted in memory of Jeanne </a:t>
            </a:r>
            <a:r>
              <a:rPr lang="en-US" sz="2400" dirty="0" err="1" smtClean="0"/>
              <a:t>Clery</a:t>
            </a:r>
            <a:r>
              <a:rPr lang="en-US" sz="2400" dirty="0" smtClean="0"/>
              <a:t>, who was raped and murdered in her dorm room at Lehigh University in 1986.</a:t>
            </a:r>
          </a:p>
          <a:p>
            <a:pPr>
              <a:spcBef>
                <a:spcPts val="1200"/>
              </a:spcBef>
            </a:pPr>
            <a:r>
              <a:rPr lang="en-US" sz="2400" dirty="0" smtClean="0"/>
              <a:t>The Clery Act requires that colleges and universities maintain crime statistics and distribute them to current students and employees and make such information available to prospective students and employees.</a:t>
            </a:r>
          </a:p>
          <a:p>
            <a:pPr>
              <a:spcBef>
                <a:spcPts val="1200"/>
              </a:spcBef>
            </a:pPr>
            <a:r>
              <a:rPr lang="en-US" sz="2400" dirty="0" smtClean="0"/>
              <a:t>The act is intended to provide students and their families, as higher education consumers, with accurate, complete and timely information about safety on campus so they can make informed decisions.</a:t>
            </a:r>
            <a:endParaRPr lang="en-US" sz="2400" dirty="0"/>
          </a:p>
        </p:txBody>
      </p:sp>
      <p:sp>
        <p:nvSpPr>
          <p:cNvPr id="2" name="Title 1"/>
          <p:cNvSpPr>
            <a:spLocks noGrp="1"/>
          </p:cNvSpPr>
          <p:nvPr>
            <p:ph type="title"/>
          </p:nvPr>
        </p:nvSpPr>
        <p:spPr/>
        <p:txBody>
          <a:bodyPr/>
          <a:lstStyle/>
          <a:p>
            <a:pPr algn="ctr"/>
            <a:r>
              <a:rPr lang="en-US" dirty="0" smtClean="0"/>
              <a:t>WHAT IS THE CLERY ACT?</a:t>
            </a:r>
            <a:endParaRPr lang="en-US" dirty="0"/>
          </a:p>
        </p:txBody>
      </p:sp>
    </p:spTree>
    <p:extLst>
      <p:ext uri="{BB962C8B-B14F-4D97-AF65-F5344CB8AC3E}">
        <p14:creationId xmlns:p14="http://schemas.microsoft.com/office/powerpoint/2010/main" val="62077820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1"/>
            <a:ext cx="8229600" cy="4038600"/>
          </a:xfrm>
        </p:spPr>
        <p:txBody>
          <a:bodyPr>
            <a:normAutofit/>
          </a:bodyPr>
          <a:lstStyle/>
          <a:p>
            <a:pPr>
              <a:spcBef>
                <a:spcPts val="1200"/>
              </a:spcBef>
            </a:pPr>
            <a:r>
              <a:rPr lang="en-US" sz="2400" i="1" dirty="0" smtClean="0"/>
              <a:t>Incest.</a:t>
            </a:r>
            <a:r>
              <a:rPr lang="en-US" sz="2400" dirty="0"/>
              <a:t> Sexual intercourse between persons who are related to each other within the degrees wherein marriage is prohibited by law</a:t>
            </a:r>
            <a:r>
              <a:rPr lang="en-US" sz="2400" dirty="0" smtClean="0"/>
              <a:t>.</a:t>
            </a:r>
          </a:p>
          <a:p>
            <a:pPr>
              <a:spcBef>
                <a:spcPts val="1200"/>
              </a:spcBef>
            </a:pPr>
            <a:r>
              <a:rPr lang="en-US" sz="2400" i="1" dirty="0"/>
              <a:t>Statutory </a:t>
            </a:r>
            <a:r>
              <a:rPr lang="en-US" sz="2400" i="1" dirty="0" smtClean="0"/>
              <a:t>Rape</a:t>
            </a:r>
            <a:r>
              <a:rPr lang="en-US" sz="2400" dirty="0" smtClean="0"/>
              <a:t>. Sexual </a:t>
            </a:r>
            <a:r>
              <a:rPr lang="en-US" sz="2400" dirty="0"/>
              <a:t>intercourse with a person who is under the statutory age of consent.</a:t>
            </a:r>
          </a:p>
        </p:txBody>
      </p:sp>
      <p:sp>
        <p:nvSpPr>
          <p:cNvPr id="5" name="Title 1"/>
          <p:cNvSpPr txBox="1">
            <a:spLocks/>
          </p:cNvSpPr>
          <p:nvPr/>
        </p:nvSpPr>
        <p:spPr>
          <a:xfrm>
            <a:off x="152400" y="274638"/>
            <a:ext cx="8839200" cy="1249362"/>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pPr algn="ctr"/>
            <a:r>
              <a:rPr lang="en-US" smtClean="0"/>
              <a:t>Definitions: </a:t>
            </a:r>
            <a:br>
              <a:rPr lang="en-US" smtClean="0"/>
            </a:br>
            <a:r>
              <a:rPr lang="en-US" smtClean="0"/>
              <a:t>Sex Offenses</a:t>
            </a:r>
            <a:endParaRPr lang="en-US" dirty="0"/>
          </a:p>
        </p:txBody>
      </p:sp>
      <p:sp>
        <p:nvSpPr>
          <p:cNvPr id="6" name="TextBox 5"/>
          <p:cNvSpPr txBox="1"/>
          <p:nvPr/>
        </p:nvSpPr>
        <p:spPr>
          <a:xfrm>
            <a:off x="4876800" y="6200130"/>
            <a:ext cx="3733800" cy="461665"/>
          </a:xfrm>
          <a:prstGeom prst="rect">
            <a:avLst/>
          </a:prstGeom>
          <a:noFill/>
        </p:spPr>
        <p:txBody>
          <a:bodyPr wrap="square" rtlCol="0">
            <a:spAutoFit/>
          </a:bodyPr>
          <a:lstStyle/>
          <a:p>
            <a:pPr algn="ctr"/>
            <a:r>
              <a:rPr lang="en-US" sz="2400" dirty="0" smtClean="0"/>
              <a:t>From FBI's </a:t>
            </a:r>
            <a:r>
              <a:rPr lang="en-US" sz="2400" dirty="0"/>
              <a:t>UCR </a:t>
            </a:r>
            <a:r>
              <a:rPr lang="en-US" sz="2400" dirty="0" smtClean="0"/>
              <a:t>program</a:t>
            </a:r>
            <a:endParaRPr lang="en-US" sz="2400" dirty="0"/>
          </a:p>
        </p:txBody>
      </p:sp>
    </p:spTree>
    <p:extLst>
      <p:ext uri="{BB962C8B-B14F-4D97-AF65-F5344CB8AC3E}">
        <p14:creationId xmlns:p14="http://schemas.microsoft.com/office/powerpoint/2010/main" val="34694199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5963"/>
          </a:xfrm>
        </p:spPr>
        <p:txBody>
          <a:bodyPr>
            <a:normAutofit/>
          </a:bodyPr>
          <a:lstStyle/>
          <a:p>
            <a:r>
              <a:rPr lang="en-US" dirty="0" smtClean="0"/>
              <a:t>Crimes that manifest evidence that the victim was intentionally selected because of the victim’s actual or perceived</a:t>
            </a:r>
          </a:p>
          <a:p>
            <a:pPr lvl="1"/>
            <a:r>
              <a:rPr lang="en-US" dirty="0"/>
              <a:t>Race</a:t>
            </a:r>
            <a:r>
              <a:rPr lang="en-US" dirty="0" smtClean="0"/>
              <a:t>;</a:t>
            </a:r>
            <a:endParaRPr lang="en-US" dirty="0"/>
          </a:p>
          <a:p>
            <a:pPr lvl="1"/>
            <a:r>
              <a:rPr lang="en-US" dirty="0" smtClean="0"/>
              <a:t>Gender;</a:t>
            </a:r>
            <a:endParaRPr lang="en-US" dirty="0"/>
          </a:p>
          <a:p>
            <a:pPr lvl="1"/>
            <a:r>
              <a:rPr lang="en-US" dirty="0" smtClean="0"/>
              <a:t>Gender </a:t>
            </a:r>
            <a:r>
              <a:rPr lang="en-US" dirty="0"/>
              <a:t>identity</a:t>
            </a:r>
            <a:r>
              <a:rPr lang="en-US" dirty="0" smtClean="0"/>
              <a:t>;</a:t>
            </a:r>
            <a:endParaRPr lang="en-US" dirty="0"/>
          </a:p>
          <a:p>
            <a:pPr lvl="1"/>
            <a:r>
              <a:rPr lang="en-US" dirty="0" smtClean="0"/>
              <a:t>Religion;</a:t>
            </a:r>
            <a:endParaRPr lang="en-US" dirty="0"/>
          </a:p>
          <a:p>
            <a:pPr lvl="1"/>
            <a:r>
              <a:rPr lang="en-US" dirty="0" smtClean="0"/>
              <a:t>Sexual </a:t>
            </a:r>
            <a:r>
              <a:rPr lang="en-US" dirty="0"/>
              <a:t>orientation</a:t>
            </a:r>
            <a:r>
              <a:rPr lang="en-US" dirty="0" smtClean="0"/>
              <a:t>;</a:t>
            </a:r>
            <a:endParaRPr lang="en-US" dirty="0"/>
          </a:p>
          <a:p>
            <a:pPr lvl="1"/>
            <a:r>
              <a:rPr lang="en-US" dirty="0" smtClean="0"/>
              <a:t>Ethnicity;</a:t>
            </a:r>
            <a:endParaRPr lang="en-US" dirty="0"/>
          </a:p>
          <a:p>
            <a:pPr lvl="1"/>
            <a:r>
              <a:rPr lang="en-US" dirty="0" smtClean="0"/>
              <a:t>National </a:t>
            </a:r>
            <a:r>
              <a:rPr lang="en-US" dirty="0"/>
              <a:t>origin; </a:t>
            </a:r>
            <a:r>
              <a:rPr lang="en-US" dirty="0" smtClean="0"/>
              <a:t>and</a:t>
            </a:r>
            <a:endParaRPr lang="en-US" dirty="0"/>
          </a:p>
          <a:p>
            <a:pPr lvl="1"/>
            <a:r>
              <a:rPr lang="en-US" dirty="0" smtClean="0"/>
              <a:t>Disability</a:t>
            </a:r>
            <a:r>
              <a:rPr lang="en-US" dirty="0"/>
              <a:t>.</a:t>
            </a:r>
          </a:p>
        </p:txBody>
      </p:sp>
      <p:sp>
        <p:nvSpPr>
          <p:cNvPr id="2" name="Title 1"/>
          <p:cNvSpPr>
            <a:spLocks noGrp="1"/>
          </p:cNvSpPr>
          <p:nvPr>
            <p:ph type="title"/>
          </p:nvPr>
        </p:nvSpPr>
        <p:spPr/>
        <p:txBody>
          <a:bodyPr>
            <a:noAutofit/>
          </a:bodyPr>
          <a:lstStyle/>
          <a:p>
            <a:pPr algn="ctr"/>
            <a:r>
              <a:rPr lang="en-US" dirty="0" smtClean="0"/>
              <a:t>Definitions: </a:t>
            </a:r>
            <a:br>
              <a:rPr lang="en-US" dirty="0" smtClean="0"/>
            </a:br>
            <a:r>
              <a:rPr lang="en-US" dirty="0" smtClean="0"/>
              <a:t>Hate Crimes</a:t>
            </a:r>
            <a:endParaRPr lang="en-US" dirty="0"/>
          </a:p>
        </p:txBody>
      </p:sp>
    </p:spTree>
    <p:extLst>
      <p:ext uri="{BB962C8B-B14F-4D97-AF65-F5344CB8AC3E}">
        <p14:creationId xmlns:p14="http://schemas.microsoft.com/office/powerpoint/2010/main" val="319222991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72000"/>
          </a:xfrm>
        </p:spPr>
        <p:txBody>
          <a:bodyPr numCol="1">
            <a:normAutofit/>
          </a:bodyPr>
          <a:lstStyle/>
          <a:p>
            <a:r>
              <a:rPr lang="en-US" dirty="0" smtClean="0"/>
              <a:t>Includes any of the following and any other crime involving bodily injury:</a:t>
            </a:r>
          </a:p>
          <a:p>
            <a:pPr lvl="1"/>
            <a:r>
              <a:rPr lang="en-US" sz="2200" dirty="0" smtClean="0"/>
              <a:t>Homicide</a:t>
            </a:r>
          </a:p>
          <a:p>
            <a:pPr lvl="1"/>
            <a:r>
              <a:rPr lang="en-US" sz="2200" dirty="0" smtClean="0"/>
              <a:t>Forcible sex offenses</a:t>
            </a:r>
          </a:p>
          <a:p>
            <a:pPr lvl="1"/>
            <a:r>
              <a:rPr lang="en-US" sz="2200" dirty="0" smtClean="0"/>
              <a:t>Aggravated assault</a:t>
            </a:r>
          </a:p>
          <a:p>
            <a:pPr lvl="1"/>
            <a:r>
              <a:rPr lang="en-US" sz="2200" dirty="0" smtClean="0"/>
              <a:t>Robbery, Burglary, Theft, Etc.</a:t>
            </a:r>
          </a:p>
          <a:p>
            <a:pPr lvl="1"/>
            <a:r>
              <a:rPr lang="en-US" sz="2200" dirty="0" smtClean="0"/>
              <a:t>Motor vehicle theft</a:t>
            </a:r>
          </a:p>
          <a:p>
            <a:pPr lvl="1"/>
            <a:r>
              <a:rPr lang="en-US" sz="2200" dirty="0" smtClean="0"/>
              <a:t>Simple assault (no weapon displayed)</a:t>
            </a:r>
          </a:p>
          <a:p>
            <a:pPr lvl="1"/>
            <a:r>
              <a:rPr lang="en-US" sz="2200" dirty="0" smtClean="0"/>
              <a:t>Intimidation (placed in fear of bodily harm through threatening words)</a:t>
            </a:r>
          </a:p>
          <a:p>
            <a:pPr lvl="1"/>
            <a:r>
              <a:rPr lang="en-US" sz="2200" dirty="0" smtClean="0"/>
              <a:t>Destruction/damage/vandalism of property</a:t>
            </a:r>
          </a:p>
        </p:txBody>
      </p:sp>
      <p:sp>
        <p:nvSpPr>
          <p:cNvPr id="2" name="Title 1"/>
          <p:cNvSpPr>
            <a:spLocks noGrp="1"/>
          </p:cNvSpPr>
          <p:nvPr>
            <p:ph type="title"/>
          </p:nvPr>
        </p:nvSpPr>
        <p:spPr>
          <a:xfrm>
            <a:off x="457200" y="36945"/>
            <a:ext cx="8229600" cy="1143000"/>
          </a:xfrm>
        </p:spPr>
        <p:txBody>
          <a:bodyPr>
            <a:noAutofit/>
          </a:bodyPr>
          <a:lstStyle/>
          <a:p>
            <a:pPr algn="ctr"/>
            <a:r>
              <a:rPr lang="en-US" dirty="0" smtClean="0"/>
              <a:t>Definitions: Hate Crimes</a:t>
            </a:r>
            <a:endParaRPr lang="en-US" dirty="0"/>
          </a:p>
        </p:txBody>
      </p:sp>
    </p:spTree>
    <p:extLst>
      <p:ext uri="{BB962C8B-B14F-4D97-AF65-F5344CB8AC3E}">
        <p14:creationId xmlns:p14="http://schemas.microsoft.com/office/powerpoint/2010/main" val="211683952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UW-Milwaukee University Police</a:t>
            </a:r>
          </a:p>
          <a:p>
            <a:pPr lvl="1"/>
            <a:r>
              <a:rPr lang="en-US" dirty="0" smtClean="0">
                <a:solidFill>
                  <a:srgbClr val="FF0000"/>
                </a:solidFill>
              </a:rPr>
              <a:t>X9911</a:t>
            </a:r>
            <a:r>
              <a:rPr lang="en-US" dirty="0" smtClean="0"/>
              <a:t> from any CAMPUS phone.</a:t>
            </a:r>
          </a:p>
          <a:p>
            <a:pPr lvl="1"/>
            <a:r>
              <a:rPr lang="en-US" dirty="0" smtClean="0">
                <a:solidFill>
                  <a:srgbClr val="FF0000"/>
                </a:solidFill>
              </a:rPr>
              <a:t>EMERGENCY – 9-911 </a:t>
            </a:r>
            <a:r>
              <a:rPr lang="en-US" dirty="0" smtClean="0"/>
              <a:t>from any campus phone.</a:t>
            </a:r>
          </a:p>
          <a:p>
            <a:pPr lvl="1"/>
            <a:endParaRPr lang="en-US" dirty="0" smtClean="0"/>
          </a:p>
          <a:p>
            <a:pPr lvl="1"/>
            <a:r>
              <a:rPr lang="en-US" dirty="0" smtClean="0"/>
              <a:t>414.229.9911 </a:t>
            </a:r>
            <a:r>
              <a:rPr lang="en-US" dirty="0"/>
              <a:t>from any other phone</a:t>
            </a:r>
            <a:r>
              <a:rPr lang="en-US" dirty="0" smtClean="0"/>
              <a:t>.</a:t>
            </a:r>
          </a:p>
          <a:p>
            <a:pPr lvl="1"/>
            <a:r>
              <a:rPr lang="en-US" dirty="0" smtClean="0"/>
              <a:t>414.229.4627 – Non Emergency</a:t>
            </a:r>
          </a:p>
          <a:p>
            <a:pPr lvl="1">
              <a:buFont typeface="Wingdings" panose="05000000000000000000" pitchFamily="2" charset="2"/>
              <a:buChar char="v"/>
            </a:pPr>
            <a:endParaRPr lang="en-US" sz="2000" b="1" dirty="0" smtClean="0"/>
          </a:p>
          <a:p>
            <a:pPr lvl="1">
              <a:buFont typeface="Wingdings" panose="05000000000000000000" pitchFamily="2" charset="2"/>
              <a:buChar char="v"/>
            </a:pPr>
            <a:r>
              <a:rPr lang="en-US" sz="2000" b="1" dirty="0" smtClean="0"/>
              <a:t>Program 414.229.9911 as a speed dial in your cellular phone</a:t>
            </a:r>
          </a:p>
          <a:p>
            <a:pPr lvl="2">
              <a:buClr>
                <a:schemeClr val="accent1"/>
              </a:buClr>
              <a:buFont typeface="Arial" panose="020B0604020202020204" pitchFamily="34" charset="0"/>
              <a:buChar char="•"/>
            </a:pPr>
            <a:r>
              <a:rPr lang="en-US" sz="2000" dirty="0" smtClean="0"/>
              <a:t>Any 911 calls from your cellular phone will go to Milwaukee City Police, not UW Campus Police.  </a:t>
            </a:r>
            <a:endParaRPr lang="en-US" sz="2000" dirty="0"/>
          </a:p>
          <a:p>
            <a:pPr marL="905256" lvl="2" indent="0">
              <a:buNone/>
            </a:pPr>
            <a:endParaRPr lang="en-US" dirty="0" smtClean="0"/>
          </a:p>
        </p:txBody>
      </p:sp>
      <p:sp>
        <p:nvSpPr>
          <p:cNvPr id="2" name="Title 1"/>
          <p:cNvSpPr>
            <a:spLocks noGrp="1"/>
          </p:cNvSpPr>
          <p:nvPr>
            <p:ph type="title"/>
          </p:nvPr>
        </p:nvSpPr>
        <p:spPr/>
        <p:txBody>
          <a:bodyPr/>
          <a:lstStyle/>
          <a:p>
            <a:pPr algn="ctr"/>
            <a:r>
              <a:rPr lang="en-US" dirty="0" smtClean="0"/>
              <a:t>Get help reporting a crime…</a:t>
            </a:r>
            <a:endParaRPr lang="en-US" dirty="0"/>
          </a:p>
        </p:txBody>
      </p:sp>
    </p:spTree>
    <p:extLst>
      <p:ext uri="{BB962C8B-B14F-4D97-AF65-F5344CB8AC3E}">
        <p14:creationId xmlns:p14="http://schemas.microsoft.com/office/powerpoint/2010/main" val="57634478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5334000"/>
          </a:xfrm>
        </p:spPr>
        <p:txBody>
          <a:bodyPr>
            <a:normAutofit/>
          </a:bodyPr>
          <a:lstStyle/>
          <a:p>
            <a:r>
              <a:rPr lang="en-US" b="1" dirty="0" smtClean="0"/>
              <a:t>Step 1 </a:t>
            </a:r>
            <a:r>
              <a:rPr lang="en-US" dirty="0" smtClean="0"/>
              <a:t>– Get the facts about the possible crime that occurred on or near the University premises using the “Fact Gathering Checklist.”</a:t>
            </a:r>
          </a:p>
          <a:p>
            <a:r>
              <a:rPr lang="en-US" b="1" dirty="0" smtClean="0"/>
              <a:t>Step 2 </a:t>
            </a:r>
            <a:r>
              <a:rPr lang="en-US" dirty="0" smtClean="0"/>
              <a:t>– Record the facts as completely and accurately as possible.</a:t>
            </a:r>
          </a:p>
          <a:p>
            <a:r>
              <a:rPr lang="en-US" b="1" dirty="0" smtClean="0"/>
              <a:t>Step 3 </a:t>
            </a:r>
            <a:r>
              <a:rPr lang="en-US" dirty="0" smtClean="0"/>
              <a:t>– Report the facts using the online CSA Report located at: </a:t>
            </a:r>
            <a:r>
              <a:rPr lang="en-US" sz="2000" dirty="0">
                <a:hlinkClick r:id="rId4"/>
              </a:rPr>
              <a:t>www.UWM.edu/reportit</a:t>
            </a:r>
            <a:r>
              <a:rPr lang="en-US" sz="2000" dirty="0"/>
              <a:t>     </a:t>
            </a:r>
            <a:endParaRPr lang="en-US" sz="1600" dirty="0"/>
          </a:p>
          <a:p>
            <a:endParaRPr lang="en-US" sz="2000" dirty="0"/>
          </a:p>
          <a:p>
            <a:r>
              <a:rPr lang="en-US" sz="2000" dirty="0" smtClean="0"/>
              <a:t>FOR EMERGENCIES CONTACT UNIVERSITY POLICE IMMEDIATELY BY DIALING </a:t>
            </a:r>
            <a:r>
              <a:rPr lang="en-US" sz="2000" dirty="0">
                <a:solidFill>
                  <a:srgbClr val="FF0000"/>
                </a:solidFill>
              </a:rPr>
              <a:t>9-</a:t>
            </a:r>
            <a:r>
              <a:rPr lang="en-US" sz="2000" dirty="0" smtClean="0">
                <a:solidFill>
                  <a:srgbClr val="FF0000"/>
                </a:solidFill>
              </a:rPr>
              <a:t>911</a:t>
            </a:r>
            <a:r>
              <a:rPr lang="en-US" sz="2000" dirty="0" smtClean="0"/>
              <a:t> FROM ANY CAMPUS PHONE OR </a:t>
            </a:r>
            <a:r>
              <a:rPr lang="en-US" sz="2000" dirty="0" smtClean="0">
                <a:solidFill>
                  <a:srgbClr val="FF0000"/>
                </a:solidFill>
              </a:rPr>
              <a:t>414.229-9911 </a:t>
            </a:r>
            <a:r>
              <a:rPr lang="en-US" sz="2000" dirty="0" smtClean="0"/>
              <a:t>FROM NON-CAMPUS PHONES.  </a:t>
            </a:r>
          </a:p>
          <a:p>
            <a:pPr marL="137160" indent="0" algn="ctr">
              <a:buNone/>
            </a:pPr>
            <a:endParaRPr lang="en-US" dirty="0"/>
          </a:p>
        </p:txBody>
      </p:sp>
      <p:sp>
        <p:nvSpPr>
          <p:cNvPr id="2" name="Title 1"/>
          <p:cNvSpPr>
            <a:spLocks noGrp="1"/>
          </p:cNvSpPr>
          <p:nvPr>
            <p:ph type="title"/>
          </p:nvPr>
        </p:nvSpPr>
        <p:spPr/>
        <p:txBody>
          <a:bodyPr>
            <a:normAutofit fontScale="90000"/>
          </a:bodyPr>
          <a:lstStyle/>
          <a:p>
            <a:pPr algn="ctr"/>
            <a:r>
              <a:rPr lang="en-US" dirty="0" smtClean="0"/>
              <a:t>YOU’RE A CSA… </a:t>
            </a:r>
            <a:br>
              <a:rPr lang="en-US" dirty="0" smtClean="0"/>
            </a:br>
            <a:r>
              <a:rPr lang="en-US" dirty="0" smtClean="0"/>
              <a:t>WHAT DO YOU HAVE TO DO?</a:t>
            </a:r>
            <a:endParaRPr lang="en-US" dirty="0"/>
          </a:p>
        </p:txBody>
      </p:sp>
    </p:spTree>
    <p:extLst>
      <p:ext uri="{BB962C8B-B14F-4D97-AF65-F5344CB8AC3E}">
        <p14:creationId xmlns:p14="http://schemas.microsoft.com/office/powerpoint/2010/main" val="376439734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810000"/>
          </a:xfrm>
        </p:spPr>
        <p:txBody>
          <a:bodyPr/>
          <a:lstStyle/>
          <a:p>
            <a:pPr>
              <a:spcBef>
                <a:spcPts val="1200"/>
              </a:spcBef>
            </a:pPr>
            <a:r>
              <a:rPr lang="en-US" dirty="0" smtClean="0"/>
              <a:t>Just get the facts, record the facts, and report the facts.  Experts will do the analysis</a:t>
            </a:r>
            <a:r>
              <a:rPr lang="en-US" dirty="0">
                <a:solidFill>
                  <a:schemeClr val="accent4"/>
                </a:solidFill>
              </a:rPr>
              <a:t> </a:t>
            </a:r>
            <a:r>
              <a:rPr lang="en-US" dirty="0" smtClean="0"/>
              <a:t>to determine whether the crime must be disclosed in the annual security report. When in doubt, err on the side of reporting an alleged crime.</a:t>
            </a:r>
          </a:p>
          <a:p>
            <a:pPr>
              <a:spcBef>
                <a:spcPts val="1200"/>
              </a:spcBef>
            </a:pPr>
            <a:r>
              <a:rPr lang="en-US" dirty="0" smtClean="0"/>
              <a:t>Use the “Fact Gathering Checklist” provided by the University to assist you in ensuring you get all pertinent facts. </a:t>
            </a:r>
            <a:endParaRPr lang="en-US" dirty="0"/>
          </a:p>
        </p:txBody>
      </p:sp>
      <p:sp>
        <p:nvSpPr>
          <p:cNvPr id="2" name="Title 1"/>
          <p:cNvSpPr>
            <a:spLocks noGrp="1"/>
          </p:cNvSpPr>
          <p:nvPr>
            <p:ph type="title"/>
          </p:nvPr>
        </p:nvSpPr>
        <p:spPr/>
        <p:txBody>
          <a:bodyPr/>
          <a:lstStyle/>
          <a:p>
            <a:pPr algn="ctr"/>
            <a:r>
              <a:rPr lang="en-US" dirty="0" smtClean="0"/>
              <a:t>STEP 1 – GET THE FACTS</a:t>
            </a:r>
            <a:endParaRPr lang="en-US" dirty="0"/>
          </a:p>
        </p:txBody>
      </p:sp>
    </p:spTree>
    <p:extLst>
      <p:ext uri="{BB962C8B-B14F-4D97-AF65-F5344CB8AC3E}">
        <p14:creationId xmlns:p14="http://schemas.microsoft.com/office/powerpoint/2010/main" val="3885247642"/>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2" pitchFamily="18" charset="2"/>
              <a:buChar char=""/>
            </a:pPr>
            <a:r>
              <a:rPr lang="en-US" b="1" dirty="0" smtClean="0"/>
              <a:t>WHEN</a:t>
            </a:r>
            <a:r>
              <a:rPr lang="en-US" dirty="0" smtClean="0"/>
              <a:t> did the incident occur (date and time)?</a:t>
            </a:r>
          </a:p>
          <a:p>
            <a:pPr>
              <a:buFont typeface="Wingdings 2" pitchFamily="18" charset="2"/>
              <a:buChar char=""/>
            </a:pPr>
            <a:r>
              <a:rPr lang="en-US" b="1" dirty="0" smtClean="0"/>
              <a:t>DATE</a:t>
            </a:r>
            <a:r>
              <a:rPr lang="en-US" dirty="0" smtClean="0"/>
              <a:t> the incident was </a:t>
            </a:r>
            <a:r>
              <a:rPr lang="en-US" b="1" dirty="0" smtClean="0"/>
              <a:t>REPORTED</a:t>
            </a:r>
            <a:r>
              <a:rPr lang="en-US" dirty="0" smtClean="0"/>
              <a:t> to you.</a:t>
            </a:r>
          </a:p>
          <a:p>
            <a:pPr>
              <a:buFont typeface="Wingdings 2" pitchFamily="18" charset="2"/>
              <a:buChar char=""/>
            </a:pPr>
            <a:r>
              <a:rPr lang="en-US" b="1" dirty="0" smtClean="0"/>
              <a:t>WHERE</a:t>
            </a:r>
            <a:r>
              <a:rPr lang="en-US" dirty="0" smtClean="0"/>
              <a:t> the incident occurred (be as specific as possible).</a:t>
            </a:r>
          </a:p>
          <a:p>
            <a:pPr>
              <a:buFont typeface="Wingdings 2" pitchFamily="18" charset="2"/>
              <a:buChar char=""/>
            </a:pPr>
            <a:r>
              <a:rPr lang="en-US" b="1" dirty="0" smtClean="0"/>
              <a:t>WHO</a:t>
            </a:r>
            <a:r>
              <a:rPr lang="en-US" dirty="0" smtClean="0"/>
              <a:t> was involved in the incident?</a:t>
            </a:r>
          </a:p>
          <a:p>
            <a:pPr>
              <a:buFont typeface="Wingdings 2" pitchFamily="18" charset="2"/>
              <a:buChar char=""/>
            </a:pPr>
            <a:r>
              <a:rPr lang="en-US" b="1" dirty="0" smtClean="0"/>
              <a:t>WHAT</a:t>
            </a:r>
            <a:r>
              <a:rPr lang="en-US" dirty="0" smtClean="0"/>
              <a:t> happened?</a:t>
            </a:r>
          </a:p>
          <a:p>
            <a:pPr marL="137160" indent="0" algn="ctr">
              <a:buNone/>
            </a:pPr>
            <a:endParaRPr lang="en-US" dirty="0" smtClean="0"/>
          </a:p>
          <a:p>
            <a:pPr marL="137160" indent="0" algn="ctr">
              <a:buNone/>
            </a:pPr>
            <a:r>
              <a:rPr lang="en-US" dirty="0" smtClean="0"/>
              <a:t>If a crime is in progress call the </a:t>
            </a:r>
            <a:br>
              <a:rPr lang="en-US" dirty="0" smtClean="0"/>
            </a:br>
            <a:r>
              <a:rPr lang="en-US" dirty="0" smtClean="0"/>
              <a:t>University Police immediately.</a:t>
            </a:r>
          </a:p>
          <a:p>
            <a:pPr marL="137160" indent="0">
              <a:buNone/>
            </a:pPr>
            <a:endParaRPr lang="en-US" dirty="0"/>
          </a:p>
        </p:txBody>
      </p:sp>
      <p:sp>
        <p:nvSpPr>
          <p:cNvPr id="2" name="Title 1"/>
          <p:cNvSpPr>
            <a:spLocks noGrp="1"/>
          </p:cNvSpPr>
          <p:nvPr>
            <p:ph type="title"/>
          </p:nvPr>
        </p:nvSpPr>
        <p:spPr/>
        <p:txBody>
          <a:bodyPr/>
          <a:lstStyle/>
          <a:p>
            <a:r>
              <a:rPr lang="en-US" dirty="0" smtClean="0"/>
              <a:t>FACT GATHERING CHECKLIST</a:t>
            </a:r>
            <a:endParaRPr lang="en-US" dirty="0"/>
          </a:p>
        </p:txBody>
      </p:sp>
    </p:spTree>
    <p:extLst>
      <p:ext uri="{BB962C8B-B14F-4D97-AF65-F5344CB8AC3E}">
        <p14:creationId xmlns:p14="http://schemas.microsoft.com/office/powerpoint/2010/main" val="3740737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525963"/>
          </a:xfrm>
        </p:spPr>
        <p:txBody>
          <a:bodyPr>
            <a:normAutofit/>
          </a:bodyPr>
          <a:lstStyle/>
          <a:p>
            <a:r>
              <a:rPr lang="en-US" dirty="0" smtClean="0"/>
              <a:t>Record specific, detailed information as accurately and completely as possible.  Such documentation should be devoid of jargon.</a:t>
            </a:r>
          </a:p>
          <a:p>
            <a:pPr lvl="1"/>
            <a:r>
              <a:rPr lang="en-US" dirty="0" smtClean="0"/>
              <a:t>Facts (i</a:t>
            </a:r>
            <a:r>
              <a:rPr lang="en-US" dirty="0" smtClean="0">
                <a:solidFill>
                  <a:schemeClr val="accent4"/>
                </a:solidFill>
              </a:rPr>
              <a:t>.</a:t>
            </a:r>
            <a:r>
              <a:rPr lang="en-US" dirty="0" smtClean="0"/>
              <a:t>e</a:t>
            </a:r>
            <a:r>
              <a:rPr lang="en-US" dirty="0" smtClean="0">
                <a:solidFill>
                  <a:schemeClr val="accent4"/>
                </a:solidFill>
              </a:rPr>
              <a:t>.</a:t>
            </a:r>
            <a:r>
              <a:rPr lang="en-US" dirty="0" smtClean="0"/>
              <a:t>, when occurred, when reported, where, what, who)</a:t>
            </a:r>
          </a:p>
          <a:p>
            <a:pPr lvl="1"/>
            <a:r>
              <a:rPr lang="en-US" dirty="0" smtClean="0"/>
              <a:t>Has the incident been reported to the police or another source at the University?</a:t>
            </a:r>
          </a:p>
          <a:p>
            <a:pPr lvl="1"/>
            <a:r>
              <a:rPr lang="en-US" dirty="0" smtClean="0"/>
              <a:t>Has the victim sought or is the victim in need of assistance or services?</a:t>
            </a:r>
          </a:p>
          <a:p>
            <a:pPr lvl="1"/>
            <a:r>
              <a:rPr lang="en-US" dirty="0" smtClean="0"/>
              <a:t>If the victim wishes to remain anonymous, you still need to submit a report.  </a:t>
            </a:r>
            <a:r>
              <a:rPr lang="en-US" b="1" dirty="0" smtClean="0"/>
              <a:t>DO NOT </a:t>
            </a:r>
            <a:r>
              <a:rPr lang="en-US" dirty="0" smtClean="0"/>
              <a:t>identify the victim.</a:t>
            </a:r>
            <a:endParaRPr lang="en-US" dirty="0"/>
          </a:p>
        </p:txBody>
      </p:sp>
      <p:sp>
        <p:nvSpPr>
          <p:cNvPr id="2" name="Title 1"/>
          <p:cNvSpPr>
            <a:spLocks noGrp="1"/>
          </p:cNvSpPr>
          <p:nvPr>
            <p:ph type="title"/>
          </p:nvPr>
        </p:nvSpPr>
        <p:spPr/>
        <p:txBody>
          <a:bodyPr/>
          <a:lstStyle/>
          <a:p>
            <a:pPr algn="ctr"/>
            <a:r>
              <a:rPr lang="en-US" dirty="0" smtClean="0"/>
              <a:t>STEP 2 – RECORD THE FACTS</a:t>
            </a:r>
            <a:endParaRPr lang="en-US" dirty="0"/>
          </a:p>
        </p:txBody>
      </p:sp>
    </p:spTree>
    <p:extLst>
      <p:ext uri="{BB962C8B-B14F-4D97-AF65-F5344CB8AC3E}">
        <p14:creationId xmlns:p14="http://schemas.microsoft.com/office/powerpoint/2010/main" val="158693732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524000"/>
            <a:ext cx="8229600" cy="4267200"/>
          </a:xfrm>
        </p:spPr>
        <p:txBody>
          <a:bodyPr numCol="2"/>
          <a:lstStyle/>
          <a:p>
            <a:pPr marL="137160" indent="0">
              <a:buNone/>
            </a:pPr>
            <a:r>
              <a:rPr lang="en-US" b="1" dirty="0" smtClean="0"/>
              <a:t>      DO</a:t>
            </a:r>
            <a:r>
              <a:rPr lang="en-US" dirty="0" smtClean="0"/>
              <a:t>:</a:t>
            </a:r>
          </a:p>
          <a:p>
            <a:pPr marL="137160" indent="0">
              <a:buNone/>
            </a:pPr>
            <a:r>
              <a:rPr lang="en-US" sz="2000" dirty="0" smtClean="0"/>
              <a:t>Get the facts</a:t>
            </a:r>
          </a:p>
          <a:p>
            <a:pPr marL="137160" indent="0">
              <a:buNone/>
            </a:pPr>
            <a:endParaRPr lang="en-US" sz="2000" dirty="0" smtClean="0"/>
          </a:p>
          <a:p>
            <a:pPr marL="137160" indent="0">
              <a:buNone/>
            </a:pPr>
            <a:r>
              <a:rPr lang="en-US" sz="2000" dirty="0" smtClean="0"/>
              <a:t>Record the facts</a:t>
            </a:r>
          </a:p>
          <a:p>
            <a:pPr marL="137160" indent="0">
              <a:buNone/>
            </a:pPr>
            <a:endParaRPr lang="en-US" sz="2000" dirty="0" smtClean="0"/>
          </a:p>
          <a:p>
            <a:pPr marL="137160" indent="0">
              <a:buNone/>
            </a:pPr>
            <a:r>
              <a:rPr lang="en-US" sz="2000" dirty="0" smtClean="0"/>
              <a:t>Let the victim know about options for reporting to police; however they are not required to do so</a:t>
            </a:r>
            <a:br>
              <a:rPr lang="en-US" sz="2000" dirty="0" smtClean="0"/>
            </a:br>
            <a:r>
              <a:rPr lang="en-US" sz="2000" dirty="0" smtClean="0"/>
              <a:t/>
            </a:r>
            <a:br>
              <a:rPr lang="en-US" sz="2000" dirty="0" smtClean="0"/>
            </a:br>
            <a:r>
              <a:rPr lang="en-US" sz="2000" dirty="0" smtClean="0"/>
              <a:t>Inform the victim about the CSA confidential </a:t>
            </a:r>
            <a:r>
              <a:rPr lang="en-US" sz="2000" smtClean="0"/>
              <a:t>reporting process</a:t>
            </a:r>
          </a:p>
          <a:p>
            <a:pPr marL="137160" indent="0">
              <a:buNone/>
            </a:pPr>
            <a:endParaRPr lang="en-US" sz="2000" dirty="0" smtClean="0"/>
          </a:p>
          <a:p>
            <a:pPr marL="137160" indent="0">
              <a:buNone/>
            </a:pPr>
            <a:r>
              <a:rPr lang="en-US" b="1" dirty="0" smtClean="0"/>
              <a:t>            DON’T</a:t>
            </a:r>
            <a:r>
              <a:rPr lang="en-US" sz="2000" dirty="0" smtClean="0"/>
              <a:t>:</a:t>
            </a:r>
          </a:p>
          <a:p>
            <a:pPr marL="137160" indent="0">
              <a:buNone/>
            </a:pPr>
            <a:r>
              <a:rPr lang="en-US" sz="2000" dirty="0" smtClean="0"/>
              <a:t>Try to prove what happened or who was at fault</a:t>
            </a:r>
          </a:p>
          <a:p>
            <a:pPr marL="137160" indent="0">
              <a:buNone/>
            </a:pPr>
            <a:endParaRPr lang="en-US" sz="2000" dirty="0"/>
          </a:p>
          <a:p>
            <a:pPr marL="137160" indent="0">
              <a:buNone/>
            </a:pPr>
            <a:r>
              <a:rPr lang="en-US" sz="2000" dirty="0" smtClean="0"/>
              <a:t>Attempt to find the perpetrator</a:t>
            </a:r>
          </a:p>
          <a:p>
            <a:pPr marL="137160" indent="0">
              <a:buNone/>
            </a:pPr>
            <a:endParaRPr lang="en-US" sz="2000" dirty="0" smtClean="0"/>
          </a:p>
          <a:p>
            <a:pPr marL="137160" indent="0">
              <a:buNone/>
            </a:pPr>
            <a:endParaRPr lang="en-US" sz="2000" dirty="0" smtClean="0"/>
          </a:p>
          <a:p>
            <a:pPr marL="137160" indent="0">
              <a:buNone/>
            </a:pPr>
            <a:endParaRPr lang="en-US" sz="2000" dirty="0" smtClean="0"/>
          </a:p>
        </p:txBody>
      </p:sp>
      <p:sp>
        <p:nvSpPr>
          <p:cNvPr id="2" name="Title 1"/>
          <p:cNvSpPr>
            <a:spLocks noGrp="1"/>
          </p:cNvSpPr>
          <p:nvPr>
            <p:ph type="title"/>
          </p:nvPr>
        </p:nvSpPr>
        <p:spPr>
          <a:xfrm>
            <a:off x="-152400" y="0"/>
            <a:ext cx="8763000" cy="1249362"/>
          </a:xfrm>
        </p:spPr>
        <p:txBody>
          <a:bodyPr>
            <a:normAutofit/>
          </a:bodyPr>
          <a:lstStyle/>
          <a:p>
            <a:pPr algn="ctr"/>
            <a:r>
              <a:rPr lang="en-US" sz="3600" dirty="0" smtClean="0"/>
              <a:t>DO’S &amp; DON’TS</a:t>
            </a:r>
            <a:endParaRPr lang="en-US" sz="3600" dirty="0"/>
          </a:p>
        </p:txBody>
      </p:sp>
    </p:spTree>
    <p:extLst>
      <p:ext uri="{BB962C8B-B14F-4D97-AF65-F5344CB8AC3E}">
        <p14:creationId xmlns:p14="http://schemas.microsoft.com/office/powerpoint/2010/main" val="39992640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1"/>
            <a:ext cx="8229600" cy="2286000"/>
          </a:xfrm>
        </p:spPr>
        <p:txBody>
          <a:bodyPr/>
          <a:lstStyle/>
          <a:p>
            <a:pPr>
              <a:spcBef>
                <a:spcPts val="1200"/>
              </a:spcBef>
            </a:pPr>
            <a:r>
              <a:rPr lang="en-US" dirty="0" smtClean="0"/>
              <a:t>Complete the online CSA Report provided by UW-Milwaukee: </a:t>
            </a:r>
            <a:r>
              <a:rPr lang="en-US" dirty="0" smtClean="0">
                <a:hlinkClick r:id="rId4"/>
              </a:rPr>
              <a:t>www.uwm.edu/reportit.cfm</a:t>
            </a:r>
            <a:r>
              <a:rPr lang="en-US" dirty="0" smtClean="0"/>
              <a:t> </a:t>
            </a:r>
          </a:p>
          <a:p>
            <a:pPr>
              <a:spcBef>
                <a:spcPts val="1200"/>
              </a:spcBef>
            </a:pPr>
            <a:r>
              <a:rPr lang="en-US" dirty="0" smtClean="0"/>
              <a:t>Answer questions on the form as accurately and completely as possible.</a:t>
            </a:r>
          </a:p>
          <a:p>
            <a:pPr marL="109728" indent="0">
              <a:buNone/>
            </a:pPr>
            <a:endParaRPr lang="en-US" dirty="0" smtClean="0"/>
          </a:p>
        </p:txBody>
      </p:sp>
      <p:sp>
        <p:nvSpPr>
          <p:cNvPr id="2" name="Title 1"/>
          <p:cNvSpPr>
            <a:spLocks noGrp="1"/>
          </p:cNvSpPr>
          <p:nvPr>
            <p:ph type="title"/>
          </p:nvPr>
        </p:nvSpPr>
        <p:spPr/>
        <p:txBody>
          <a:bodyPr/>
          <a:lstStyle/>
          <a:p>
            <a:pPr algn="ctr"/>
            <a:r>
              <a:rPr lang="en-US" dirty="0" smtClean="0"/>
              <a:t>STEP 3 – REPORT THE FACTS</a:t>
            </a:r>
            <a:endParaRPr lang="en-US" dirty="0"/>
          </a:p>
        </p:txBody>
      </p:sp>
    </p:spTree>
    <p:extLst>
      <p:ext uri="{BB962C8B-B14F-4D97-AF65-F5344CB8AC3E}">
        <p14:creationId xmlns:p14="http://schemas.microsoft.com/office/powerpoint/2010/main" val="5806931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37" y="1417638"/>
            <a:ext cx="8229600" cy="4983162"/>
          </a:xfrm>
        </p:spPr>
        <p:txBody>
          <a:bodyPr>
            <a:noAutofit/>
          </a:bodyPr>
          <a:lstStyle/>
          <a:p>
            <a:r>
              <a:rPr lang="en-US" sz="2400" dirty="0" smtClean="0"/>
              <a:t>UW-Milwaukee must publish:</a:t>
            </a:r>
          </a:p>
          <a:p>
            <a:pPr lvl="1"/>
            <a:r>
              <a:rPr lang="en-US" sz="2400" dirty="0" smtClean="0"/>
              <a:t>Annual security report regarding safety and security measures and policies, including fire safety.</a:t>
            </a:r>
          </a:p>
          <a:p>
            <a:pPr lvl="1"/>
            <a:r>
              <a:rPr lang="en-US" sz="2400" dirty="0"/>
              <a:t>Statistics regarding crime occurring on or near the University’s premises</a:t>
            </a:r>
            <a:r>
              <a:rPr lang="en-US" sz="2400" dirty="0" smtClean="0"/>
              <a:t>.</a:t>
            </a:r>
          </a:p>
          <a:p>
            <a:pPr lvl="2"/>
            <a:r>
              <a:rPr lang="en-US" sz="2200" dirty="0" smtClean="0"/>
              <a:t>The </a:t>
            </a:r>
            <a:r>
              <a:rPr lang="en-US" sz="2200" dirty="0"/>
              <a:t>University’s annual security report is entitled “Annual Campus Safety and Fire Report.”</a:t>
            </a:r>
          </a:p>
          <a:p>
            <a:pPr lvl="2"/>
            <a:r>
              <a:rPr lang="en-US" sz="2200" dirty="0"/>
              <a:t>It is updated by October 1st each year and distributed to employees and students and made available to prospective students, employees, and the general public. </a:t>
            </a:r>
            <a:endParaRPr lang="en-US" sz="2200" dirty="0" smtClean="0"/>
          </a:p>
          <a:p>
            <a:pPr lvl="1"/>
            <a:endParaRPr lang="en-US" sz="2000" dirty="0" smtClean="0"/>
          </a:p>
        </p:txBody>
      </p:sp>
      <p:sp>
        <p:nvSpPr>
          <p:cNvPr id="2" name="Title 1"/>
          <p:cNvSpPr>
            <a:spLocks noGrp="1"/>
          </p:cNvSpPr>
          <p:nvPr>
            <p:ph type="title"/>
          </p:nvPr>
        </p:nvSpPr>
        <p:spPr>
          <a:xfrm>
            <a:off x="0" y="274638"/>
            <a:ext cx="8991600" cy="1143000"/>
          </a:xfrm>
        </p:spPr>
        <p:txBody>
          <a:bodyPr>
            <a:normAutofit fontScale="90000"/>
          </a:bodyPr>
          <a:lstStyle/>
          <a:p>
            <a:pPr algn="ctr"/>
            <a:r>
              <a:rPr lang="en-US" dirty="0" smtClean="0"/>
              <a:t>REQUIREMENTS FOR COLLEGES AND UNIVERSITIES</a:t>
            </a:r>
            <a:endParaRPr lang="en-US" dirty="0"/>
          </a:p>
        </p:txBody>
      </p:sp>
    </p:spTree>
    <p:extLst>
      <p:ext uri="{BB962C8B-B14F-4D97-AF65-F5344CB8AC3E}">
        <p14:creationId xmlns:p14="http://schemas.microsoft.com/office/powerpoint/2010/main" val="359950002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219200"/>
            <a:ext cx="8077200" cy="4191000"/>
          </a:xfrm>
        </p:spPr>
        <p:txBody>
          <a:bodyPr numCol="2">
            <a:normAutofit/>
          </a:bodyPr>
          <a:lstStyle/>
          <a:p>
            <a:pPr lvl="1" algn="ctr"/>
            <a:endParaRPr lang="en-US" sz="2400" dirty="0" smtClean="0"/>
          </a:p>
          <a:p>
            <a:pPr lvl="1" algn="ctr"/>
            <a:r>
              <a:rPr lang="en-US" sz="2400" b="1" dirty="0" smtClean="0"/>
              <a:t>Norris Health Center </a:t>
            </a:r>
          </a:p>
          <a:p>
            <a:pPr marL="630936" lvl="2" indent="0" algn="ctr">
              <a:buNone/>
            </a:pPr>
            <a:r>
              <a:rPr lang="en-US" sz="2400" dirty="0"/>
              <a:t>3351 North Downer Ave.</a:t>
            </a:r>
            <a:endParaRPr lang="en-US" sz="2400" dirty="0" smtClean="0"/>
          </a:p>
          <a:p>
            <a:pPr marL="630936" lvl="2" indent="0" algn="ctr">
              <a:buNone/>
            </a:pPr>
            <a:r>
              <a:rPr lang="en-US" sz="2400" dirty="0" smtClean="0"/>
              <a:t>(414)229-4716</a:t>
            </a:r>
          </a:p>
          <a:p>
            <a:pPr marL="630936" lvl="2" indent="0" algn="ctr">
              <a:buNone/>
            </a:pPr>
            <a:endParaRPr lang="en-US" sz="2400" dirty="0" smtClean="0"/>
          </a:p>
          <a:p>
            <a:pPr marL="630936" lvl="2" indent="0" algn="ctr">
              <a:buNone/>
            </a:pPr>
            <a:endParaRPr lang="en-US" sz="2400" dirty="0" smtClean="0"/>
          </a:p>
          <a:p>
            <a:pPr lvl="1" algn="ctr"/>
            <a:r>
              <a:rPr lang="en-US" sz="2400" b="1" dirty="0" smtClean="0"/>
              <a:t>LGBT Resource Center</a:t>
            </a:r>
          </a:p>
          <a:p>
            <a:pPr marL="393192" lvl="1" indent="0" algn="ctr">
              <a:buNone/>
            </a:pPr>
            <a:r>
              <a:rPr lang="en-US" sz="2400" dirty="0"/>
              <a:t>Union </a:t>
            </a:r>
            <a:r>
              <a:rPr lang="en-US" sz="2400" dirty="0" smtClean="0"/>
              <a:t>WG89</a:t>
            </a:r>
          </a:p>
          <a:p>
            <a:pPr marL="393192" lvl="1" indent="0" algn="ctr">
              <a:buNone/>
            </a:pPr>
            <a:r>
              <a:rPr lang="en-US" sz="2400" dirty="0" smtClean="0"/>
              <a:t>(</a:t>
            </a:r>
            <a:r>
              <a:rPr lang="en-US" sz="2400" dirty="0"/>
              <a:t>414) </a:t>
            </a:r>
            <a:r>
              <a:rPr lang="en-US" sz="2400" dirty="0" smtClean="0"/>
              <a:t>229-4116</a:t>
            </a:r>
          </a:p>
          <a:p>
            <a:pPr lvl="1" algn="ctr"/>
            <a:endParaRPr lang="en-US" sz="2400" dirty="0" smtClean="0"/>
          </a:p>
          <a:p>
            <a:pPr lvl="1" algn="ctr"/>
            <a:endParaRPr lang="en-US" sz="2400" dirty="0"/>
          </a:p>
          <a:p>
            <a:pPr lvl="1" algn="ctr"/>
            <a:r>
              <a:rPr lang="en-US" sz="2400" b="1" dirty="0" smtClean="0"/>
              <a:t>Women’s Resource Center</a:t>
            </a:r>
          </a:p>
          <a:p>
            <a:pPr marL="393192" lvl="1" indent="0" algn="ctr">
              <a:buNone/>
            </a:pPr>
            <a:r>
              <a:rPr lang="en-US" sz="2400" dirty="0"/>
              <a:t>Union </a:t>
            </a:r>
            <a:r>
              <a:rPr lang="en-US" sz="2400" dirty="0" smtClean="0"/>
              <a:t>WG93</a:t>
            </a:r>
          </a:p>
          <a:p>
            <a:pPr marL="393192" lvl="1" indent="0" algn="ctr">
              <a:buNone/>
            </a:pPr>
            <a:r>
              <a:rPr lang="en-US" sz="2400" dirty="0"/>
              <a:t>(414) </a:t>
            </a:r>
            <a:r>
              <a:rPr lang="en-US" sz="2400" dirty="0" smtClean="0"/>
              <a:t>229-2852</a:t>
            </a:r>
            <a:endParaRPr lang="en-US" sz="2400" dirty="0"/>
          </a:p>
          <a:p>
            <a:pPr lvl="1" algn="ctr"/>
            <a:endParaRPr lang="en-US" sz="2400" dirty="0" smtClean="0"/>
          </a:p>
          <a:p>
            <a:pPr lvl="1" algn="ctr"/>
            <a:endParaRPr lang="en-US" sz="2400" b="1" dirty="0" smtClean="0"/>
          </a:p>
          <a:p>
            <a:pPr lvl="1" algn="ctr"/>
            <a:r>
              <a:rPr lang="en-US" sz="2400" b="1" dirty="0" smtClean="0"/>
              <a:t>Dean Of Students Office</a:t>
            </a:r>
          </a:p>
          <a:p>
            <a:pPr lvl="1" algn="ctr"/>
            <a:r>
              <a:rPr lang="en-US" sz="2400" dirty="0" err="1" smtClean="0"/>
              <a:t>Mellencamp</a:t>
            </a:r>
            <a:r>
              <a:rPr lang="en-US" sz="2400" dirty="0" smtClean="0"/>
              <a:t> 118</a:t>
            </a:r>
          </a:p>
          <a:p>
            <a:pPr lvl="1" algn="ctr"/>
            <a:r>
              <a:rPr lang="en-US" sz="2400" dirty="0"/>
              <a:t>(414) </a:t>
            </a:r>
            <a:r>
              <a:rPr lang="en-US" sz="2400" dirty="0" smtClean="0"/>
              <a:t>229-4632</a:t>
            </a:r>
            <a:endParaRPr lang="en-US" sz="2400" dirty="0"/>
          </a:p>
        </p:txBody>
      </p:sp>
      <p:sp>
        <p:nvSpPr>
          <p:cNvPr id="2" name="Title 1"/>
          <p:cNvSpPr>
            <a:spLocks noGrp="1"/>
          </p:cNvSpPr>
          <p:nvPr>
            <p:ph type="title"/>
          </p:nvPr>
        </p:nvSpPr>
        <p:spPr/>
        <p:txBody>
          <a:bodyPr/>
          <a:lstStyle/>
          <a:p>
            <a:pPr algn="ctr"/>
            <a:r>
              <a:rPr lang="en-US" dirty="0" smtClean="0"/>
              <a:t>Other Resources</a:t>
            </a:r>
            <a:endParaRPr lang="en-US" dirty="0"/>
          </a:p>
        </p:txBody>
      </p:sp>
      <p:sp>
        <p:nvSpPr>
          <p:cNvPr id="6" name="Content Placeholder 2"/>
          <p:cNvSpPr txBox="1">
            <a:spLocks/>
          </p:cNvSpPr>
          <p:nvPr/>
        </p:nvSpPr>
        <p:spPr>
          <a:xfrm>
            <a:off x="457200" y="4800600"/>
            <a:ext cx="8363527" cy="1371600"/>
          </a:xfrm>
          <a:prstGeom prst="rect">
            <a:avLst/>
          </a:prstGeom>
        </p:spPr>
        <p:txBody>
          <a:bodyPr vert="horz">
            <a:normAutofit/>
          </a:bodyPr>
          <a:lst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a:lstStyle>
          <a:p>
            <a:pPr marL="585216" lvl="1" indent="0">
              <a:buNone/>
            </a:pPr>
            <a:endParaRPr lang="en-US" dirty="0" smtClean="0"/>
          </a:p>
        </p:txBody>
      </p:sp>
      <p:sp>
        <p:nvSpPr>
          <p:cNvPr id="4" name="Rectangle 3"/>
          <p:cNvSpPr/>
          <p:nvPr/>
        </p:nvSpPr>
        <p:spPr>
          <a:xfrm>
            <a:off x="2286000" y="5187315"/>
            <a:ext cx="4572000" cy="984885"/>
          </a:xfrm>
          <a:prstGeom prst="rect">
            <a:avLst/>
          </a:prstGeom>
        </p:spPr>
        <p:txBody>
          <a:bodyPr>
            <a:spAutoFit/>
          </a:bodyPr>
          <a:lstStyle/>
          <a:p>
            <a:pPr marL="109728" indent="0">
              <a:buNone/>
            </a:pPr>
            <a:endParaRPr lang="en-US" dirty="0"/>
          </a:p>
          <a:p>
            <a:pPr algn="ctr">
              <a:buFont typeface="Wingdings" panose="05000000000000000000" pitchFamily="2" charset="2"/>
              <a:buChar char="Ø"/>
            </a:pPr>
            <a:r>
              <a:rPr lang="en-US" sz="2000" b="1" dirty="0"/>
              <a:t>UW-Milwaukee Police Website:</a:t>
            </a:r>
          </a:p>
          <a:p>
            <a:pPr marL="109728" indent="0" algn="ctr">
              <a:buNone/>
            </a:pPr>
            <a:r>
              <a:rPr lang="en-US" sz="2000" b="1" dirty="0"/>
              <a:t>     </a:t>
            </a:r>
            <a:r>
              <a:rPr lang="en-US" sz="2000" b="1" dirty="0">
                <a:hlinkClick r:id="rId4"/>
              </a:rPr>
              <a:t>http://uwm.edu/police</a:t>
            </a:r>
            <a:r>
              <a:rPr lang="en-US" sz="2000" dirty="0">
                <a:hlinkClick r:id="rId4"/>
              </a:rPr>
              <a:t>/</a:t>
            </a:r>
            <a:r>
              <a:rPr lang="en-US" sz="2000" dirty="0"/>
              <a:t> </a:t>
            </a:r>
          </a:p>
        </p:txBody>
      </p:sp>
    </p:spTree>
    <p:extLst>
      <p:ext uri="{BB962C8B-B14F-4D97-AF65-F5344CB8AC3E}">
        <p14:creationId xmlns:p14="http://schemas.microsoft.com/office/powerpoint/2010/main" val="67333914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5334000"/>
          </a:xfrm>
        </p:spPr>
        <p:txBody>
          <a:bodyPr>
            <a:normAutofit/>
          </a:bodyPr>
          <a:lstStyle/>
          <a:p>
            <a:r>
              <a:rPr lang="en-US" b="1" dirty="0"/>
              <a:t>Step 1 </a:t>
            </a:r>
            <a:r>
              <a:rPr lang="en-US" dirty="0"/>
              <a:t>– Get the facts about the possible crime that occurred on or near the University premises using the “Fact Gathering Checklist.”</a:t>
            </a:r>
          </a:p>
          <a:p>
            <a:r>
              <a:rPr lang="en-US" b="1" dirty="0"/>
              <a:t>Step 2 </a:t>
            </a:r>
            <a:r>
              <a:rPr lang="en-US" dirty="0"/>
              <a:t>– Record the facts as completely and accurately as possible.</a:t>
            </a:r>
          </a:p>
          <a:p>
            <a:r>
              <a:rPr lang="en-US" b="1" dirty="0"/>
              <a:t>Step 3 </a:t>
            </a:r>
            <a:r>
              <a:rPr lang="en-US" dirty="0"/>
              <a:t>– Report the facts using the online CSA Report located </a:t>
            </a:r>
            <a:r>
              <a:rPr lang="en-US" dirty="0" smtClean="0"/>
              <a:t>at</a:t>
            </a:r>
            <a:r>
              <a:rPr lang="en-US" dirty="0"/>
              <a:t>: </a:t>
            </a:r>
            <a:r>
              <a:rPr lang="en-US" dirty="0" smtClean="0">
                <a:hlinkClick r:id="rId4"/>
              </a:rPr>
              <a:t>www.uwm.edu/reportit</a:t>
            </a:r>
            <a:r>
              <a:rPr lang="en-US" dirty="0" smtClean="0"/>
              <a:t>     </a:t>
            </a:r>
            <a:endParaRPr lang="en-US" sz="2000" dirty="0" smtClean="0"/>
          </a:p>
          <a:p>
            <a:pPr marL="109728" indent="0">
              <a:buNone/>
            </a:pPr>
            <a:r>
              <a:rPr lang="en-US" sz="2000" dirty="0" smtClean="0"/>
              <a:t>FOR </a:t>
            </a:r>
            <a:r>
              <a:rPr lang="en-US" sz="2000" dirty="0"/>
              <a:t>EMERGENCIES CONTACT UNIVERSITY POLICE IMMEDIATELY BY DIALING </a:t>
            </a:r>
            <a:r>
              <a:rPr lang="en-US" sz="2000" dirty="0">
                <a:solidFill>
                  <a:srgbClr val="FF0000"/>
                </a:solidFill>
              </a:rPr>
              <a:t>9-911</a:t>
            </a:r>
            <a:r>
              <a:rPr lang="en-US" sz="2000" dirty="0"/>
              <a:t> FROM ANY CAMPUS PHONE OR </a:t>
            </a:r>
            <a:r>
              <a:rPr lang="en-US" sz="2000" dirty="0" smtClean="0">
                <a:solidFill>
                  <a:srgbClr val="FF0000"/>
                </a:solidFill>
              </a:rPr>
              <a:t>414.229-9911 </a:t>
            </a:r>
            <a:r>
              <a:rPr lang="en-US" sz="2000" dirty="0"/>
              <a:t>FROM NON-CAMPUS PHONES.  </a:t>
            </a:r>
          </a:p>
        </p:txBody>
      </p:sp>
      <p:sp>
        <p:nvSpPr>
          <p:cNvPr id="2" name="Title 1"/>
          <p:cNvSpPr>
            <a:spLocks noGrp="1"/>
          </p:cNvSpPr>
          <p:nvPr>
            <p:ph type="title"/>
          </p:nvPr>
        </p:nvSpPr>
        <p:spPr/>
        <p:txBody>
          <a:bodyPr>
            <a:normAutofit fontScale="90000"/>
          </a:bodyPr>
          <a:lstStyle/>
          <a:p>
            <a:pPr algn="ctr"/>
            <a:r>
              <a:rPr lang="en-US" dirty="0" smtClean="0"/>
              <a:t>Remember, You’re a CSA.</a:t>
            </a:r>
            <a:br>
              <a:rPr lang="en-US" dirty="0" smtClean="0"/>
            </a:br>
            <a:r>
              <a:rPr lang="en-US" dirty="0" smtClean="0"/>
              <a:t>What do you have to do?</a:t>
            </a:r>
            <a:endParaRPr lang="en-US" dirty="0"/>
          </a:p>
        </p:txBody>
      </p:sp>
    </p:spTree>
    <p:extLst>
      <p:ext uri="{BB962C8B-B14F-4D97-AF65-F5344CB8AC3E}">
        <p14:creationId xmlns:p14="http://schemas.microsoft.com/office/powerpoint/2010/main" val="181910467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514600"/>
            <a:ext cx="8229600" cy="1143000"/>
          </a:xfrm>
        </p:spPr>
        <p:txBody>
          <a:bodyPr>
            <a:normAutofit/>
          </a:bodyPr>
          <a:lstStyle/>
          <a:p>
            <a:pPr algn="ctr"/>
            <a:r>
              <a:rPr lang="en-US" sz="4800" dirty="0" smtClean="0"/>
              <a:t>When in doubt – Report it</a:t>
            </a:r>
            <a:endParaRPr lang="en-US" sz="4800" dirty="0"/>
          </a:p>
        </p:txBody>
      </p:sp>
      <p:sp>
        <p:nvSpPr>
          <p:cNvPr id="3" name="TextBox 2"/>
          <p:cNvSpPr txBox="1"/>
          <p:nvPr/>
        </p:nvSpPr>
        <p:spPr>
          <a:xfrm>
            <a:off x="1981200" y="3657600"/>
            <a:ext cx="5638800" cy="646331"/>
          </a:xfrm>
          <a:prstGeom prst="rect">
            <a:avLst/>
          </a:prstGeom>
          <a:noFill/>
        </p:spPr>
        <p:txBody>
          <a:bodyPr wrap="square" rtlCol="0">
            <a:spAutoFit/>
          </a:bodyPr>
          <a:lstStyle/>
          <a:p>
            <a:r>
              <a:rPr lang="en-US" sz="3600" dirty="0" smtClean="0">
                <a:hlinkClick r:id="rId4"/>
              </a:rPr>
              <a:t>www.uwm.edu/reportit.cfm</a:t>
            </a:r>
            <a:endParaRPr lang="en-US" sz="3600" dirty="0"/>
          </a:p>
        </p:txBody>
      </p:sp>
    </p:spTree>
    <p:extLst>
      <p:ext uri="{BB962C8B-B14F-4D97-AF65-F5344CB8AC3E}">
        <p14:creationId xmlns:p14="http://schemas.microsoft.com/office/powerpoint/2010/main" val="28574477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828800"/>
            <a:ext cx="7620000" cy="2925762"/>
          </a:xfrm>
        </p:spPr>
        <p:txBody>
          <a:bodyPr>
            <a:noAutofit/>
          </a:bodyPr>
          <a:lstStyle/>
          <a:p>
            <a:pPr>
              <a:spcBef>
                <a:spcPts val="1200"/>
              </a:spcBef>
            </a:pPr>
            <a:r>
              <a:rPr lang="en-US" sz="2400" dirty="0" smtClean="0"/>
              <a:t>UWM </a:t>
            </a:r>
            <a:r>
              <a:rPr lang="en-US" sz="2400" dirty="0"/>
              <a:t>must provide timely warnings concerning certain crimes</a:t>
            </a:r>
            <a:r>
              <a:rPr lang="en-US" sz="2400" dirty="0" smtClean="0"/>
              <a:t>.</a:t>
            </a:r>
            <a:endParaRPr lang="en-US" sz="2400" dirty="0"/>
          </a:p>
          <a:p>
            <a:pPr>
              <a:spcBef>
                <a:spcPts val="1200"/>
              </a:spcBef>
            </a:pPr>
            <a:r>
              <a:rPr lang="en-US" sz="2400" dirty="0"/>
              <a:t>The University Police Department must maintain a public log of crimes reported to them. </a:t>
            </a:r>
            <a:endParaRPr lang="en-US" sz="2400" dirty="0" smtClean="0"/>
          </a:p>
          <a:p>
            <a:pPr lvl="1"/>
            <a:endParaRPr lang="en-US" sz="2000" dirty="0" smtClean="0"/>
          </a:p>
        </p:txBody>
      </p:sp>
      <p:sp>
        <p:nvSpPr>
          <p:cNvPr id="2" name="Title 1"/>
          <p:cNvSpPr>
            <a:spLocks noGrp="1"/>
          </p:cNvSpPr>
          <p:nvPr>
            <p:ph type="title"/>
          </p:nvPr>
        </p:nvSpPr>
        <p:spPr>
          <a:xfrm>
            <a:off x="0" y="274638"/>
            <a:ext cx="8991600" cy="1143000"/>
          </a:xfrm>
        </p:spPr>
        <p:txBody>
          <a:bodyPr>
            <a:normAutofit fontScale="90000"/>
          </a:bodyPr>
          <a:lstStyle/>
          <a:p>
            <a:pPr algn="ctr"/>
            <a:r>
              <a:rPr lang="en-US" dirty="0" smtClean="0"/>
              <a:t>REQUIREMENTS FOR COLLEGES AND UNIVERSITIES</a:t>
            </a:r>
            <a:endParaRPr lang="en-US" dirty="0"/>
          </a:p>
        </p:txBody>
      </p:sp>
    </p:spTree>
    <p:extLst>
      <p:ext uri="{BB962C8B-B14F-4D97-AF65-F5344CB8AC3E}">
        <p14:creationId xmlns:p14="http://schemas.microsoft.com/office/powerpoint/2010/main" val="337948149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1"/>
            <a:ext cx="8229600" cy="3810000"/>
          </a:xfrm>
        </p:spPr>
        <p:txBody>
          <a:bodyPr/>
          <a:lstStyle/>
          <a:p>
            <a:pPr>
              <a:spcBef>
                <a:spcPts val="1200"/>
              </a:spcBef>
            </a:pPr>
            <a:r>
              <a:rPr lang="en-US" dirty="0" smtClean="0"/>
              <a:t>Crime Statistics for the three previous calendar years for the University and other required locations are available online.</a:t>
            </a:r>
          </a:p>
          <a:p>
            <a:pPr>
              <a:spcBef>
                <a:spcPts val="1200"/>
              </a:spcBef>
            </a:pPr>
            <a:r>
              <a:rPr lang="en-US" dirty="0" smtClean="0"/>
              <a:t>The  </a:t>
            </a:r>
            <a:r>
              <a:rPr lang="en-US" dirty="0"/>
              <a:t>“Annual Campus Safety and Fire Report” can </a:t>
            </a:r>
            <a:r>
              <a:rPr lang="en-US" dirty="0" smtClean="0"/>
              <a:t>be </a:t>
            </a:r>
            <a:r>
              <a:rPr lang="en-US" dirty="0"/>
              <a:t>downloaded at: </a:t>
            </a:r>
            <a:r>
              <a:rPr lang="en-US" dirty="0" smtClean="0"/>
              <a:t/>
            </a:r>
            <a:br>
              <a:rPr lang="en-US" dirty="0" smtClean="0"/>
            </a:br>
            <a:endParaRPr lang="en-US" sz="800" dirty="0" smtClean="0"/>
          </a:p>
          <a:p>
            <a:pPr marL="137160" indent="0">
              <a:buNone/>
            </a:pPr>
            <a:r>
              <a:rPr lang="en-US" sz="2500" dirty="0" smtClean="0">
                <a:hlinkClick r:id="rId4"/>
              </a:rPr>
              <a:t>http</a:t>
            </a:r>
            <a:r>
              <a:rPr lang="en-US" sz="2500" dirty="0">
                <a:hlinkClick r:id="rId4"/>
              </a:rPr>
              <a:t>://</a:t>
            </a:r>
            <a:r>
              <a:rPr lang="en-US" sz="2500" dirty="0" smtClean="0">
                <a:hlinkClick r:id="rId4"/>
              </a:rPr>
              <a:t>www4.uwm.edu/safety/annual_security_report.cfm</a:t>
            </a:r>
            <a:r>
              <a:rPr lang="en-US" sz="2500" dirty="0" smtClean="0"/>
              <a:t> </a:t>
            </a:r>
            <a:endParaRPr lang="en-US" sz="2500" dirty="0"/>
          </a:p>
        </p:txBody>
      </p:sp>
      <p:sp>
        <p:nvSpPr>
          <p:cNvPr id="2" name="Title 1"/>
          <p:cNvSpPr>
            <a:spLocks noGrp="1"/>
          </p:cNvSpPr>
          <p:nvPr>
            <p:ph type="title"/>
          </p:nvPr>
        </p:nvSpPr>
        <p:spPr/>
        <p:txBody>
          <a:bodyPr>
            <a:normAutofit/>
          </a:bodyPr>
          <a:lstStyle/>
          <a:p>
            <a:pPr algn="ctr"/>
            <a:r>
              <a:rPr lang="en-US" dirty="0" smtClean="0"/>
              <a:t>Annual Security Report Inclusions</a:t>
            </a:r>
            <a:endParaRPr lang="en-US" dirty="0"/>
          </a:p>
        </p:txBody>
      </p:sp>
    </p:spTree>
    <p:extLst>
      <p:ext uri="{BB962C8B-B14F-4D97-AF65-F5344CB8AC3E}">
        <p14:creationId xmlns:p14="http://schemas.microsoft.com/office/powerpoint/2010/main" val="397010724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81329"/>
            <a:ext cx="8229600" cy="3624072"/>
          </a:xfrm>
        </p:spPr>
        <p:txBody>
          <a:bodyPr>
            <a:normAutofit/>
          </a:bodyPr>
          <a:lstStyle/>
          <a:p>
            <a:pPr>
              <a:spcBef>
                <a:spcPts val="1200"/>
              </a:spcBef>
            </a:pPr>
            <a:r>
              <a:rPr lang="en-US" dirty="0" smtClean="0"/>
              <a:t>Non-compliance can have a negative impact on the University’s ability to maintain financial aid.</a:t>
            </a:r>
          </a:p>
          <a:p>
            <a:pPr>
              <a:spcBef>
                <a:spcPts val="1200"/>
              </a:spcBef>
            </a:pPr>
            <a:r>
              <a:rPr lang="en-US" dirty="0" smtClean="0"/>
              <a:t>Violators can be fined up to $35,000 per violation by the U.S. Department of Education for failing to maintain and disclose crime statistics or otherwise fail to adhere to the law’s requirements.</a:t>
            </a:r>
            <a:r>
              <a:rPr lang="en-US" strike="sngStrike" dirty="0"/>
              <a:t> </a:t>
            </a:r>
            <a:endParaRPr lang="en-US" strike="sngStrike" dirty="0" smtClean="0"/>
          </a:p>
        </p:txBody>
      </p:sp>
      <p:sp>
        <p:nvSpPr>
          <p:cNvPr id="2" name="Title 1"/>
          <p:cNvSpPr>
            <a:spLocks noGrp="1"/>
          </p:cNvSpPr>
          <p:nvPr>
            <p:ph type="title"/>
          </p:nvPr>
        </p:nvSpPr>
        <p:spPr/>
        <p:txBody>
          <a:bodyPr>
            <a:normAutofit fontScale="90000"/>
          </a:bodyPr>
          <a:lstStyle/>
          <a:p>
            <a:r>
              <a:rPr lang="en-US" dirty="0" smtClean="0"/>
              <a:t>NON-COMPLIANCE WITH THE CLERY ACT</a:t>
            </a:r>
            <a:endParaRPr lang="en-US" dirty="0"/>
          </a:p>
        </p:txBody>
      </p:sp>
    </p:spTree>
    <p:extLst>
      <p:ext uri="{BB962C8B-B14F-4D97-AF65-F5344CB8AC3E}">
        <p14:creationId xmlns:p14="http://schemas.microsoft.com/office/powerpoint/2010/main" val="179799930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678363"/>
          </a:xfrm>
        </p:spPr>
        <p:txBody>
          <a:bodyPr>
            <a:normAutofit/>
          </a:bodyPr>
          <a:lstStyle/>
          <a:p>
            <a:pPr marL="109728" indent="0">
              <a:buNone/>
            </a:pPr>
            <a:r>
              <a:rPr lang="en-US" dirty="0"/>
              <a:t>A</a:t>
            </a:r>
            <a:r>
              <a:rPr lang="en-US" dirty="0" smtClean="0"/>
              <a:t>mended </a:t>
            </a:r>
            <a:r>
              <a:rPr lang="en-US" dirty="0"/>
              <a:t>the </a:t>
            </a:r>
            <a:r>
              <a:rPr lang="en-US" dirty="0" smtClean="0"/>
              <a:t>Jeanne </a:t>
            </a:r>
            <a:r>
              <a:rPr lang="en-US" dirty="0" err="1" smtClean="0"/>
              <a:t>Clery</a:t>
            </a:r>
            <a:r>
              <a:rPr lang="en-US" dirty="0" smtClean="0"/>
              <a:t> </a:t>
            </a:r>
            <a:r>
              <a:rPr lang="en-US" dirty="0"/>
              <a:t>Act </a:t>
            </a:r>
            <a:r>
              <a:rPr lang="en-US" dirty="0" smtClean="0"/>
              <a:t>to:</a:t>
            </a:r>
          </a:p>
          <a:p>
            <a:pPr>
              <a:spcBef>
                <a:spcPts val="1200"/>
              </a:spcBef>
            </a:pPr>
            <a:r>
              <a:rPr lang="en-US" dirty="0" smtClean="0"/>
              <a:t>require </a:t>
            </a:r>
            <a:r>
              <a:rPr lang="en-US" dirty="0"/>
              <a:t>institutions to maintain statistics </a:t>
            </a:r>
            <a:r>
              <a:rPr lang="en-US" dirty="0" smtClean="0"/>
              <a:t>about the </a:t>
            </a:r>
            <a:r>
              <a:rPr lang="en-US" dirty="0"/>
              <a:t>number of incidents of dating violence, </a:t>
            </a:r>
            <a:r>
              <a:rPr lang="en-US" dirty="0" smtClean="0"/>
              <a:t>domestic violence,</a:t>
            </a:r>
            <a:r>
              <a:rPr lang="en-US" strike="sngStrike" dirty="0" smtClean="0"/>
              <a:t> </a:t>
            </a:r>
            <a:r>
              <a:rPr lang="en-US" dirty="0"/>
              <a:t>and </a:t>
            </a:r>
            <a:r>
              <a:rPr lang="en-US" dirty="0" smtClean="0"/>
              <a:t>stalking.</a:t>
            </a:r>
          </a:p>
          <a:p>
            <a:pPr>
              <a:spcBef>
                <a:spcPts val="1200"/>
              </a:spcBef>
            </a:pPr>
            <a:r>
              <a:rPr lang="en-US" dirty="0" smtClean="0"/>
              <a:t>require prevention </a:t>
            </a:r>
            <a:r>
              <a:rPr lang="en-US" dirty="0"/>
              <a:t>and awareness </a:t>
            </a:r>
            <a:r>
              <a:rPr lang="en-US" dirty="0" smtClean="0"/>
              <a:t>training for students and employees.</a:t>
            </a:r>
            <a:endParaRPr lang="en-US" dirty="0"/>
          </a:p>
          <a:p>
            <a:pPr>
              <a:spcBef>
                <a:spcPts val="1200"/>
              </a:spcBef>
            </a:pPr>
            <a:r>
              <a:rPr lang="en-US" dirty="0"/>
              <a:t>p</a:t>
            </a:r>
            <a:r>
              <a:rPr lang="en-US" dirty="0" smtClean="0"/>
              <a:t>rovide protective measures to alleged victims if such measures are </a:t>
            </a:r>
            <a:r>
              <a:rPr lang="en-US" dirty="0"/>
              <a:t>reasonably </a:t>
            </a:r>
            <a:r>
              <a:rPr lang="en-US" dirty="0" smtClean="0"/>
              <a:t>available.</a:t>
            </a:r>
            <a:endParaRPr lang="en-US" dirty="0"/>
          </a:p>
        </p:txBody>
      </p:sp>
      <p:sp>
        <p:nvSpPr>
          <p:cNvPr id="2" name="Title 1"/>
          <p:cNvSpPr>
            <a:spLocks noGrp="1"/>
          </p:cNvSpPr>
          <p:nvPr>
            <p:ph type="title"/>
          </p:nvPr>
        </p:nvSpPr>
        <p:spPr/>
        <p:txBody>
          <a:bodyPr>
            <a:normAutofit fontScale="90000"/>
          </a:bodyPr>
          <a:lstStyle/>
          <a:p>
            <a:pPr algn="ctr"/>
            <a:r>
              <a:rPr lang="en-US" dirty="0" smtClean="0">
                <a:solidFill>
                  <a:schemeClr val="tx1"/>
                </a:solidFill>
              </a:rPr>
              <a:t>VIOLENCE AGAINST WOMEN REAUTHORIZATION ACT OF 2013</a:t>
            </a:r>
            <a:endParaRPr lang="en-US" dirty="0">
              <a:solidFill>
                <a:schemeClr val="tx1"/>
              </a:solidFill>
            </a:endParaRPr>
          </a:p>
        </p:txBody>
      </p:sp>
    </p:spTree>
    <p:extLst>
      <p:ext uri="{BB962C8B-B14F-4D97-AF65-F5344CB8AC3E}">
        <p14:creationId xmlns:p14="http://schemas.microsoft.com/office/powerpoint/2010/main" val="124093519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0"/>
            <a:ext cx="8229600" cy="4419600"/>
          </a:xfrm>
        </p:spPr>
        <p:txBody>
          <a:bodyPr>
            <a:normAutofit/>
          </a:bodyPr>
          <a:lstStyle/>
          <a:p>
            <a:pPr>
              <a:spcBef>
                <a:spcPts val="1200"/>
              </a:spcBef>
            </a:pPr>
            <a:r>
              <a:rPr lang="en-US" sz="2400" dirty="0" smtClean="0"/>
              <a:t>Many crimes, especially sexual assaults, are often NOT reported to the police.</a:t>
            </a:r>
          </a:p>
          <a:p>
            <a:pPr>
              <a:spcBef>
                <a:spcPts val="1200"/>
              </a:spcBef>
            </a:pPr>
            <a:r>
              <a:rPr lang="en-US" sz="2400" dirty="0" smtClean="0"/>
              <a:t>The University is required to gather and publish crime data from multiple sources, including sources other than the police</a:t>
            </a:r>
          </a:p>
          <a:p>
            <a:pPr lvl="1"/>
            <a:r>
              <a:rPr lang="en-US" sz="2400" dirty="0" smtClean="0"/>
              <a:t>This ensures that students and other members of the University community know about potential dangers on campus</a:t>
            </a:r>
          </a:p>
          <a:p>
            <a:pPr>
              <a:spcBef>
                <a:spcPts val="1200"/>
              </a:spcBef>
            </a:pPr>
            <a:r>
              <a:rPr lang="en-US" sz="2400" dirty="0"/>
              <a:t>Data must be collected from a wide variety of “Campus Security Authorities” or CSA’s</a:t>
            </a:r>
          </a:p>
          <a:p>
            <a:pPr lvl="1">
              <a:buSzPct val="68000"/>
            </a:pPr>
            <a:r>
              <a:rPr lang="en-US" dirty="0"/>
              <a:t>That’s where YOU come in</a:t>
            </a:r>
          </a:p>
          <a:p>
            <a:endParaRPr lang="en-US" sz="2800" dirty="0"/>
          </a:p>
        </p:txBody>
      </p:sp>
      <p:sp>
        <p:nvSpPr>
          <p:cNvPr id="2" name="Title 1"/>
          <p:cNvSpPr>
            <a:spLocks noGrp="1"/>
          </p:cNvSpPr>
          <p:nvPr>
            <p:ph type="title"/>
          </p:nvPr>
        </p:nvSpPr>
        <p:spPr>
          <a:xfrm>
            <a:off x="0" y="228600"/>
            <a:ext cx="8991600" cy="1143000"/>
          </a:xfrm>
        </p:spPr>
        <p:txBody>
          <a:bodyPr>
            <a:normAutofit/>
          </a:bodyPr>
          <a:lstStyle/>
          <a:p>
            <a:r>
              <a:rPr lang="en-US" sz="3650" dirty="0" smtClean="0"/>
              <a:t>What does the Clery Act have to do with you?</a:t>
            </a:r>
            <a:endParaRPr lang="en-US" sz="3650" dirty="0"/>
          </a:p>
        </p:txBody>
      </p:sp>
    </p:spTree>
    <p:extLst>
      <p:ext uri="{BB962C8B-B14F-4D97-AF65-F5344CB8AC3E}">
        <p14:creationId xmlns:p14="http://schemas.microsoft.com/office/powerpoint/2010/main" val="34152421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95400"/>
            <a:ext cx="7848600" cy="4114800"/>
          </a:xfrm>
        </p:spPr>
        <p:txBody>
          <a:bodyPr>
            <a:noAutofit/>
          </a:bodyPr>
          <a:lstStyle/>
          <a:p>
            <a:pPr>
              <a:spcBef>
                <a:spcPts val="1200"/>
              </a:spcBef>
            </a:pPr>
            <a:r>
              <a:rPr lang="en-US" sz="2400" dirty="0" smtClean="0"/>
              <a:t>CSA Definition: University employees whose functions involve campus security or significant responsibility for student and campus activities.</a:t>
            </a:r>
          </a:p>
          <a:p>
            <a:pPr>
              <a:spcBef>
                <a:spcPts val="1200"/>
              </a:spcBef>
            </a:pPr>
            <a:r>
              <a:rPr lang="en-US" sz="2400" dirty="0" smtClean="0"/>
              <a:t>ALL CSAs, without exception, are required to report any crimes that are reported to them by anyone (i.e., student, staff, visitor, vendor, etc.)</a:t>
            </a:r>
          </a:p>
          <a:p>
            <a:pPr>
              <a:spcBef>
                <a:spcPts val="1200"/>
              </a:spcBef>
            </a:pPr>
            <a:r>
              <a:rPr lang="en-US" sz="2400" dirty="0" smtClean="0"/>
              <a:t>Victims or other individuals disclosing crimes may remain anonymous, </a:t>
            </a:r>
            <a:r>
              <a:rPr lang="en-US" sz="2400" u="sng" dirty="0" smtClean="0"/>
              <a:t>BUT THE INCIDENT </a:t>
            </a:r>
            <a:r>
              <a:rPr lang="en-US" sz="2400" b="1" u="sng" dirty="0" smtClean="0"/>
              <a:t>MUST </a:t>
            </a:r>
            <a:r>
              <a:rPr lang="en-US" sz="2400" u="sng" dirty="0" smtClean="0"/>
              <a:t>BE REPORTED </a:t>
            </a:r>
            <a:r>
              <a:rPr lang="en-US" sz="2400" dirty="0" smtClean="0"/>
              <a:t>by any CSA to whom a crime is disclosed.</a:t>
            </a:r>
            <a:endParaRPr lang="en-US" sz="2400" u="sng" dirty="0" smtClean="0"/>
          </a:p>
        </p:txBody>
      </p:sp>
      <p:sp>
        <p:nvSpPr>
          <p:cNvPr id="2" name="Title 1"/>
          <p:cNvSpPr>
            <a:spLocks noGrp="1"/>
          </p:cNvSpPr>
          <p:nvPr>
            <p:ph type="title"/>
          </p:nvPr>
        </p:nvSpPr>
        <p:spPr>
          <a:xfrm>
            <a:off x="457200" y="152400"/>
            <a:ext cx="8229600" cy="1143000"/>
          </a:xfrm>
        </p:spPr>
        <p:txBody>
          <a:bodyPr>
            <a:normAutofit fontScale="90000"/>
          </a:bodyPr>
          <a:lstStyle/>
          <a:p>
            <a:pPr algn="ctr"/>
            <a:r>
              <a:rPr lang="en-US" dirty="0" smtClean="0"/>
              <a:t>CAMPUS SECURITY AUTHORITIES (CSA)</a:t>
            </a:r>
            <a:endParaRPr lang="en-US" dirty="0"/>
          </a:p>
        </p:txBody>
      </p:sp>
    </p:spTree>
    <p:extLst>
      <p:ext uri="{BB962C8B-B14F-4D97-AF65-F5344CB8AC3E}">
        <p14:creationId xmlns:p14="http://schemas.microsoft.com/office/powerpoint/2010/main" val="1876683393"/>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10.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11.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12.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13.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14.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15.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16.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17.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18.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19.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2.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20.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21.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22.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23.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24.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25.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26.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27.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28.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29.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3.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30.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31.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32.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4.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5.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6.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7.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8.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ppt/theme/themeOverride9.xml><?xml version="1.0" encoding="utf-8"?>
<a:themeOverride xmlns:a="http://schemas.openxmlformats.org/drawingml/2006/main">
  <a:clrScheme name="Custom 6">
    <a:dk1>
      <a:sysClr val="windowText" lastClr="000000"/>
    </a:dk1>
    <a:lt1>
      <a:sysClr val="window" lastClr="FFFFFF"/>
    </a:lt1>
    <a:dk2>
      <a:srgbClr val="5A6378"/>
    </a:dk2>
    <a:lt2>
      <a:srgbClr val="D4D4D6"/>
    </a:lt2>
    <a:accent1>
      <a:srgbClr val="FFBC00"/>
    </a:accent1>
    <a:accent2>
      <a:srgbClr val="60B5CC"/>
    </a:accent2>
    <a:accent3>
      <a:srgbClr val="E66C7D"/>
    </a:accent3>
    <a:accent4>
      <a:srgbClr val="6BB76D"/>
    </a:accent4>
    <a:accent5>
      <a:srgbClr val="FFBC00"/>
    </a:accent5>
    <a:accent6>
      <a:srgbClr val="C64847"/>
    </a:accent6>
    <a:hlink>
      <a:srgbClr val="168BBA"/>
    </a:hlink>
    <a:folHlink>
      <a:srgbClr val="6800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B2297B23631C141B5779EE3662A1FC2" ma:contentTypeVersion="1" ma:contentTypeDescription="Create a new document." ma:contentTypeScope="" ma:versionID="ca82e26b30db8007234d318737c3b858">
  <xsd:schema xmlns:xsd="http://www.w3.org/2001/XMLSchema" xmlns:xs="http://www.w3.org/2001/XMLSchema" xmlns:p="http://schemas.microsoft.com/office/2006/metadata/properties" xmlns:ns3="0e88fc26-70a7-4acf-8ea3-8e4d519e5146" targetNamespace="http://schemas.microsoft.com/office/2006/metadata/properties" ma:root="true" ma:fieldsID="1ec3b04fc3d92553ccd908d43fec4bd1" ns3:_="">
    <xsd:import namespace="0e88fc26-70a7-4acf-8ea3-8e4d519e5146"/>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e88fc26-70a7-4acf-8ea3-8e4d519e514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0e88fc26-70a7-4acf-8ea3-8e4d519e5146">
      <UserInfo>
        <DisplayName>Everyone except external users</DisplayName>
        <AccountId>5</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EB19826-0FEC-458C-8814-F1064850237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e88fc26-70a7-4acf-8ea3-8e4d519e51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D8617145-4EA1-49A3-BAD0-30866B07174F}">
  <ds:schemaRefs>
    <ds:schemaRef ds:uri="http://purl.org/dc/terms/"/>
    <ds:schemaRef ds:uri="http://schemas.microsoft.com/office/2006/documentManagement/types"/>
    <ds:schemaRef ds:uri="http://schemas.openxmlformats.org/package/2006/metadata/core-properties"/>
    <ds:schemaRef ds:uri="http://www.w3.org/XML/1998/namespace"/>
    <ds:schemaRef ds:uri="http://purl.org/dc/dcmitype/"/>
    <ds:schemaRef ds:uri="http://schemas.microsoft.com/office/infopath/2007/PartnerControls"/>
    <ds:schemaRef ds:uri="0e88fc26-70a7-4acf-8ea3-8e4d519e5146"/>
    <ds:schemaRef ds:uri="http://schemas.microsoft.com/office/2006/metadata/properties"/>
    <ds:schemaRef ds:uri="http://purl.org/dc/elements/1.1/"/>
  </ds:schemaRefs>
</ds:datastoreItem>
</file>

<file path=customXml/itemProps3.xml><?xml version="1.0" encoding="utf-8"?>
<ds:datastoreItem xmlns:ds="http://schemas.openxmlformats.org/officeDocument/2006/customXml" ds:itemID="{CCEE9C27-E0F3-4D0F-BF15-D66CB1E849D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853</TotalTime>
  <Words>1864</Words>
  <Application>Microsoft Macintosh PowerPoint</Application>
  <PresentationFormat>On-screen Show (4:3)</PresentationFormat>
  <Paragraphs>227</Paragraphs>
  <Slides>32</Slides>
  <Notes>32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Arial</vt:lpstr>
      <vt:lpstr>Calibri</vt:lpstr>
      <vt:lpstr>Verdana</vt:lpstr>
      <vt:lpstr>Wingdings</vt:lpstr>
      <vt:lpstr>Wingdings 2</vt:lpstr>
      <vt:lpstr>Wingdings 3</vt:lpstr>
      <vt:lpstr>Concourse</vt:lpstr>
      <vt:lpstr>JEANNE CLERY DISCLOSURE OF CAMPUS SECURITY POLICY &amp; CAMPUS CRIME STATISTICS ACT</vt:lpstr>
      <vt:lpstr>WHAT IS THE CLERY ACT?</vt:lpstr>
      <vt:lpstr>REQUIREMENTS FOR COLLEGES AND UNIVERSITIES</vt:lpstr>
      <vt:lpstr>REQUIREMENTS FOR COLLEGES AND UNIVERSITIES</vt:lpstr>
      <vt:lpstr>Annual Security Report Inclusions</vt:lpstr>
      <vt:lpstr>NON-COMPLIANCE WITH THE CLERY ACT</vt:lpstr>
      <vt:lpstr>VIOLENCE AGAINST WOMEN REAUTHORIZATION ACT OF 2013</vt:lpstr>
      <vt:lpstr>What does the Clery Act have to do with you?</vt:lpstr>
      <vt:lpstr>CAMPUS SECURITY AUTHORITIES (CSA)</vt:lpstr>
      <vt:lpstr>CAMPUS SECURITY AUTHORITIES (CSA)</vt:lpstr>
      <vt:lpstr>REQUIRED CRIME REPORTING LOCATIONS</vt:lpstr>
      <vt:lpstr>A CRIME MUST BE REPORTED  IF IT OCCURRED:</vt:lpstr>
      <vt:lpstr>A CRIME MUST BE REPORTED  IF IT OCCURRED:</vt:lpstr>
      <vt:lpstr>A CRIME MUST BE REPORTED IF IT OCCURRED:</vt:lpstr>
      <vt:lpstr>REPORT ALL CRIMES OR POTENTIAL CRIMES</vt:lpstr>
      <vt:lpstr>Definitions:  Aggravated Assault</vt:lpstr>
      <vt:lpstr>Definitions:  Robbery</vt:lpstr>
      <vt:lpstr>Definitions:  Arson</vt:lpstr>
      <vt:lpstr>Definitions:  Sex Offenses</vt:lpstr>
      <vt:lpstr>PowerPoint Presentation</vt:lpstr>
      <vt:lpstr>Definitions:  Hate Crimes</vt:lpstr>
      <vt:lpstr>Definitions: Hate Crimes</vt:lpstr>
      <vt:lpstr>Get help reporting a crime…</vt:lpstr>
      <vt:lpstr>YOU’RE A CSA…  WHAT DO YOU HAVE TO DO?</vt:lpstr>
      <vt:lpstr>STEP 1 – GET THE FACTS</vt:lpstr>
      <vt:lpstr>FACT GATHERING CHECKLIST</vt:lpstr>
      <vt:lpstr>STEP 2 – RECORD THE FACTS</vt:lpstr>
      <vt:lpstr>DO’S &amp; DON’TS</vt:lpstr>
      <vt:lpstr>STEP 3 – REPORT THE FACTS</vt:lpstr>
      <vt:lpstr>Other Resources</vt:lpstr>
      <vt:lpstr>Remember, You’re a CSA. What do you have to do?</vt:lpstr>
      <vt:lpstr>When in doubt – Report it</vt:lpstr>
    </vt:vector>
  </TitlesOfParts>
  <Company>Youngstown State University</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JEANE CLERY DISCLOSURE OF CAMPUS SECURITY POLICY &amp; CAMPUS CRIME STATISTICS ACT</dc:title>
  <dc:creator>Windows User</dc:creator>
  <cp:lastModifiedBy>Michelle Theresa Hamberlin</cp:lastModifiedBy>
  <cp:revision>132</cp:revision>
  <cp:lastPrinted>2012-09-28T14:23:24Z</cp:lastPrinted>
  <dcterms:created xsi:type="dcterms:W3CDTF">2012-08-09T15:24:09Z</dcterms:created>
  <dcterms:modified xsi:type="dcterms:W3CDTF">2016-09-21T17:54:15Z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0x0101006B2297B23631C141B5779EE3662A1FC2</vt:lpwstr>
  </property>
  <property fmtid="{D5CDD505-2E9C-101B-9397-08002B2CF9AE}" pid="3" name="IsMyDocuments">
    <vt:bool>true</vt:bool>
  </property>
</Properties>
</file>