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6"/>
  </p:notesMasterIdLst>
  <p:sldIdLst>
    <p:sldId id="273" r:id="rId2"/>
    <p:sldId id="274" r:id="rId3"/>
    <p:sldId id="275" r:id="rId4"/>
    <p:sldId id="276"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288" r:id="rId23"/>
    <p:sldId id="289" r:id="rId24"/>
    <p:sldId id="290" r:id="rId25"/>
    <p:sldId id="291" r:id="rId26"/>
    <p:sldId id="292" r:id="rId27"/>
    <p:sldId id="279" r:id="rId28"/>
    <p:sldId id="282" r:id="rId29"/>
    <p:sldId id="281" r:id="rId30"/>
    <p:sldId id="287" r:id="rId31"/>
    <p:sldId id="283" r:id="rId32"/>
    <p:sldId id="284" r:id="rId33"/>
    <p:sldId id="285" r:id="rId34"/>
    <p:sldId id="28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32" autoAdjust="0"/>
  </p:normalViewPr>
  <p:slideViewPr>
    <p:cSldViewPr snapToGrid="0" snapToObjects="1">
      <p:cViewPr varScale="1">
        <p:scale>
          <a:sx n="93" d="100"/>
          <a:sy n="93" d="100"/>
        </p:scale>
        <p:origin x="-35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Sheet1!$B$1</c:f>
              <c:strCache>
                <c:ptCount val="1"/>
                <c:pt idx="0">
                  <c:v>Audience</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Advising</c:v>
                </c:pt>
                <c:pt idx="1">
                  <c:v>Walk up</c:v>
                </c:pt>
                <c:pt idx="2">
                  <c:v>Program Participants</c:v>
                </c:pt>
                <c:pt idx="3">
                  <c:v>Student Staff</c:v>
                </c:pt>
              </c:strCache>
            </c:strRef>
          </c:cat>
          <c:val>
            <c:numRef>
              <c:f>Sheet1!$B$2:$B$5</c:f>
              <c:numCache>
                <c:formatCode>General</c:formatCode>
                <c:ptCount val="4"/>
                <c:pt idx="0">
                  <c:v>25.0</c:v>
                </c:pt>
                <c:pt idx="1">
                  <c:v>20.0</c:v>
                </c:pt>
                <c:pt idx="2">
                  <c:v>45.0</c:v>
                </c:pt>
                <c:pt idx="3">
                  <c:v>10.0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76D42-5061-2342-9A73-01A4786A38EE}" type="datetimeFigureOut">
              <a:rPr lang="en-US" smtClean="0"/>
              <a:t>2/22/16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B0D7D8-1B61-4E46-9843-9F38A3FC35A7}" type="slidenum">
              <a:rPr lang="en-US" smtClean="0"/>
              <a:t>‹#›</a:t>
            </a:fld>
            <a:endParaRPr lang="en-US"/>
          </a:p>
        </p:txBody>
      </p:sp>
    </p:spTree>
    <p:extLst>
      <p:ext uri="{BB962C8B-B14F-4D97-AF65-F5344CB8AC3E}">
        <p14:creationId xmlns:p14="http://schemas.microsoft.com/office/powerpoint/2010/main" val="8612591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what is happening at the unit level</a:t>
            </a:r>
          </a:p>
          <a:p>
            <a:r>
              <a:rPr lang="en-US" dirty="0" smtClean="0"/>
              <a:t>Why we are doing this process for student staff</a:t>
            </a:r>
            <a:endParaRPr lang="en-US" dirty="0"/>
          </a:p>
        </p:txBody>
      </p:sp>
      <p:sp>
        <p:nvSpPr>
          <p:cNvPr id="4" name="Slide Number Placeholder 3"/>
          <p:cNvSpPr>
            <a:spLocks noGrp="1"/>
          </p:cNvSpPr>
          <p:nvPr>
            <p:ph type="sldNum" sz="quarter" idx="10"/>
          </p:nvPr>
        </p:nvSpPr>
        <p:spPr/>
        <p:txBody>
          <a:bodyPr/>
          <a:lstStyle/>
          <a:p>
            <a:fld id="{535A36D9-1899-2948-8049-0EECA7BF7A92}" type="slidenum">
              <a:rPr lang="en-US" smtClean="0"/>
              <a:t>3</a:t>
            </a:fld>
            <a:endParaRPr lang="en-US"/>
          </a:p>
        </p:txBody>
      </p:sp>
    </p:spTree>
    <p:extLst>
      <p:ext uri="{BB962C8B-B14F-4D97-AF65-F5344CB8AC3E}">
        <p14:creationId xmlns:p14="http://schemas.microsoft.com/office/powerpoint/2010/main" val="86590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13</a:t>
            </a:fld>
            <a:endParaRPr lang="en-US"/>
          </a:p>
        </p:txBody>
      </p:sp>
    </p:spTree>
    <p:extLst>
      <p:ext uri="{BB962C8B-B14F-4D97-AF65-F5344CB8AC3E}">
        <p14:creationId xmlns:p14="http://schemas.microsoft.com/office/powerpoint/2010/main" val="36185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14</a:t>
            </a:fld>
            <a:endParaRPr lang="en-US"/>
          </a:p>
        </p:txBody>
      </p:sp>
    </p:spTree>
    <p:extLst>
      <p:ext uri="{BB962C8B-B14F-4D97-AF65-F5344CB8AC3E}">
        <p14:creationId xmlns:p14="http://schemas.microsoft.com/office/powerpoint/2010/main" val="3584811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15</a:t>
            </a:fld>
            <a:endParaRPr lang="en-US"/>
          </a:p>
        </p:txBody>
      </p:sp>
    </p:spTree>
    <p:extLst>
      <p:ext uri="{BB962C8B-B14F-4D97-AF65-F5344CB8AC3E}">
        <p14:creationId xmlns:p14="http://schemas.microsoft.com/office/powerpoint/2010/main" val="277993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16</a:t>
            </a:fld>
            <a:endParaRPr lang="en-US"/>
          </a:p>
        </p:txBody>
      </p:sp>
    </p:spTree>
    <p:extLst>
      <p:ext uri="{BB962C8B-B14F-4D97-AF65-F5344CB8AC3E}">
        <p14:creationId xmlns:p14="http://schemas.microsoft.com/office/powerpoint/2010/main" val="326003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17</a:t>
            </a:fld>
            <a:endParaRPr lang="en-US"/>
          </a:p>
        </p:txBody>
      </p:sp>
    </p:spTree>
    <p:extLst>
      <p:ext uri="{BB962C8B-B14F-4D97-AF65-F5344CB8AC3E}">
        <p14:creationId xmlns:p14="http://schemas.microsoft.com/office/powerpoint/2010/main" val="40224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18</a:t>
            </a:fld>
            <a:endParaRPr lang="en-US"/>
          </a:p>
        </p:txBody>
      </p:sp>
    </p:spTree>
    <p:extLst>
      <p:ext uri="{BB962C8B-B14F-4D97-AF65-F5344CB8AC3E}">
        <p14:creationId xmlns:p14="http://schemas.microsoft.com/office/powerpoint/2010/main" val="4235591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19</a:t>
            </a:fld>
            <a:endParaRPr lang="en-US"/>
          </a:p>
        </p:txBody>
      </p:sp>
    </p:spTree>
    <p:extLst>
      <p:ext uri="{BB962C8B-B14F-4D97-AF65-F5344CB8AC3E}">
        <p14:creationId xmlns:p14="http://schemas.microsoft.com/office/powerpoint/2010/main" val="2607372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20</a:t>
            </a:fld>
            <a:endParaRPr lang="en-US"/>
          </a:p>
        </p:txBody>
      </p:sp>
    </p:spTree>
    <p:extLst>
      <p:ext uri="{BB962C8B-B14F-4D97-AF65-F5344CB8AC3E}">
        <p14:creationId xmlns:p14="http://schemas.microsoft.com/office/powerpoint/2010/main" val="23768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21</a:t>
            </a:fld>
            <a:endParaRPr lang="en-US"/>
          </a:p>
        </p:txBody>
      </p:sp>
    </p:spTree>
    <p:extLst>
      <p:ext uri="{BB962C8B-B14F-4D97-AF65-F5344CB8AC3E}">
        <p14:creationId xmlns:p14="http://schemas.microsoft.com/office/powerpoint/2010/main" val="1524636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the embedded video</a:t>
            </a:r>
            <a:r>
              <a:rPr lang="en-US" baseline="0" dirty="0" smtClean="0"/>
              <a:t> doesn’t work: </a:t>
            </a:r>
            <a:r>
              <a:rPr lang="en-US" dirty="0" smtClean="0"/>
              <a:t>https://www.youtube.com/watch?v=ynhxdANBY-c</a:t>
            </a:r>
            <a:endParaRPr lang="en-US" dirty="0"/>
          </a:p>
        </p:txBody>
      </p:sp>
      <p:sp>
        <p:nvSpPr>
          <p:cNvPr id="4" name="Slide Number Placeholder 3"/>
          <p:cNvSpPr>
            <a:spLocks noGrp="1"/>
          </p:cNvSpPr>
          <p:nvPr>
            <p:ph type="sldNum" sz="quarter" idx="10"/>
          </p:nvPr>
        </p:nvSpPr>
        <p:spPr/>
        <p:txBody>
          <a:bodyPr/>
          <a:lstStyle/>
          <a:p>
            <a:fld id="{C7B0D7D8-1B61-4E46-9843-9F38A3FC35A7}" type="slidenum">
              <a:rPr lang="en-US" smtClean="0"/>
              <a:t>27</a:t>
            </a:fld>
            <a:endParaRPr lang="en-US"/>
          </a:p>
        </p:txBody>
      </p:sp>
    </p:spTree>
    <p:extLst>
      <p:ext uri="{BB962C8B-B14F-4D97-AF65-F5344CB8AC3E}">
        <p14:creationId xmlns:p14="http://schemas.microsoft.com/office/powerpoint/2010/main" val="360838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5</a:t>
            </a:fld>
            <a:endParaRPr lang="en-US"/>
          </a:p>
        </p:txBody>
      </p:sp>
    </p:spTree>
    <p:extLst>
      <p:ext uri="{BB962C8B-B14F-4D97-AF65-F5344CB8AC3E}">
        <p14:creationId xmlns:p14="http://schemas.microsoft.com/office/powerpoint/2010/main" val="2624657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Becca</a:t>
            </a:r>
            <a:endParaRPr lang="en-US" dirty="0"/>
          </a:p>
        </p:txBody>
      </p:sp>
      <p:sp>
        <p:nvSpPr>
          <p:cNvPr id="4" name="Slide Number Placeholder 3"/>
          <p:cNvSpPr>
            <a:spLocks noGrp="1"/>
          </p:cNvSpPr>
          <p:nvPr>
            <p:ph type="sldNum" sz="quarter" idx="10"/>
          </p:nvPr>
        </p:nvSpPr>
        <p:spPr/>
        <p:txBody>
          <a:bodyPr/>
          <a:lstStyle/>
          <a:p>
            <a:fld id="{535A36D9-1899-2948-8049-0EECA7BF7A92}" type="slidenum">
              <a:rPr lang="en-US" smtClean="0"/>
              <a:t>28</a:t>
            </a:fld>
            <a:endParaRPr lang="en-US"/>
          </a:p>
        </p:txBody>
      </p:sp>
    </p:spTree>
    <p:extLst>
      <p:ext uri="{BB962C8B-B14F-4D97-AF65-F5344CB8AC3E}">
        <p14:creationId xmlns:p14="http://schemas.microsoft.com/office/powerpoint/2010/main" val="3366998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a:t>
            </a:r>
            <a:r>
              <a:rPr lang="en-US" baseline="0" dirty="0" smtClean="0"/>
              <a:t> Question: What experiences of student employees are you most proud of?</a:t>
            </a:r>
            <a:endParaRPr lang="en-US" dirty="0"/>
          </a:p>
        </p:txBody>
      </p:sp>
      <p:sp>
        <p:nvSpPr>
          <p:cNvPr id="4" name="Slide Number Placeholder 3"/>
          <p:cNvSpPr>
            <a:spLocks noGrp="1"/>
          </p:cNvSpPr>
          <p:nvPr>
            <p:ph type="sldNum" sz="quarter" idx="10"/>
          </p:nvPr>
        </p:nvSpPr>
        <p:spPr/>
        <p:txBody>
          <a:bodyPr/>
          <a:lstStyle/>
          <a:p>
            <a:fld id="{C7B0D7D8-1B61-4E46-9843-9F38A3FC35A7}" type="slidenum">
              <a:rPr lang="en-US" smtClean="0"/>
              <a:t>29</a:t>
            </a:fld>
            <a:endParaRPr lang="en-US"/>
          </a:p>
        </p:txBody>
      </p:sp>
    </p:spTree>
    <p:extLst>
      <p:ext uri="{BB962C8B-B14F-4D97-AF65-F5344CB8AC3E}">
        <p14:creationId xmlns:p14="http://schemas.microsoft.com/office/powerpoint/2010/main" val="1386246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Ellie. Respond Question: What</a:t>
            </a:r>
            <a:r>
              <a:rPr lang="en-US" baseline="0" dirty="0" smtClean="0"/>
              <a:t> stands out to you about student learning, from the conversation you just had? (i.e. skills, meaningful experiences, etc.)</a:t>
            </a:r>
            <a:endParaRPr lang="en-US" dirty="0"/>
          </a:p>
        </p:txBody>
      </p:sp>
      <p:sp>
        <p:nvSpPr>
          <p:cNvPr id="4" name="Slide Number Placeholder 3"/>
          <p:cNvSpPr>
            <a:spLocks noGrp="1"/>
          </p:cNvSpPr>
          <p:nvPr>
            <p:ph type="sldNum" sz="quarter" idx="10"/>
          </p:nvPr>
        </p:nvSpPr>
        <p:spPr/>
        <p:txBody>
          <a:bodyPr/>
          <a:lstStyle/>
          <a:p>
            <a:fld id="{535A36D9-1899-2948-8049-0EECA7BF7A92}" type="slidenum">
              <a:rPr lang="en-US" smtClean="0"/>
              <a:t>30</a:t>
            </a:fld>
            <a:endParaRPr lang="en-US"/>
          </a:p>
        </p:txBody>
      </p:sp>
    </p:spTree>
    <p:extLst>
      <p:ext uri="{BB962C8B-B14F-4D97-AF65-F5344CB8AC3E}">
        <p14:creationId xmlns:p14="http://schemas.microsoft.com/office/powerpoint/2010/main" val="997729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groups - Ellie</a:t>
            </a:r>
            <a:endParaRPr lang="en-US" dirty="0"/>
          </a:p>
        </p:txBody>
      </p:sp>
      <p:sp>
        <p:nvSpPr>
          <p:cNvPr id="4" name="Slide Number Placeholder 3"/>
          <p:cNvSpPr>
            <a:spLocks noGrp="1"/>
          </p:cNvSpPr>
          <p:nvPr>
            <p:ph type="sldNum" sz="quarter" idx="10"/>
          </p:nvPr>
        </p:nvSpPr>
        <p:spPr/>
        <p:txBody>
          <a:bodyPr/>
          <a:lstStyle/>
          <a:p>
            <a:fld id="{535A36D9-1899-2948-8049-0EECA7BF7A92}" type="slidenum">
              <a:rPr lang="en-US" smtClean="0"/>
              <a:t>31</a:t>
            </a:fld>
            <a:endParaRPr lang="en-US"/>
          </a:p>
        </p:txBody>
      </p:sp>
    </p:spTree>
    <p:extLst>
      <p:ext uri="{BB962C8B-B14F-4D97-AF65-F5344CB8AC3E}">
        <p14:creationId xmlns:p14="http://schemas.microsoft.com/office/powerpoint/2010/main" val="198527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Becca</a:t>
            </a:r>
            <a:endParaRPr lang="en-US" dirty="0"/>
          </a:p>
        </p:txBody>
      </p:sp>
      <p:sp>
        <p:nvSpPr>
          <p:cNvPr id="4" name="Slide Number Placeholder 3"/>
          <p:cNvSpPr>
            <a:spLocks noGrp="1"/>
          </p:cNvSpPr>
          <p:nvPr>
            <p:ph type="sldNum" sz="quarter" idx="10"/>
          </p:nvPr>
        </p:nvSpPr>
        <p:spPr/>
        <p:txBody>
          <a:bodyPr/>
          <a:lstStyle/>
          <a:p>
            <a:fld id="{535A36D9-1899-2948-8049-0EECA7BF7A92}" type="slidenum">
              <a:rPr lang="en-US" smtClean="0"/>
              <a:t>32</a:t>
            </a:fld>
            <a:endParaRPr lang="en-US"/>
          </a:p>
        </p:txBody>
      </p:sp>
    </p:spTree>
    <p:extLst>
      <p:ext uri="{BB962C8B-B14F-4D97-AF65-F5344CB8AC3E}">
        <p14:creationId xmlns:p14="http://schemas.microsoft.com/office/powerpoint/2010/main" val="2591631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Ellie</a:t>
            </a:r>
            <a:endParaRPr lang="en-US" dirty="0"/>
          </a:p>
        </p:txBody>
      </p:sp>
      <p:sp>
        <p:nvSpPr>
          <p:cNvPr id="4" name="Slide Number Placeholder 3"/>
          <p:cNvSpPr>
            <a:spLocks noGrp="1"/>
          </p:cNvSpPr>
          <p:nvPr>
            <p:ph type="sldNum" sz="quarter" idx="10"/>
          </p:nvPr>
        </p:nvSpPr>
        <p:spPr/>
        <p:txBody>
          <a:bodyPr/>
          <a:lstStyle/>
          <a:p>
            <a:fld id="{535A36D9-1899-2948-8049-0EECA7BF7A92}" type="slidenum">
              <a:rPr lang="en-US" smtClean="0"/>
              <a:t>33</a:t>
            </a:fld>
            <a:endParaRPr lang="en-US"/>
          </a:p>
        </p:txBody>
      </p:sp>
    </p:spTree>
    <p:extLst>
      <p:ext uri="{BB962C8B-B14F-4D97-AF65-F5344CB8AC3E}">
        <p14:creationId xmlns:p14="http://schemas.microsoft.com/office/powerpoint/2010/main" val="1233735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Becca</a:t>
            </a:r>
            <a:r>
              <a:rPr lang="en-US" dirty="0" smtClean="0"/>
              <a:t> – Ask </a:t>
            </a:r>
            <a:r>
              <a:rPr lang="en-US" smtClean="0"/>
              <a:t>for handouts</a:t>
            </a:r>
            <a:endParaRPr lang="en-US" dirty="0"/>
          </a:p>
        </p:txBody>
      </p:sp>
      <p:sp>
        <p:nvSpPr>
          <p:cNvPr id="4" name="Slide Number Placeholder 3"/>
          <p:cNvSpPr>
            <a:spLocks noGrp="1"/>
          </p:cNvSpPr>
          <p:nvPr>
            <p:ph type="sldNum" sz="quarter" idx="10"/>
          </p:nvPr>
        </p:nvSpPr>
        <p:spPr/>
        <p:txBody>
          <a:bodyPr/>
          <a:lstStyle/>
          <a:p>
            <a:fld id="{C7B0D7D8-1B61-4E46-9843-9F38A3FC35A7}" type="slidenum">
              <a:rPr lang="en-US" smtClean="0"/>
              <a:t>34</a:t>
            </a:fld>
            <a:endParaRPr lang="en-US"/>
          </a:p>
        </p:txBody>
      </p:sp>
    </p:spTree>
    <p:extLst>
      <p:ext uri="{BB962C8B-B14F-4D97-AF65-F5344CB8AC3E}">
        <p14:creationId xmlns:p14="http://schemas.microsoft.com/office/powerpoint/2010/main" val="285888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6</a:t>
            </a:fld>
            <a:endParaRPr lang="en-US"/>
          </a:p>
        </p:txBody>
      </p:sp>
    </p:spTree>
    <p:extLst>
      <p:ext uri="{BB962C8B-B14F-4D97-AF65-F5344CB8AC3E}">
        <p14:creationId xmlns:p14="http://schemas.microsoft.com/office/powerpoint/2010/main" val="78069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7</a:t>
            </a:fld>
            <a:endParaRPr lang="en-US"/>
          </a:p>
        </p:txBody>
      </p:sp>
    </p:spTree>
    <p:extLst>
      <p:ext uri="{BB962C8B-B14F-4D97-AF65-F5344CB8AC3E}">
        <p14:creationId xmlns:p14="http://schemas.microsoft.com/office/powerpoint/2010/main" val="233236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8</a:t>
            </a:fld>
            <a:endParaRPr lang="en-US"/>
          </a:p>
        </p:txBody>
      </p:sp>
    </p:spTree>
    <p:extLst>
      <p:ext uri="{BB962C8B-B14F-4D97-AF65-F5344CB8AC3E}">
        <p14:creationId xmlns:p14="http://schemas.microsoft.com/office/powerpoint/2010/main" val="367827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9</a:t>
            </a:fld>
            <a:endParaRPr lang="en-US"/>
          </a:p>
        </p:txBody>
      </p:sp>
    </p:spTree>
    <p:extLst>
      <p:ext uri="{BB962C8B-B14F-4D97-AF65-F5344CB8AC3E}">
        <p14:creationId xmlns:p14="http://schemas.microsoft.com/office/powerpoint/2010/main" val="406125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10</a:t>
            </a:fld>
            <a:endParaRPr lang="en-US"/>
          </a:p>
        </p:txBody>
      </p:sp>
    </p:spTree>
    <p:extLst>
      <p:ext uri="{BB962C8B-B14F-4D97-AF65-F5344CB8AC3E}">
        <p14:creationId xmlns:p14="http://schemas.microsoft.com/office/powerpoint/2010/main" val="239314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11</a:t>
            </a:fld>
            <a:endParaRPr lang="en-US"/>
          </a:p>
        </p:txBody>
      </p:sp>
    </p:spTree>
    <p:extLst>
      <p:ext uri="{BB962C8B-B14F-4D97-AF65-F5344CB8AC3E}">
        <p14:creationId xmlns:p14="http://schemas.microsoft.com/office/powerpoint/2010/main" val="85907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22683-674C-464D-A312-578823F4DEDA}" type="slidenum">
              <a:rPr lang="en-US"/>
              <a:t>12</a:t>
            </a:fld>
            <a:endParaRPr lang="en-US"/>
          </a:p>
        </p:txBody>
      </p:sp>
    </p:spTree>
    <p:extLst>
      <p:ext uri="{BB962C8B-B14F-4D97-AF65-F5344CB8AC3E}">
        <p14:creationId xmlns:p14="http://schemas.microsoft.com/office/powerpoint/2010/main" val="247114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38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38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3318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3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373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39708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ransition xmlns:p14="http://schemas.microsoft.com/office/powerpoint/2010/main" spd="med">
    <p:fade thruBlk="1"/>
  </p:transition>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0.png"/><Relationship Id="rId1" Type="http://schemas.openxmlformats.org/officeDocument/2006/relationships/video" Target="https://www.youtube.com/embed/ynhxdANBY-c" TargetMode="Externa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Employment</a:t>
            </a:r>
            <a:endParaRPr lang="en-US" dirty="0"/>
          </a:p>
        </p:txBody>
      </p:sp>
      <p:sp>
        <p:nvSpPr>
          <p:cNvPr id="3" name="Subtitle 2"/>
          <p:cNvSpPr>
            <a:spLocks noGrp="1"/>
          </p:cNvSpPr>
          <p:nvPr>
            <p:ph type="subTitle" idx="1"/>
          </p:nvPr>
        </p:nvSpPr>
        <p:spPr/>
        <p:txBody>
          <a:bodyPr/>
          <a:lstStyle/>
          <a:p>
            <a:r>
              <a:rPr lang="en-US" dirty="0" smtClean="0"/>
              <a:t>Where Learning Happens</a:t>
            </a:r>
            <a:endParaRPr lang="en-US" dirty="0"/>
          </a:p>
        </p:txBody>
      </p:sp>
    </p:spTree>
    <p:extLst>
      <p:ext uri="{BB962C8B-B14F-4D97-AF65-F5344CB8AC3E}">
        <p14:creationId xmlns:p14="http://schemas.microsoft.com/office/powerpoint/2010/main" val="4027861226"/>
      </p:ext>
    </p:extLst>
  </p:cSld>
  <p:clrMapOvr>
    <a:masterClrMapping/>
  </p:clrMapOvr>
  <p:transition xmlns:p14="http://schemas.microsoft.com/office/powerpoint/2010/mai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Standing vs skills learned</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413 respondents indicated their class standing as:</a:t>
            </a:r>
          </a:p>
          <a:p>
            <a:pPr lvl="1"/>
            <a:endParaRPr lang="en-US" dirty="0"/>
          </a:p>
        </p:txBody>
      </p:sp>
      <p:pic>
        <p:nvPicPr>
          <p:cNvPr id="4" name="Picture 3"/>
          <p:cNvPicPr>
            <a:picLocks noChangeAspect="1"/>
          </p:cNvPicPr>
          <p:nvPr/>
        </p:nvPicPr>
        <p:blipFill>
          <a:blip r:embed="rId3"/>
          <a:stretch>
            <a:fillRect/>
          </a:stretch>
        </p:blipFill>
        <p:spPr>
          <a:xfrm>
            <a:off x="2557312" y="2781059"/>
            <a:ext cx="3718775" cy="3808062"/>
          </a:xfrm>
          <a:prstGeom prst="rect">
            <a:avLst/>
          </a:prstGeom>
        </p:spPr>
      </p:pic>
    </p:spTree>
    <p:extLst>
      <p:ext uri="{BB962C8B-B14F-4D97-AF65-F5344CB8AC3E}">
        <p14:creationId xmlns:p14="http://schemas.microsoft.com/office/powerpoint/2010/main" val="2124723689"/>
      </p:ext>
    </p:extLst>
  </p:cSld>
  <p:clrMapOvr>
    <a:masterClrMapping/>
  </p:clrMapOvr>
  <p:transition xmlns:p14="http://schemas.microsoft.com/office/powerpoint/2010/mai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 Standing vs Skills Learned cont. </a:t>
            </a:r>
          </a:p>
        </p:txBody>
      </p:sp>
      <p:sp>
        <p:nvSpPr>
          <p:cNvPr id="3" name="Content Placeholder 2"/>
          <p:cNvSpPr>
            <a:spLocks noGrp="1"/>
          </p:cNvSpPr>
          <p:nvPr>
            <p:ph idx="1"/>
          </p:nvPr>
        </p:nvSpPr>
        <p:spPr>
          <a:xfrm>
            <a:off x="286763" y="1431910"/>
            <a:ext cx="8657527" cy="4312465"/>
          </a:xfrm>
        </p:spPr>
        <p:txBody>
          <a:bodyPr vert="horz" lIns="91440" tIns="45720" rIns="91440" bIns="45720" rtlCol="0" anchor="t">
            <a:normAutofit fontScale="92500" lnSpcReduction="10000"/>
          </a:bodyPr>
          <a:lstStyle/>
          <a:p>
            <a:r>
              <a:rPr lang="en-US" dirty="0">
                <a:solidFill>
                  <a:srgbClr val="595959"/>
                </a:solidFill>
              </a:rPr>
              <a:t>Top  3 skills improved upon the most by class standing</a:t>
            </a:r>
          </a:p>
          <a:p>
            <a:pPr lvl="1"/>
            <a:r>
              <a:rPr lang="en-US" sz="2000" dirty="0"/>
              <a:t>First Year:  </a:t>
            </a:r>
          </a:p>
          <a:p>
            <a:pPr lvl="2"/>
            <a:r>
              <a:rPr lang="en-US" sz="1800" dirty="0"/>
              <a:t>Communication (Verbal), Quality Customer/Patron Service, and Productivity: Organizing/Prioritizing/Effectively managing time</a:t>
            </a:r>
            <a:r>
              <a:rPr lang="en-US" sz="1800" dirty="0">
                <a:latin typeface="Gill Sans MT" charset="0"/>
              </a:rPr>
              <a:t> </a:t>
            </a:r>
          </a:p>
          <a:p>
            <a:pPr lvl="1"/>
            <a:r>
              <a:rPr lang="en-US" sz="2000" dirty="0">
                <a:solidFill>
                  <a:srgbClr val="595959"/>
                </a:solidFill>
                <a:latin typeface="Gill Sans MT" charset="0"/>
              </a:rPr>
              <a:t>Sophomore: </a:t>
            </a:r>
          </a:p>
          <a:p>
            <a:pPr lvl="2"/>
            <a:r>
              <a:rPr lang="en-US" sz="1800" dirty="0">
                <a:solidFill>
                  <a:srgbClr val="595959"/>
                </a:solidFill>
                <a:latin typeface="Gill Sans MT" charset="0"/>
              </a:rPr>
              <a:t>Communication (Verbal), Productivity: Organizing/Prioritizing/Effectively managing time, and Quality Customer/Patron Service</a:t>
            </a:r>
          </a:p>
          <a:p>
            <a:pPr lvl="1"/>
            <a:r>
              <a:rPr lang="en-US" sz="2000" dirty="0">
                <a:latin typeface="Gill Sans MT" charset="0"/>
              </a:rPr>
              <a:t>Junior: </a:t>
            </a:r>
          </a:p>
          <a:p>
            <a:pPr lvl="2"/>
            <a:r>
              <a:rPr lang="en-US" sz="1800" dirty="0">
                <a:latin typeface="Gill Sans MT" charset="0"/>
              </a:rPr>
              <a:t>Teamwork tied with Communication (verbal), and Productivity: Organizing/Prioritizing/Effectively managing time</a:t>
            </a:r>
          </a:p>
          <a:p>
            <a:pPr lvl="1"/>
            <a:r>
              <a:rPr lang="en-US" sz="2000" dirty="0">
                <a:latin typeface="Gill Sans MT" charset="0"/>
              </a:rPr>
              <a:t>Senior:  </a:t>
            </a:r>
          </a:p>
          <a:p>
            <a:pPr lvl="2"/>
            <a:r>
              <a:rPr lang="en-US" sz="1800" dirty="0">
                <a:latin typeface="Gill Sans MT" charset="0"/>
              </a:rPr>
              <a:t>Communication (Verbal), Quality Customer/Patron Service, and Productivity: Organizing/Prioritizing/Effectively managing time tied with Teamwork</a:t>
            </a:r>
          </a:p>
        </p:txBody>
      </p:sp>
    </p:spTree>
    <p:extLst>
      <p:ext uri="{BB962C8B-B14F-4D97-AF65-F5344CB8AC3E}">
        <p14:creationId xmlns:p14="http://schemas.microsoft.com/office/powerpoint/2010/main" val="1538116960"/>
      </p:ext>
    </p:extLst>
  </p:cSld>
  <p:clrMapOvr>
    <a:masterClrMapping/>
  </p:clrMapOvr>
  <p:transition xmlns:p14="http://schemas.microsoft.com/office/powerpoint/2010/mai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342" y="345613"/>
            <a:ext cx="7633742" cy="1492132"/>
          </a:xfrm>
        </p:spPr>
        <p:txBody>
          <a:bodyPr/>
          <a:lstStyle/>
          <a:p>
            <a:r>
              <a:rPr lang="en-US" dirty="0"/>
              <a:t>Class Standing vs Hours worked</a:t>
            </a:r>
          </a:p>
        </p:txBody>
      </p:sp>
      <p:sp>
        <p:nvSpPr>
          <p:cNvPr id="3" name="Content Placeholder 2"/>
          <p:cNvSpPr>
            <a:spLocks noGrp="1"/>
          </p:cNvSpPr>
          <p:nvPr>
            <p:ph idx="1"/>
          </p:nvPr>
        </p:nvSpPr>
        <p:spPr>
          <a:xfrm>
            <a:off x="559872" y="1679510"/>
            <a:ext cx="8012628" cy="4191397"/>
          </a:xfrm>
        </p:spPr>
        <p:txBody>
          <a:bodyPr vert="horz" lIns="91440" tIns="45720" rIns="91440" bIns="45720" rtlCol="0" anchor="t">
            <a:normAutofit/>
          </a:bodyPr>
          <a:lstStyle/>
          <a:p>
            <a:r>
              <a:rPr lang="en-US" dirty="0"/>
              <a:t>The survey asked students to choose the number of hours they work in a week: </a:t>
            </a:r>
          </a:p>
          <a:p>
            <a:pPr lvl="1"/>
            <a:r>
              <a:rPr lang="en-US" sz="2000" dirty="0"/>
              <a:t>Less than 5 hours</a:t>
            </a:r>
          </a:p>
          <a:p>
            <a:pPr lvl="1"/>
            <a:r>
              <a:rPr lang="en-US" sz="2000" dirty="0"/>
              <a:t>5-10 hours</a:t>
            </a:r>
          </a:p>
          <a:p>
            <a:pPr lvl="1"/>
            <a:r>
              <a:rPr lang="en-US" sz="2000" dirty="0"/>
              <a:t>11-15 hours</a:t>
            </a:r>
          </a:p>
          <a:p>
            <a:pPr lvl="1"/>
            <a:r>
              <a:rPr lang="en-US" sz="2000" dirty="0"/>
              <a:t>16-20 hours</a:t>
            </a:r>
          </a:p>
          <a:p>
            <a:pPr lvl="1"/>
            <a:r>
              <a:rPr lang="en-US" sz="2000" dirty="0"/>
              <a:t>21-25 hours</a:t>
            </a:r>
          </a:p>
          <a:p>
            <a:pPr lvl="1"/>
            <a:r>
              <a:rPr lang="en-US" sz="2000" dirty="0"/>
              <a:t>26-30 hours</a:t>
            </a:r>
          </a:p>
          <a:p>
            <a:pPr lvl="1"/>
            <a:r>
              <a:rPr lang="en-US" sz="2000" dirty="0"/>
              <a:t>More than 30 hours</a:t>
            </a:r>
          </a:p>
          <a:p>
            <a:pPr lvl="1"/>
            <a:endParaRPr lang="en-US" sz="2000" dirty="0"/>
          </a:p>
        </p:txBody>
      </p:sp>
      <p:sp>
        <p:nvSpPr>
          <p:cNvPr id="4" name="TextBox 3"/>
          <p:cNvSpPr txBox="1"/>
          <p:nvPr/>
        </p:nvSpPr>
        <p:spPr>
          <a:xfrm>
            <a:off x="5248547" y="3327381"/>
            <a:ext cx="2429780" cy="2031325"/>
          </a:xfrm>
          <a:prstGeom prst="rect">
            <a:avLst/>
          </a:prstGeom>
        </p:spPr>
        <p:txBody>
          <a:bodyPr rtlCol="0">
            <a:spAutoFit/>
          </a:bodyPr>
          <a:lstStyle/>
          <a:p>
            <a:pPr algn="ctr"/>
            <a:r>
              <a:rPr lang="en-US" dirty="0">
                <a:solidFill>
                  <a:schemeClr val="bg1"/>
                </a:solidFill>
              </a:rPr>
              <a:t>The highest response rate for First Year students, Sophomores and Juniors was 11-15 hours and Seniors answered 11-15 hours tied with 16-20 hours. </a:t>
            </a:r>
          </a:p>
        </p:txBody>
      </p:sp>
    </p:spTree>
    <p:extLst>
      <p:ext uri="{BB962C8B-B14F-4D97-AF65-F5344CB8AC3E}">
        <p14:creationId xmlns:p14="http://schemas.microsoft.com/office/powerpoint/2010/main" val="396628553"/>
      </p:ext>
    </p:extLst>
  </p:cSld>
  <p:clrMapOvr>
    <a:masterClrMapping/>
  </p:clrMapOvr>
  <p:transition xmlns:p14="http://schemas.microsoft.com/office/powerpoint/2010/mai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Learned vs Hours worked</a:t>
            </a:r>
          </a:p>
        </p:txBody>
      </p:sp>
      <p:sp>
        <p:nvSpPr>
          <p:cNvPr id="3" name="Content Placeholder 2"/>
          <p:cNvSpPr>
            <a:spLocks noGrp="1"/>
          </p:cNvSpPr>
          <p:nvPr>
            <p:ph idx="1"/>
          </p:nvPr>
        </p:nvSpPr>
        <p:spPr>
          <a:xfrm>
            <a:off x="938213" y="1771651"/>
            <a:ext cx="2427685" cy="4025713"/>
          </a:xfrm>
        </p:spPr>
        <p:txBody>
          <a:bodyPr vert="horz" lIns="91440" tIns="45720" rIns="91440" bIns="45720" rtlCol="0" anchor="t">
            <a:normAutofit fontScale="70000" lnSpcReduction="20000"/>
          </a:bodyPr>
          <a:lstStyle/>
          <a:p>
            <a:pPr algn="ctr"/>
            <a:r>
              <a:rPr lang="en-US" dirty="0">
                <a:latin typeface="Gill Sans MT" charset="0"/>
              </a:rPr>
              <a:t>Students that work 11-15 hours a week said that the top 3 skills that have improved the most are: Communication (Verbal), Teamwork, and Quality Customer/Patron Service</a:t>
            </a:r>
          </a:p>
          <a:p>
            <a:endParaRPr lang="en-US" dirty="0"/>
          </a:p>
        </p:txBody>
      </p:sp>
      <p:pic>
        <p:nvPicPr>
          <p:cNvPr id="5" name="Picture 4"/>
          <p:cNvPicPr>
            <a:picLocks noChangeAspect="1"/>
          </p:cNvPicPr>
          <p:nvPr/>
        </p:nvPicPr>
        <p:blipFill>
          <a:blip r:embed="rId3"/>
          <a:stretch>
            <a:fillRect/>
          </a:stretch>
        </p:blipFill>
        <p:spPr>
          <a:xfrm>
            <a:off x="4150363" y="1439941"/>
            <a:ext cx="3505544" cy="5212349"/>
          </a:xfrm>
          <a:prstGeom prst="rect">
            <a:avLst/>
          </a:prstGeom>
        </p:spPr>
      </p:pic>
    </p:spTree>
    <p:extLst>
      <p:ext uri="{BB962C8B-B14F-4D97-AF65-F5344CB8AC3E}">
        <p14:creationId xmlns:p14="http://schemas.microsoft.com/office/powerpoint/2010/main" val="3309616361"/>
      </p:ext>
    </p:extLst>
  </p:cSld>
  <p:clrMapOvr>
    <a:masterClrMapping/>
  </p:clrMapOvr>
  <p:transition xmlns:p14="http://schemas.microsoft.com/office/powerpoint/2010/mai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Skills Learned Vs Hours Worked cont.</a:t>
            </a:r>
          </a:p>
        </p:txBody>
      </p:sp>
      <p:sp>
        <p:nvSpPr>
          <p:cNvPr id="3" name="Content Placeholder 2"/>
          <p:cNvSpPr>
            <a:spLocks noGrp="1"/>
          </p:cNvSpPr>
          <p:nvPr>
            <p:ph idx="1"/>
          </p:nvPr>
        </p:nvSpPr>
        <p:spPr>
          <a:xfrm>
            <a:off x="696426" y="1417638"/>
            <a:ext cx="3577715" cy="4462462"/>
          </a:xfrm>
        </p:spPr>
        <p:txBody>
          <a:bodyPr vert="horz" lIns="91440" tIns="45720" rIns="91440" bIns="45720" rtlCol="0" anchor="t">
            <a:normAutofit fontScale="77500" lnSpcReduction="20000"/>
          </a:bodyPr>
          <a:lstStyle/>
          <a:p>
            <a:r>
              <a:rPr lang="en-US" dirty="0">
                <a:latin typeface="Gill Sans MT" charset="0"/>
              </a:rPr>
              <a:t>Students that work 16-20 hours said that the top 3 skills that have improved the most are: Communication (Verbal), Productivity: Organizing/Prioritizing/Effectively managing time, and Teamwork and Quality Customer/Patron Service were tied in 3rd place.  </a:t>
            </a:r>
          </a:p>
          <a:p>
            <a:endParaRPr lang="en-US" dirty="0"/>
          </a:p>
        </p:txBody>
      </p:sp>
      <p:pic>
        <p:nvPicPr>
          <p:cNvPr id="4" name="Picture 3"/>
          <p:cNvPicPr>
            <a:picLocks noChangeAspect="1"/>
          </p:cNvPicPr>
          <p:nvPr/>
        </p:nvPicPr>
        <p:blipFill>
          <a:blip r:embed="rId3"/>
          <a:stretch>
            <a:fillRect/>
          </a:stretch>
        </p:blipFill>
        <p:spPr>
          <a:xfrm>
            <a:off x="4653362" y="1413297"/>
            <a:ext cx="3456559" cy="5136648"/>
          </a:xfrm>
          <a:prstGeom prst="rect">
            <a:avLst/>
          </a:prstGeom>
        </p:spPr>
      </p:pic>
    </p:spTree>
    <p:extLst>
      <p:ext uri="{BB962C8B-B14F-4D97-AF65-F5344CB8AC3E}">
        <p14:creationId xmlns:p14="http://schemas.microsoft.com/office/powerpoint/2010/main" val="88742583"/>
      </p:ext>
    </p:extLst>
  </p:cSld>
  <p:clrMapOvr>
    <a:masterClrMapping/>
  </p:clrMapOvr>
  <p:transition xmlns:p14="http://schemas.microsoft.com/office/powerpoint/2010/mai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Skills Learned vs Hours Worked Cont. </a:t>
            </a:r>
          </a:p>
        </p:txBody>
      </p:sp>
      <p:sp>
        <p:nvSpPr>
          <p:cNvPr id="3" name="Content Placeholder 2"/>
          <p:cNvSpPr>
            <a:spLocks noGrp="1"/>
          </p:cNvSpPr>
          <p:nvPr>
            <p:ph idx="1"/>
          </p:nvPr>
        </p:nvSpPr>
        <p:spPr>
          <a:xfrm>
            <a:off x="457200" y="1354231"/>
            <a:ext cx="3844252" cy="2435230"/>
          </a:xfrm>
        </p:spPr>
        <p:txBody>
          <a:bodyPr vert="horz" lIns="91440" tIns="45720" rIns="91440" bIns="45720" rtlCol="0" anchor="t">
            <a:normAutofit fontScale="70000" lnSpcReduction="20000"/>
          </a:bodyPr>
          <a:lstStyle/>
          <a:p>
            <a:r>
              <a:rPr lang="en-US" dirty="0">
                <a:latin typeface="Gill Sans MT" charset="0"/>
              </a:rPr>
              <a:t>Students that work 21-25 hours said: Communication (Verbal), Critical Thinking/</a:t>
            </a:r>
            <a:r>
              <a:rPr lang="en-US" dirty="0" err="1">
                <a:latin typeface="Gill Sans MT" charset="0"/>
              </a:rPr>
              <a:t>Problemsolving</a:t>
            </a:r>
            <a:r>
              <a:rPr lang="en-US" dirty="0">
                <a:latin typeface="Gill Sans MT" charset="0"/>
              </a:rPr>
              <a:t>, and Productivity: Organizing/Prioritizing/Effectively Managing time  </a:t>
            </a:r>
          </a:p>
          <a:p>
            <a:pPr marL="0" indent="0">
              <a:buNone/>
            </a:pPr>
            <a:r>
              <a:rPr lang="en-US" dirty="0">
                <a:latin typeface="Gill Sans MT" charset="0"/>
              </a:rPr>
              <a:t> </a:t>
            </a:r>
          </a:p>
          <a:p>
            <a:endParaRPr lang="en-US" dirty="0"/>
          </a:p>
        </p:txBody>
      </p:sp>
      <p:sp>
        <p:nvSpPr>
          <p:cNvPr id="4" name="TextBox 3"/>
          <p:cNvSpPr txBox="1"/>
          <p:nvPr/>
        </p:nvSpPr>
        <p:spPr>
          <a:xfrm>
            <a:off x="457199" y="3451725"/>
            <a:ext cx="4049083" cy="1754327"/>
          </a:xfrm>
          <a:prstGeom prst="rect">
            <a:avLst/>
          </a:prstGeom>
        </p:spPr>
        <p:txBody>
          <a:bodyPr wrap="square" rtlCol="0">
            <a:spAutoFit/>
          </a:bodyPr>
          <a:lstStyle/>
          <a:p>
            <a:pPr marL="285750" indent="-285750">
              <a:buFont typeface="Arial" panose="020B0604020202020204" pitchFamily="34" charset="0"/>
              <a:buChar char="•"/>
            </a:pPr>
            <a:r>
              <a:rPr lang="en-US" dirty="0">
                <a:solidFill>
                  <a:srgbClr val="FFFFFF"/>
                </a:solidFill>
                <a:latin typeface="Gill Sans MT" charset="0"/>
              </a:rPr>
              <a:t>Communication (Verbal) was the most improved skill regardless of the hours worked</a:t>
            </a:r>
          </a:p>
          <a:p>
            <a:pPr marL="285750" indent="-285750">
              <a:buFont typeface="Arial" panose="020B0604020202020204" pitchFamily="34" charset="0"/>
              <a:buChar char="•"/>
            </a:pPr>
            <a:r>
              <a:rPr lang="en-US" dirty="0">
                <a:solidFill>
                  <a:srgbClr val="FFFFFF"/>
                </a:solidFill>
                <a:latin typeface="Gill Sans MT" charset="0"/>
              </a:rPr>
              <a:t>Students that work more hours indicated a higher improvement rate in their skills. </a:t>
            </a:r>
          </a:p>
        </p:txBody>
      </p:sp>
      <p:pic>
        <p:nvPicPr>
          <p:cNvPr id="5" name="Picture 4"/>
          <p:cNvPicPr>
            <a:picLocks noChangeAspect="1"/>
          </p:cNvPicPr>
          <p:nvPr/>
        </p:nvPicPr>
        <p:blipFill>
          <a:blip r:embed="rId3"/>
          <a:stretch>
            <a:fillRect/>
          </a:stretch>
        </p:blipFill>
        <p:spPr>
          <a:xfrm>
            <a:off x="4648592" y="1354231"/>
            <a:ext cx="3519336" cy="5232826"/>
          </a:xfrm>
          <a:prstGeom prst="rect">
            <a:avLst/>
          </a:prstGeom>
        </p:spPr>
      </p:pic>
    </p:spTree>
    <p:extLst>
      <p:ext uri="{BB962C8B-B14F-4D97-AF65-F5344CB8AC3E}">
        <p14:creationId xmlns:p14="http://schemas.microsoft.com/office/powerpoint/2010/main" val="773918534"/>
      </p:ext>
    </p:extLst>
  </p:cSld>
  <p:clrMapOvr>
    <a:masterClrMapping/>
  </p:clrMapOvr>
  <p:transition xmlns:p14="http://schemas.microsoft.com/office/powerpoint/2010/mai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Skills Learned vs Length of time in position</a:t>
            </a:r>
          </a:p>
        </p:txBody>
      </p:sp>
      <p:sp>
        <p:nvSpPr>
          <p:cNvPr id="3" name="Content Placeholder 2"/>
          <p:cNvSpPr>
            <a:spLocks noGrp="1"/>
          </p:cNvSpPr>
          <p:nvPr>
            <p:ph idx="1"/>
          </p:nvPr>
        </p:nvSpPr>
        <p:spPr>
          <a:xfrm>
            <a:off x="355041" y="1624893"/>
            <a:ext cx="3932756" cy="4123674"/>
          </a:xfrm>
        </p:spPr>
        <p:txBody>
          <a:bodyPr vert="horz" lIns="91440" tIns="45720" rIns="91440" bIns="45720" rtlCol="0" anchor="t">
            <a:normAutofit fontScale="62500" lnSpcReduction="20000"/>
          </a:bodyPr>
          <a:lstStyle/>
          <a:p>
            <a:r>
              <a:rPr lang="en-US" dirty="0">
                <a:solidFill>
                  <a:srgbClr val="1F497D"/>
                </a:solidFill>
                <a:latin typeface="Gill Sans MT" charset="0"/>
              </a:rPr>
              <a:t>Over 60% of students that worked for their department for less than a year responded that 12 out of the 13 skills questioned in the survey either improved considerably or a great deal. </a:t>
            </a:r>
          </a:p>
          <a:p>
            <a:r>
              <a:rPr lang="en-US" dirty="0">
                <a:solidFill>
                  <a:srgbClr val="1F497D"/>
                </a:solidFill>
                <a:latin typeface="Gill Sans MT" charset="0"/>
              </a:rPr>
              <a:t>50% of students stated that written communication improved considerably or a great deal. </a:t>
            </a:r>
          </a:p>
          <a:p>
            <a:r>
              <a:rPr lang="en-US" dirty="0">
                <a:solidFill>
                  <a:srgbClr val="1F497D"/>
                </a:solidFill>
                <a:latin typeface="Gill Sans MT" charset="0"/>
              </a:rPr>
              <a:t>Communication (verbal), Productivity and Quality Customer/Patron Service were the top three skills improved within that first year of work. </a:t>
            </a:r>
          </a:p>
        </p:txBody>
      </p:sp>
      <p:pic>
        <p:nvPicPr>
          <p:cNvPr id="4" name="Picture 3"/>
          <p:cNvPicPr>
            <a:picLocks noChangeAspect="1"/>
          </p:cNvPicPr>
          <p:nvPr/>
        </p:nvPicPr>
        <p:blipFill>
          <a:blip r:embed="rId3"/>
          <a:stretch>
            <a:fillRect/>
          </a:stretch>
        </p:blipFill>
        <p:spPr>
          <a:xfrm>
            <a:off x="4522932" y="1380933"/>
            <a:ext cx="3588253" cy="5334857"/>
          </a:xfrm>
          <a:prstGeom prst="rect">
            <a:avLst/>
          </a:prstGeom>
        </p:spPr>
      </p:pic>
    </p:spTree>
    <p:extLst>
      <p:ext uri="{BB962C8B-B14F-4D97-AF65-F5344CB8AC3E}">
        <p14:creationId xmlns:p14="http://schemas.microsoft.com/office/powerpoint/2010/main" val="1659665302"/>
      </p:ext>
    </p:extLst>
  </p:cSld>
  <p:clrMapOvr>
    <a:masterClrMapping/>
  </p:clrMapOvr>
  <p:transition xmlns:p14="http://schemas.microsoft.com/office/powerpoint/2010/mai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Satisfaction vs Skills Learned</a:t>
            </a:r>
          </a:p>
        </p:txBody>
      </p:sp>
      <p:sp>
        <p:nvSpPr>
          <p:cNvPr id="3" name="Content Placeholder 2"/>
          <p:cNvSpPr>
            <a:spLocks noGrp="1"/>
          </p:cNvSpPr>
          <p:nvPr>
            <p:ph sz="half" idx="1"/>
          </p:nvPr>
        </p:nvSpPr>
        <p:spPr>
          <a:xfrm>
            <a:off x="245796" y="1417638"/>
            <a:ext cx="8548283" cy="4487862"/>
          </a:xfrm>
        </p:spPr>
        <p:txBody>
          <a:bodyPr vert="horz" lIns="91440" tIns="45720" rIns="91440" bIns="45720" rtlCol="0" anchor="t">
            <a:normAutofit/>
          </a:bodyPr>
          <a:lstStyle/>
          <a:p>
            <a:pPr lvl="1"/>
            <a:r>
              <a:rPr lang="en-US" sz="2800" dirty="0"/>
              <a:t>Students very or moderately satisfied with their job they indicated a 5-6% higher improvement of skills </a:t>
            </a:r>
          </a:p>
          <a:p>
            <a:pPr lvl="1"/>
            <a:r>
              <a:rPr lang="en-US" sz="2800" dirty="0"/>
              <a:t>Students very dissatisfied with their job indicated much lower improvement of skills compared to their peers. </a:t>
            </a:r>
          </a:p>
          <a:p>
            <a:pPr lvl="2"/>
            <a:r>
              <a:rPr lang="en-US" sz="2800" dirty="0"/>
              <a:t>They also indicated they feel are having to teach themselves their job responsibilities</a:t>
            </a:r>
          </a:p>
        </p:txBody>
      </p:sp>
    </p:spTree>
    <p:extLst>
      <p:ext uri="{BB962C8B-B14F-4D97-AF65-F5344CB8AC3E}">
        <p14:creationId xmlns:p14="http://schemas.microsoft.com/office/powerpoint/2010/main" val="539640813"/>
      </p:ext>
    </p:extLst>
  </p:cSld>
  <p:clrMapOvr>
    <a:masterClrMapping/>
  </p:clrMapOvr>
  <p:transition xmlns:p14="http://schemas.microsoft.com/office/powerpoint/2010/mai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Hours vs Skills Leanred</a:t>
            </a:r>
          </a:p>
        </p:txBody>
      </p:sp>
      <p:sp>
        <p:nvSpPr>
          <p:cNvPr id="3" name="Content Placeholder 2"/>
          <p:cNvSpPr>
            <a:spLocks noGrp="1"/>
          </p:cNvSpPr>
          <p:nvPr>
            <p:ph sz="half" idx="1"/>
          </p:nvPr>
        </p:nvSpPr>
        <p:spPr>
          <a:xfrm>
            <a:off x="327730" y="1597583"/>
            <a:ext cx="4215695" cy="4307917"/>
          </a:xfrm>
        </p:spPr>
        <p:txBody>
          <a:bodyPr vert="horz" lIns="91440" tIns="45720" rIns="91440" bIns="45720" rtlCol="0" anchor="t">
            <a:normAutofit/>
          </a:bodyPr>
          <a:lstStyle/>
          <a:p>
            <a:pPr lvl="1"/>
            <a:r>
              <a:rPr lang="en-US" sz="2800" dirty="0"/>
              <a:t>Students working between 21-25 indicated the highest improvement rate in their skills. </a:t>
            </a:r>
          </a:p>
          <a:p>
            <a:pPr lvl="2"/>
            <a:r>
              <a:rPr lang="en-US" sz="2800" dirty="0"/>
              <a:t>EX: Increase from 33% - 50%</a:t>
            </a:r>
          </a:p>
        </p:txBody>
      </p:sp>
      <p:pic>
        <p:nvPicPr>
          <p:cNvPr id="6" name="Content Placeholder 5"/>
          <p:cNvPicPr>
            <a:picLocks noGrp="1" noChangeAspect="1"/>
          </p:cNvPicPr>
          <p:nvPr>
            <p:ph sz="half" idx="2"/>
          </p:nvPr>
        </p:nvPicPr>
        <p:blipFill>
          <a:blip r:embed="rId3"/>
          <a:stretch>
            <a:fillRect/>
          </a:stretch>
        </p:blipFill>
        <p:spPr>
          <a:xfrm>
            <a:off x="4619208" y="1993589"/>
            <a:ext cx="4012310" cy="3830886"/>
          </a:xfrm>
        </p:spPr>
      </p:pic>
    </p:spTree>
    <p:extLst>
      <p:ext uri="{BB962C8B-B14F-4D97-AF65-F5344CB8AC3E}">
        <p14:creationId xmlns:p14="http://schemas.microsoft.com/office/powerpoint/2010/main" val="2814695939"/>
      </p:ext>
    </p:extLst>
  </p:cSld>
  <p:clrMapOvr>
    <a:masterClrMapping/>
  </p:clrMapOvr>
  <p:transition xmlns:p14="http://schemas.microsoft.com/office/powerpoint/2010/mai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vs Skills Learned</a:t>
            </a:r>
          </a:p>
        </p:txBody>
      </p:sp>
      <p:sp>
        <p:nvSpPr>
          <p:cNvPr id="3" name="Content Placeholder 2"/>
          <p:cNvSpPr>
            <a:spLocks noGrp="1"/>
          </p:cNvSpPr>
          <p:nvPr>
            <p:ph sz="half" idx="1"/>
          </p:nvPr>
        </p:nvSpPr>
        <p:spPr>
          <a:xfrm>
            <a:off x="457200" y="1638547"/>
            <a:ext cx="4082009" cy="3931716"/>
          </a:xfrm>
        </p:spPr>
        <p:txBody>
          <a:bodyPr vert="horz" lIns="91440" tIns="45720" rIns="91440" bIns="45720" rtlCol="0" anchor="t">
            <a:normAutofit/>
          </a:bodyPr>
          <a:lstStyle/>
          <a:p>
            <a:pPr lvl="1"/>
            <a:r>
              <a:rPr lang="en-US" sz="2800" dirty="0"/>
              <a:t>Students who have had the opportunity to receive feedback indicated </a:t>
            </a:r>
            <a:r>
              <a:rPr lang="en-US" sz="2800" dirty="0">
                <a:latin typeface="Gill Sans MT" charset="0"/>
              </a:rPr>
              <a:t>a 1-2% higher improvement of skills </a:t>
            </a:r>
          </a:p>
        </p:txBody>
      </p:sp>
      <p:pic>
        <p:nvPicPr>
          <p:cNvPr id="6" name="Content Placeholder 5"/>
          <p:cNvPicPr>
            <a:picLocks noGrp="1" noChangeAspect="1"/>
          </p:cNvPicPr>
          <p:nvPr>
            <p:ph sz="half" idx="2"/>
          </p:nvPr>
        </p:nvPicPr>
        <p:blipFill>
          <a:blip r:embed="rId3"/>
          <a:stretch>
            <a:fillRect/>
          </a:stretch>
        </p:blipFill>
        <p:spPr>
          <a:xfrm>
            <a:off x="4946012" y="1419173"/>
            <a:ext cx="3149559" cy="4687513"/>
          </a:xfrm>
        </p:spPr>
      </p:pic>
    </p:spTree>
    <p:extLst>
      <p:ext uri="{BB962C8B-B14F-4D97-AF65-F5344CB8AC3E}">
        <p14:creationId xmlns:p14="http://schemas.microsoft.com/office/powerpoint/2010/main" val="2745459368"/>
      </p:ext>
    </p:extLst>
  </p:cSld>
  <p:clrMapOvr>
    <a:masterClrMapping/>
  </p:clrMapOvr>
  <p:transition xmlns:p14="http://schemas.microsoft.com/office/powerpoint/2010/mai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Overview of Learning Outcomes</a:t>
            </a:r>
          </a:p>
          <a:p>
            <a:r>
              <a:rPr lang="en-US" dirty="0" smtClean="0"/>
              <a:t>UWM Employment Experience – What our data says</a:t>
            </a:r>
          </a:p>
          <a:p>
            <a:pPr lvl="1"/>
            <a:r>
              <a:rPr lang="en-US" dirty="0" smtClean="0"/>
              <a:t>Student Employment Survey</a:t>
            </a:r>
          </a:p>
          <a:p>
            <a:pPr lvl="1"/>
            <a:r>
              <a:rPr lang="en-US" dirty="0" smtClean="0"/>
              <a:t>Project CEO</a:t>
            </a:r>
          </a:p>
          <a:p>
            <a:r>
              <a:rPr lang="en-US" dirty="0" smtClean="0"/>
              <a:t>Developing our outcomes</a:t>
            </a:r>
          </a:p>
          <a:p>
            <a:r>
              <a:rPr lang="en-US" dirty="0" smtClean="0"/>
              <a:t>Next Steps</a:t>
            </a:r>
          </a:p>
        </p:txBody>
      </p:sp>
    </p:spTree>
    <p:extLst>
      <p:ext uri="{BB962C8B-B14F-4D97-AF65-F5344CB8AC3E}">
        <p14:creationId xmlns:p14="http://schemas.microsoft.com/office/powerpoint/2010/main" val="12832122"/>
      </p:ext>
    </p:extLst>
  </p:cSld>
  <p:clrMapOvr>
    <a:masterClrMapping/>
  </p:clrMapOvr>
  <p:transition xmlns:p14="http://schemas.microsoft.com/office/powerpoint/2010/mai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Praise vs Skills Learned</a:t>
            </a:r>
          </a:p>
        </p:txBody>
      </p:sp>
      <p:sp>
        <p:nvSpPr>
          <p:cNvPr id="3" name="Content Placeholder 2"/>
          <p:cNvSpPr>
            <a:spLocks noGrp="1"/>
          </p:cNvSpPr>
          <p:nvPr>
            <p:ph sz="half" idx="1"/>
          </p:nvPr>
        </p:nvSpPr>
        <p:spPr/>
        <p:txBody>
          <a:bodyPr vert="horz" lIns="91440" tIns="45720" rIns="91440" bIns="45720" rtlCol="0" anchor="t">
            <a:normAutofit/>
          </a:bodyPr>
          <a:lstStyle/>
          <a:p>
            <a:pPr lvl="1"/>
            <a:r>
              <a:rPr lang="en-US" sz="2800" dirty="0"/>
              <a:t>Students who had received recognition of praise for doing a good job </a:t>
            </a:r>
            <a:r>
              <a:rPr lang="en-US" sz="2800" dirty="0">
                <a:latin typeface="Gill Sans MT" charset="0"/>
              </a:rPr>
              <a:t>indicated a 2-5% higher improvement of skills</a:t>
            </a:r>
            <a:r>
              <a:rPr lang="en-US" sz="2800" dirty="0"/>
              <a:t> </a:t>
            </a:r>
          </a:p>
        </p:txBody>
      </p:sp>
      <p:pic>
        <p:nvPicPr>
          <p:cNvPr id="6" name="Content Placeholder 5"/>
          <p:cNvPicPr>
            <a:picLocks noGrp="1" noChangeAspect="1"/>
          </p:cNvPicPr>
          <p:nvPr>
            <p:ph sz="half" idx="2"/>
          </p:nvPr>
        </p:nvPicPr>
        <p:blipFill>
          <a:blip r:embed="rId3"/>
          <a:stretch>
            <a:fillRect/>
          </a:stretch>
        </p:blipFill>
        <p:spPr>
          <a:xfrm>
            <a:off x="4953480" y="1773566"/>
            <a:ext cx="3120542" cy="4644368"/>
          </a:xfrm>
        </p:spPr>
      </p:pic>
    </p:spTree>
    <p:extLst>
      <p:ext uri="{BB962C8B-B14F-4D97-AF65-F5344CB8AC3E}">
        <p14:creationId xmlns:p14="http://schemas.microsoft.com/office/powerpoint/2010/main" val="1886341923"/>
      </p:ext>
    </p:extLst>
  </p:cSld>
  <p:clrMapOvr>
    <a:masterClrMapping/>
  </p:clrMapOvr>
  <p:transition xmlns:p14="http://schemas.microsoft.com/office/powerpoint/2010/mai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Take </a:t>
            </a:r>
            <a:r>
              <a:rPr lang="en-US" dirty="0" err="1"/>
              <a:t>Aways</a:t>
            </a:r>
            <a:r>
              <a:rPr lang="en-US" dirty="0"/>
              <a:t> To HELP OUR STUDENTS LEARN</a:t>
            </a:r>
          </a:p>
        </p:txBody>
      </p:sp>
      <p:sp>
        <p:nvSpPr>
          <p:cNvPr id="3" name="Content Placeholder 2"/>
          <p:cNvSpPr>
            <a:spLocks noGrp="1"/>
          </p:cNvSpPr>
          <p:nvPr>
            <p:ph sz="half" idx="1"/>
          </p:nvPr>
        </p:nvSpPr>
        <p:spPr>
          <a:xfrm>
            <a:off x="218486" y="1761438"/>
            <a:ext cx="8468313" cy="4144062"/>
          </a:xfrm>
        </p:spPr>
        <p:txBody>
          <a:bodyPr vert="horz" lIns="91440" tIns="45720" rIns="91440" bIns="45720" rtlCol="0" anchor="t">
            <a:normAutofit/>
          </a:bodyPr>
          <a:lstStyle/>
          <a:p>
            <a:pPr lvl="1"/>
            <a:r>
              <a:rPr lang="en-US" dirty="0">
                <a:solidFill>
                  <a:srgbClr val="595959"/>
                </a:solidFill>
                <a:latin typeface="Gill Sans MT" charset="0"/>
              </a:rPr>
              <a:t>We are helping our students learn to communicate (verbal)</a:t>
            </a:r>
          </a:p>
          <a:p>
            <a:pPr lvl="2"/>
            <a:r>
              <a:rPr lang="en-US" dirty="0">
                <a:solidFill>
                  <a:srgbClr val="FFFFFF"/>
                </a:solidFill>
                <a:latin typeface="Gill Sans MT" charset="0"/>
              </a:rPr>
              <a:t>Regardless of class standing, hours worked, and supervisory vs non-supervisory roles it is the most improved skill </a:t>
            </a:r>
          </a:p>
          <a:p>
            <a:pPr lvl="1"/>
            <a:r>
              <a:rPr lang="en-US" dirty="0">
                <a:solidFill>
                  <a:srgbClr val="595959"/>
                </a:solidFill>
                <a:latin typeface="Gill Sans MT" charset="0"/>
              </a:rPr>
              <a:t>Satisfied students learn more </a:t>
            </a:r>
          </a:p>
          <a:p>
            <a:pPr lvl="1"/>
            <a:r>
              <a:rPr lang="en-US" dirty="0">
                <a:solidFill>
                  <a:srgbClr val="595959"/>
                </a:solidFill>
                <a:latin typeface="Gill Sans MT" charset="0"/>
              </a:rPr>
              <a:t>Optimal hours to work for learning: 21-25/week </a:t>
            </a:r>
          </a:p>
          <a:p>
            <a:pPr lvl="1"/>
            <a:r>
              <a:rPr lang="en-US" dirty="0">
                <a:solidFill>
                  <a:srgbClr val="595959"/>
                </a:solidFill>
                <a:latin typeface="Gill Sans MT" charset="0"/>
              </a:rPr>
              <a:t>Provide regular feedback</a:t>
            </a:r>
          </a:p>
          <a:p>
            <a:pPr lvl="1"/>
            <a:r>
              <a:rPr lang="en-US" dirty="0">
                <a:solidFill>
                  <a:srgbClr val="595959"/>
                </a:solidFill>
                <a:latin typeface="Gill Sans MT" charset="0"/>
              </a:rPr>
              <a:t>Praise/recognize students for a job well done  </a:t>
            </a:r>
          </a:p>
        </p:txBody>
      </p:sp>
    </p:spTree>
    <p:extLst>
      <p:ext uri="{BB962C8B-B14F-4D97-AF65-F5344CB8AC3E}">
        <p14:creationId xmlns:p14="http://schemas.microsoft.com/office/powerpoint/2010/main" val="2318696424"/>
      </p:ext>
    </p:extLst>
  </p:cSld>
  <p:clrMapOvr>
    <a:masterClrMapping/>
  </p:clrMapOvr>
  <p:transition xmlns:p14="http://schemas.microsoft.com/office/powerpoint/2010/mai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Project CEO</a:t>
            </a:r>
            <a:r>
              <a:rPr lang="en-US" b="1" dirty="0"/>
              <a:t> </a:t>
            </a:r>
            <a:r>
              <a:rPr lang="en-US" b="1" dirty="0" smtClean="0"/>
              <a:t>Benchmark</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4301130"/>
      </p:ext>
    </p:extLst>
  </p:cSld>
  <p:clrMapOvr>
    <a:masterClrMapping/>
  </p:clrMapOvr>
  <p:transition xmlns:p14="http://schemas.microsoft.com/office/powerpoint/2010/mai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CEO</a:t>
            </a:r>
            <a:r>
              <a:rPr lang="en-US" dirty="0" smtClean="0"/>
              <a:t>			</a:t>
            </a:r>
            <a:endParaRPr lang="en-US" dirty="0"/>
          </a:p>
        </p:txBody>
      </p:sp>
      <p:sp>
        <p:nvSpPr>
          <p:cNvPr id="3" name="Content Placeholder 2"/>
          <p:cNvSpPr>
            <a:spLocks noGrp="1"/>
          </p:cNvSpPr>
          <p:nvPr>
            <p:ph idx="1"/>
          </p:nvPr>
        </p:nvSpPr>
        <p:spPr>
          <a:xfrm>
            <a:off x="457200" y="1615271"/>
            <a:ext cx="8229600" cy="4510892"/>
          </a:xfrm>
        </p:spPr>
        <p:txBody>
          <a:bodyPr>
            <a:normAutofit/>
          </a:bodyPr>
          <a:lstStyle/>
          <a:p>
            <a:pPr marL="0" indent="0">
              <a:buNone/>
            </a:pPr>
            <a:r>
              <a:rPr lang="en-US" dirty="0" smtClean="0"/>
              <a:t>Survey of 501 students at UWM in the Spring of 2015 that explored students self-perceptions of where current college students believed they were developing the skills desired by employers and to what degree they had developed these skills. The national survey was completed by 17,137 respondents across a diverse set of institutions. </a:t>
            </a:r>
            <a:endParaRPr lang="en-US" dirty="0"/>
          </a:p>
        </p:txBody>
      </p:sp>
    </p:spTree>
    <p:extLst>
      <p:ext uri="{BB962C8B-B14F-4D97-AF65-F5344CB8AC3E}">
        <p14:creationId xmlns:p14="http://schemas.microsoft.com/office/powerpoint/2010/main" val="2877068243"/>
      </p:ext>
    </p:extLst>
  </p:cSld>
  <p:clrMapOvr>
    <a:masterClrMapping/>
  </p:clrMapOvr>
  <p:transition xmlns:p14="http://schemas.microsoft.com/office/powerpoint/2010/mai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3200" b="1" dirty="0" smtClean="0"/>
              <a:t>Top 9 Soft Skills as Rated by Employers</a:t>
            </a:r>
            <a:endParaRPr lang="en-US" sz="3200" dirty="0"/>
          </a:p>
        </p:txBody>
      </p:sp>
      <p:sp>
        <p:nvSpPr>
          <p:cNvPr id="3" name="Content Placeholder 2"/>
          <p:cNvSpPr>
            <a:spLocks noGrp="1"/>
          </p:cNvSpPr>
          <p:nvPr>
            <p:ph idx="1"/>
          </p:nvPr>
        </p:nvSpPr>
        <p:spPr>
          <a:xfrm>
            <a:off x="457200" y="1269875"/>
            <a:ext cx="8229600" cy="4587930"/>
          </a:xfrm>
        </p:spPr>
        <p:txBody>
          <a:bodyPr>
            <a:normAutofit fontScale="92500" lnSpcReduction="20000"/>
          </a:bodyPr>
          <a:lstStyle/>
          <a:p>
            <a:pPr marL="514350" indent="-514350">
              <a:buFont typeface="+mj-lt"/>
              <a:buAutoNum type="arabicPeriod"/>
            </a:pPr>
            <a:r>
              <a:rPr lang="en-US" dirty="0" smtClean="0"/>
              <a:t>Ability </a:t>
            </a:r>
            <a:r>
              <a:rPr lang="en-US" dirty="0"/>
              <a:t>to work in a team structure</a:t>
            </a:r>
          </a:p>
          <a:p>
            <a:pPr marL="514350" indent="-514350">
              <a:buFont typeface="+mj-lt"/>
              <a:buAutoNum type="arabicPeriod"/>
            </a:pPr>
            <a:r>
              <a:rPr lang="en-US" dirty="0" smtClean="0"/>
              <a:t>Ability </a:t>
            </a:r>
            <a:r>
              <a:rPr lang="en-US" dirty="0"/>
              <a:t>to make decisions and solve problems</a:t>
            </a:r>
          </a:p>
          <a:p>
            <a:pPr marL="514350" indent="-514350">
              <a:buFont typeface="+mj-lt"/>
              <a:buAutoNum type="arabicPeriod"/>
            </a:pPr>
            <a:r>
              <a:rPr lang="en-US" dirty="0" smtClean="0"/>
              <a:t>Ability </a:t>
            </a:r>
            <a:r>
              <a:rPr lang="en-US" dirty="0"/>
              <a:t>to verbally communicate with persons inside and outside the organization</a:t>
            </a:r>
          </a:p>
          <a:p>
            <a:pPr marL="514350" indent="-514350">
              <a:buFont typeface="+mj-lt"/>
              <a:buAutoNum type="arabicPeriod"/>
            </a:pPr>
            <a:r>
              <a:rPr lang="en-US" dirty="0" smtClean="0"/>
              <a:t>Ability </a:t>
            </a:r>
            <a:r>
              <a:rPr lang="en-US" dirty="0"/>
              <a:t>to obtain and process information</a:t>
            </a:r>
          </a:p>
          <a:p>
            <a:pPr marL="514350" indent="-514350">
              <a:buFont typeface="+mj-lt"/>
              <a:buAutoNum type="arabicPeriod"/>
            </a:pPr>
            <a:r>
              <a:rPr lang="en-US" dirty="0" smtClean="0"/>
              <a:t>Ability </a:t>
            </a:r>
            <a:r>
              <a:rPr lang="en-US" dirty="0"/>
              <a:t>to analyze quantitative data</a:t>
            </a:r>
          </a:p>
          <a:p>
            <a:pPr marL="514350" indent="-514350">
              <a:buFont typeface="+mj-lt"/>
              <a:buAutoNum type="arabicPeriod"/>
            </a:pPr>
            <a:r>
              <a:rPr lang="en-US" dirty="0" smtClean="0"/>
              <a:t>Technical </a:t>
            </a:r>
            <a:r>
              <a:rPr lang="en-US" dirty="0"/>
              <a:t>knowledge related to the job</a:t>
            </a:r>
          </a:p>
          <a:p>
            <a:pPr marL="514350" indent="-514350">
              <a:buFont typeface="+mj-lt"/>
              <a:buAutoNum type="arabicPeriod"/>
            </a:pPr>
            <a:r>
              <a:rPr lang="en-US" dirty="0" smtClean="0"/>
              <a:t>Proficiency </a:t>
            </a:r>
            <a:r>
              <a:rPr lang="en-US" dirty="0"/>
              <a:t>with computer software programs</a:t>
            </a:r>
          </a:p>
          <a:p>
            <a:pPr marL="514350" indent="-514350">
              <a:buFont typeface="+mj-lt"/>
              <a:buAutoNum type="arabicPeriod"/>
            </a:pPr>
            <a:r>
              <a:rPr lang="en-US" dirty="0" smtClean="0"/>
              <a:t>Ability </a:t>
            </a:r>
            <a:r>
              <a:rPr lang="en-US" dirty="0"/>
              <a:t>to create and/or edit written reports</a:t>
            </a:r>
          </a:p>
          <a:p>
            <a:pPr marL="514350" indent="-514350">
              <a:buFont typeface="+mj-lt"/>
              <a:buAutoNum type="arabicPeriod"/>
            </a:pPr>
            <a:r>
              <a:rPr lang="en-US" dirty="0" smtClean="0"/>
              <a:t>Ability </a:t>
            </a:r>
            <a:r>
              <a:rPr lang="en-US" dirty="0"/>
              <a:t>to sell or influence others</a:t>
            </a:r>
          </a:p>
          <a:p>
            <a:pPr marL="0" indent="0">
              <a:buNone/>
            </a:pPr>
            <a:endParaRPr lang="en-US" dirty="0"/>
          </a:p>
        </p:txBody>
      </p:sp>
    </p:spTree>
    <p:extLst>
      <p:ext uri="{BB962C8B-B14F-4D97-AF65-F5344CB8AC3E}">
        <p14:creationId xmlns:p14="http://schemas.microsoft.com/office/powerpoint/2010/main" val="3108964755"/>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did we learn?</a:t>
            </a:r>
            <a:endParaRPr lang="en-US" b="1" dirty="0"/>
          </a:p>
        </p:txBody>
      </p:sp>
      <p:sp>
        <p:nvSpPr>
          <p:cNvPr id="7" name="Content Placeholder 6"/>
          <p:cNvSpPr>
            <a:spLocks noGrp="1"/>
          </p:cNvSpPr>
          <p:nvPr>
            <p:ph idx="1"/>
          </p:nvPr>
        </p:nvSpPr>
        <p:spPr/>
        <p:txBody>
          <a:bodyPr>
            <a:normAutofit lnSpcReduction="10000"/>
          </a:bodyPr>
          <a:lstStyle/>
          <a:p>
            <a:pPr marL="0" indent="0">
              <a:buNone/>
            </a:pPr>
            <a:r>
              <a:rPr lang="en-US" dirty="0" smtClean="0"/>
              <a:t>27% of responding students indicated that they had held an on-campus job in the last year. </a:t>
            </a:r>
          </a:p>
          <a:p>
            <a:pPr marL="0" indent="0">
              <a:buNone/>
            </a:pPr>
            <a:endParaRPr lang="en-US" dirty="0" smtClean="0"/>
          </a:p>
          <a:p>
            <a:pPr marL="0" indent="0">
              <a:buNone/>
            </a:pPr>
            <a:r>
              <a:rPr lang="en-US" b="1" dirty="0" smtClean="0"/>
              <a:t>How long had they been working on campus?</a:t>
            </a:r>
          </a:p>
          <a:p>
            <a:r>
              <a:rPr lang="en-US" dirty="0" smtClean="0"/>
              <a:t>42% 1 year</a:t>
            </a:r>
          </a:p>
          <a:p>
            <a:r>
              <a:rPr lang="en-US" dirty="0" smtClean="0"/>
              <a:t>33% 2 years</a:t>
            </a:r>
          </a:p>
          <a:p>
            <a:r>
              <a:rPr lang="en-US" dirty="0" smtClean="0"/>
              <a:t>25% 3 or more years</a:t>
            </a:r>
            <a:endParaRPr lang="en-US" dirty="0"/>
          </a:p>
        </p:txBody>
      </p:sp>
    </p:spTree>
    <p:extLst>
      <p:ext uri="{BB962C8B-B14F-4D97-AF65-F5344CB8AC3E}">
        <p14:creationId xmlns:p14="http://schemas.microsoft.com/office/powerpoint/2010/main" val="212348653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Developing Out Outcomes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4342601"/>
      </p:ext>
    </p:extLst>
  </p:cSld>
  <p:clrMapOvr>
    <a:masterClrMapping/>
  </p:clrMapOvr>
  <p:transition xmlns:p14="http://schemas.microsoft.com/office/powerpoint/2010/mai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t>Student Employment – From the Student Perspective</a:t>
            </a:r>
            <a:endParaRPr lang="en-US" sz="3200" dirty="0"/>
          </a:p>
        </p:txBody>
      </p:sp>
      <p:pic>
        <p:nvPicPr>
          <p:cNvPr id="4" name="ynhxdANBY-c"/>
          <p:cNvPicPr>
            <a:picLocks noRot="1" noChangeAspect="1"/>
          </p:cNvPicPr>
          <p:nvPr>
            <a:quickTimeFile r:link="rId1"/>
          </p:nvPr>
        </p:nvPicPr>
        <p:blipFill>
          <a:blip r:embed="rId4"/>
          <a:stretch>
            <a:fillRect/>
          </a:stretch>
        </p:blipFill>
        <p:spPr>
          <a:xfrm>
            <a:off x="462844" y="1148080"/>
            <a:ext cx="8218311" cy="4622800"/>
          </a:xfrm>
          <a:prstGeom prst="rect">
            <a:avLst/>
          </a:prstGeom>
        </p:spPr>
      </p:pic>
    </p:spTree>
    <p:extLst>
      <p:ext uri="{BB962C8B-B14F-4D97-AF65-F5344CB8AC3E}">
        <p14:creationId xmlns:p14="http://schemas.microsoft.com/office/powerpoint/2010/main" val="177072241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674"/>
            <a:ext cx="8229600" cy="1092363"/>
          </a:xfrm>
        </p:spPr>
        <p:txBody>
          <a:bodyPr>
            <a:normAutofit fontScale="90000"/>
          </a:bodyPr>
          <a:lstStyle/>
          <a:p>
            <a:r>
              <a:rPr lang="en-US" dirty="0" smtClean="0"/>
              <a:t>Student Employment:  </a:t>
            </a:r>
            <a:br>
              <a:rPr lang="en-US" dirty="0" smtClean="0"/>
            </a:br>
            <a:r>
              <a:rPr lang="en-US" dirty="0" smtClean="0"/>
              <a:t>What are you proud of?</a:t>
            </a:r>
            <a:endParaRPr lang="en-US" dirty="0"/>
          </a:p>
        </p:txBody>
      </p:sp>
      <p:sp>
        <p:nvSpPr>
          <p:cNvPr id="3" name="Content Placeholder 2"/>
          <p:cNvSpPr>
            <a:spLocks noGrp="1"/>
          </p:cNvSpPr>
          <p:nvPr>
            <p:ph idx="1"/>
          </p:nvPr>
        </p:nvSpPr>
        <p:spPr>
          <a:xfrm>
            <a:off x="457201" y="1938947"/>
            <a:ext cx="4322190" cy="4187216"/>
          </a:xfrm>
        </p:spPr>
        <p:txBody>
          <a:bodyPr/>
          <a:lstStyle/>
          <a:p>
            <a:r>
              <a:rPr lang="en-US" dirty="0" smtClean="0"/>
              <a:t>One-two experiences you are most proud of</a:t>
            </a:r>
          </a:p>
          <a:p>
            <a:r>
              <a:rPr lang="en-US" dirty="0" smtClean="0"/>
              <a:t>What do students take away?</a:t>
            </a:r>
            <a:endParaRPr lang="en-US" dirty="0"/>
          </a:p>
        </p:txBody>
      </p:sp>
      <p:pic>
        <p:nvPicPr>
          <p:cNvPr id="5" name="Picture 4"/>
          <p:cNvPicPr>
            <a:picLocks noChangeAspect="1"/>
          </p:cNvPicPr>
          <p:nvPr/>
        </p:nvPicPr>
        <p:blipFill rotWithShape="1">
          <a:blip r:embed="rId3"/>
          <a:srcRect l="16130" r="19044"/>
          <a:stretch/>
        </p:blipFill>
        <p:spPr>
          <a:xfrm>
            <a:off x="4929600" y="1843364"/>
            <a:ext cx="3523095" cy="3628635"/>
          </a:xfrm>
          <a:prstGeom prst="rect">
            <a:avLst/>
          </a:prstGeom>
        </p:spPr>
      </p:pic>
    </p:spTree>
    <p:extLst>
      <p:ext uri="{BB962C8B-B14F-4D97-AF65-F5344CB8AC3E}">
        <p14:creationId xmlns:p14="http://schemas.microsoft.com/office/powerpoint/2010/main" val="4014847532"/>
      </p:ext>
    </p:extLst>
  </p:cSld>
  <p:clrMapOvr>
    <a:masterClrMapping/>
  </p:clrMapOvr>
  <p:transition xmlns:p14="http://schemas.microsoft.com/office/powerpoint/2010/mai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Campus Labs Respond</a:t>
            </a:r>
            <a:endParaRPr lang="en-US" dirty="0"/>
          </a:p>
        </p:txBody>
      </p:sp>
      <p:sp>
        <p:nvSpPr>
          <p:cNvPr id="3" name="Content Placeholder 2"/>
          <p:cNvSpPr>
            <a:spLocks noGrp="1"/>
          </p:cNvSpPr>
          <p:nvPr>
            <p:ph idx="1"/>
          </p:nvPr>
        </p:nvSpPr>
        <p:spPr/>
        <p:txBody>
          <a:bodyPr/>
          <a:lstStyle/>
          <a:p>
            <a:pPr marL="0" indent="0">
              <a:buNone/>
            </a:pPr>
            <a:r>
              <a:rPr lang="en-US" dirty="0"/>
              <a:t>1.	Go to srs.campuslabs.com</a:t>
            </a:r>
          </a:p>
          <a:p>
            <a:pPr marL="0" indent="0">
              <a:buNone/>
            </a:pPr>
            <a:r>
              <a:rPr lang="en-US" dirty="0"/>
              <a:t>2.	</a:t>
            </a:r>
            <a:r>
              <a:rPr lang="en-US" dirty="0" smtClean="0"/>
              <a:t>Use Connect </a:t>
            </a:r>
            <a:r>
              <a:rPr lang="en-US" dirty="0"/>
              <a:t>ID </a:t>
            </a:r>
            <a:r>
              <a:rPr lang="en-US" sz="3600" b="1" dirty="0"/>
              <a:t>4279</a:t>
            </a:r>
          </a:p>
          <a:p>
            <a:pPr marL="0" indent="0">
              <a:buNone/>
            </a:pPr>
            <a:r>
              <a:rPr lang="en-US" dirty="0"/>
              <a:t>3.	You must enter something for the first and last name, but </a:t>
            </a:r>
            <a:r>
              <a:rPr lang="en-US" dirty="0" smtClean="0"/>
              <a:t>you do not need to use your real name</a:t>
            </a:r>
            <a:endParaRPr lang="en-US" dirty="0"/>
          </a:p>
          <a:p>
            <a:pPr marL="0" indent="0">
              <a:buNone/>
            </a:pPr>
            <a:r>
              <a:rPr lang="en-US" dirty="0"/>
              <a:t>4.	Answer </a:t>
            </a:r>
            <a:r>
              <a:rPr lang="en-US" dirty="0" smtClean="0"/>
              <a:t>the question </a:t>
            </a:r>
            <a:r>
              <a:rPr lang="en-US" dirty="0"/>
              <a:t>in less than 140 </a:t>
            </a:r>
            <a:r>
              <a:rPr lang="en-US" dirty="0" smtClean="0"/>
              <a:t>characters</a:t>
            </a:r>
            <a:endParaRPr lang="en-US" dirty="0"/>
          </a:p>
        </p:txBody>
      </p:sp>
    </p:spTree>
    <p:extLst>
      <p:ext uri="{BB962C8B-B14F-4D97-AF65-F5344CB8AC3E}">
        <p14:creationId xmlns:p14="http://schemas.microsoft.com/office/powerpoint/2010/main" val="154358613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Learning Outcomes and Why are we doing this?</a:t>
            </a:r>
            <a:endParaRPr lang="en-US" dirty="0"/>
          </a:p>
        </p:txBody>
      </p:sp>
      <p:sp>
        <p:nvSpPr>
          <p:cNvPr id="3" name="Content Placeholder 2"/>
          <p:cNvSpPr>
            <a:spLocks noGrp="1"/>
          </p:cNvSpPr>
          <p:nvPr>
            <p:ph idx="1"/>
          </p:nvPr>
        </p:nvSpPr>
        <p:spPr>
          <a:xfrm>
            <a:off x="457200" y="1600200"/>
            <a:ext cx="8229600" cy="4130040"/>
          </a:xfrm>
        </p:spPr>
        <p:txBody>
          <a:bodyPr>
            <a:normAutofit fontScale="92500" lnSpcReduction="20000"/>
          </a:bodyPr>
          <a:lstStyle/>
          <a:p>
            <a:r>
              <a:rPr lang="en-US" dirty="0" smtClean="0"/>
              <a:t>Our commitment to being intentional about the student experience at UWM</a:t>
            </a:r>
          </a:p>
          <a:p>
            <a:pPr lvl="1"/>
            <a:r>
              <a:rPr lang="en-US" dirty="0" smtClean="0"/>
              <a:t>State our intended outcome</a:t>
            </a:r>
          </a:p>
          <a:p>
            <a:pPr lvl="1"/>
            <a:r>
              <a:rPr lang="en-US" dirty="0" smtClean="0"/>
              <a:t>Measure if we’ve achieved our goal</a:t>
            </a:r>
          </a:p>
          <a:p>
            <a:r>
              <a:rPr lang="en-US" dirty="0" smtClean="0"/>
              <a:t>Consistent, high quality learning experience </a:t>
            </a:r>
          </a:p>
          <a:p>
            <a:endParaRPr lang="en-US" dirty="0"/>
          </a:p>
          <a:p>
            <a:pPr lvl="0"/>
            <a:r>
              <a:rPr lang="en-US" dirty="0" smtClean="0"/>
              <a:t>Example:  Students who participate in Sophomore Springboard will </a:t>
            </a:r>
            <a:r>
              <a:rPr lang="en-US" dirty="0"/>
              <a:t>be able to identify at least one behavior of each of the Leadership </a:t>
            </a:r>
            <a:r>
              <a:rPr lang="en-US" dirty="0" smtClean="0"/>
              <a:t>Practices.</a:t>
            </a:r>
          </a:p>
        </p:txBody>
      </p:sp>
    </p:spTree>
    <p:extLst>
      <p:ext uri="{BB962C8B-B14F-4D97-AF65-F5344CB8AC3E}">
        <p14:creationId xmlns:p14="http://schemas.microsoft.com/office/powerpoint/2010/main" val="741228713"/>
      </p:ext>
    </p:extLst>
  </p:cSld>
  <p:clrMapOvr>
    <a:masterClrMapping/>
  </p:clrMapOvr>
  <p:transition xmlns:p14="http://schemas.microsoft.com/office/powerpoint/2010/mai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31801"/>
          </a:xfrm>
        </p:spPr>
        <p:txBody>
          <a:bodyPr>
            <a:normAutofit/>
          </a:bodyPr>
          <a:lstStyle/>
          <a:p>
            <a:r>
              <a:rPr lang="en-US" dirty="0" smtClean="0"/>
              <a:t>What is your “take away”?</a:t>
            </a:r>
            <a:endParaRPr lang="en-US" dirty="0"/>
          </a:p>
        </p:txBody>
      </p:sp>
      <p:sp>
        <p:nvSpPr>
          <p:cNvPr id="3" name="Content Placeholder 2"/>
          <p:cNvSpPr>
            <a:spLocks noGrp="1"/>
          </p:cNvSpPr>
          <p:nvPr>
            <p:ph idx="1"/>
          </p:nvPr>
        </p:nvSpPr>
        <p:spPr>
          <a:xfrm>
            <a:off x="457200" y="1855256"/>
            <a:ext cx="8229600" cy="4270907"/>
          </a:xfrm>
        </p:spPr>
        <p:txBody>
          <a:bodyPr/>
          <a:lstStyle/>
          <a:p>
            <a:r>
              <a:rPr lang="en-US" dirty="0" smtClean="0"/>
              <a:t>Go to </a:t>
            </a:r>
          </a:p>
          <a:p>
            <a:pPr marL="0" indent="0">
              <a:buNone/>
            </a:pPr>
            <a:r>
              <a:rPr lang="en-US" dirty="0" err="1" smtClean="0"/>
              <a:t>srs.campuslabs.com</a:t>
            </a:r>
            <a:endParaRPr lang="en-US" dirty="0" smtClean="0"/>
          </a:p>
          <a:p>
            <a:r>
              <a:rPr lang="en-US" dirty="0" smtClean="0"/>
              <a:t>Use Connect ID </a:t>
            </a:r>
          </a:p>
          <a:p>
            <a:pPr marL="0" indent="0">
              <a:buNone/>
            </a:pPr>
            <a:r>
              <a:rPr lang="en-US" sz="3600" b="1" dirty="0"/>
              <a:t> </a:t>
            </a:r>
            <a:r>
              <a:rPr lang="en-US" sz="3600" b="1" dirty="0" smtClean="0"/>
              <a:t>   4279</a:t>
            </a:r>
            <a:endParaRPr lang="en-US" sz="3600" b="1" dirty="0"/>
          </a:p>
        </p:txBody>
      </p:sp>
      <p:pic>
        <p:nvPicPr>
          <p:cNvPr id="4" name="Picture 3"/>
          <p:cNvPicPr>
            <a:picLocks noChangeAspect="1"/>
          </p:cNvPicPr>
          <p:nvPr/>
        </p:nvPicPr>
        <p:blipFill>
          <a:blip r:embed="rId3"/>
          <a:stretch>
            <a:fillRect/>
          </a:stretch>
        </p:blipFill>
        <p:spPr>
          <a:xfrm>
            <a:off x="4122764" y="2087384"/>
            <a:ext cx="4665471" cy="3087693"/>
          </a:xfrm>
          <a:prstGeom prst="rect">
            <a:avLst/>
          </a:prstGeom>
        </p:spPr>
      </p:pic>
    </p:spTree>
    <p:extLst>
      <p:ext uri="{BB962C8B-B14F-4D97-AF65-F5344CB8AC3E}">
        <p14:creationId xmlns:p14="http://schemas.microsoft.com/office/powerpoint/2010/main" val="314641027"/>
      </p:ext>
    </p:extLst>
  </p:cSld>
  <p:clrMapOvr>
    <a:masterClrMapping/>
  </p:clrMapOvr>
  <p:transition xmlns:p14="http://schemas.microsoft.com/office/powerpoint/2010/mai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our students improve</a:t>
            </a:r>
            <a:endParaRPr lang="en-US" dirty="0"/>
          </a:p>
        </p:txBody>
      </p:sp>
      <p:sp>
        <p:nvSpPr>
          <p:cNvPr id="3" name="Content Placeholder 2"/>
          <p:cNvSpPr>
            <a:spLocks noGrp="1"/>
          </p:cNvSpPr>
          <p:nvPr>
            <p:ph idx="1"/>
          </p:nvPr>
        </p:nvSpPr>
        <p:spPr/>
        <p:txBody>
          <a:bodyPr/>
          <a:lstStyle/>
          <a:p>
            <a:r>
              <a:rPr lang="en-US" dirty="0" smtClean="0"/>
              <a:t>Think about the areas that you do a lot of coaching in to help student staff improve their performance.</a:t>
            </a:r>
          </a:p>
          <a:p>
            <a:pPr lvl="1"/>
            <a:r>
              <a:rPr lang="en-US" dirty="0" smtClean="0"/>
              <a:t>What are your common conversation topics?</a:t>
            </a:r>
          </a:p>
          <a:p>
            <a:pPr lvl="1"/>
            <a:r>
              <a:rPr lang="en-US" dirty="0" smtClean="0"/>
              <a:t>What knowledge, skills, and abilities are you frequently coaching them on?</a:t>
            </a:r>
          </a:p>
          <a:p>
            <a:pPr lvl="1"/>
            <a:endParaRPr lang="en-US" dirty="0" smtClean="0"/>
          </a:p>
          <a:p>
            <a:pPr lvl="1"/>
            <a:endParaRPr lang="en-US" dirty="0"/>
          </a:p>
        </p:txBody>
      </p:sp>
    </p:spTree>
    <p:extLst>
      <p:ext uri="{BB962C8B-B14F-4D97-AF65-F5344CB8AC3E}">
        <p14:creationId xmlns:p14="http://schemas.microsoft.com/office/powerpoint/2010/main" val="3107657574"/>
      </p:ext>
    </p:extLst>
  </p:cSld>
  <p:clrMapOvr>
    <a:masterClrMapping/>
  </p:clrMapOvr>
  <p:transition xmlns:p14="http://schemas.microsoft.com/office/powerpoint/2010/mai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82"/>
            <a:ext cx="8229600" cy="942164"/>
          </a:xfrm>
        </p:spPr>
        <p:txBody>
          <a:bodyPr/>
          <a:lstStyle/>
          <a:p>
            <a:r>
              <a:rPr lang="en-US" dirty="0" smtClean="0"/>
              <a:t>Preparing for the future</a:t>
            </a:r>
            <a:endParaRPr lang="en-US" dirty="0"/>
          </a:p>
        </p:txBody>
      </p:sp>
      <p:sp>
        <p:nvSpPr>
          <p:cNvPr id="3" name="Content Placeholder 2"/>
          <p:cNvSpPr>
            <a:spLocks noGrp="1"/>
          </p:cNvSpPr>
          <p:nvPr>
            <p:ph idx="1"/>
          </p:nvPr>
        </p:nvSpPr>
        <p:spPr>
          <a:xfrm>
            <a:off x="197747" y="1037745"/>
            <a:ext cx="8229600" cy="4314839"/>
          </a:xfrm>
        </p:spPr>
        <p:txBody>
          <a:bodyPr>
            <a:normAutofit/>
          </a:bodyPr>
          <a:lstStyle/>
          <a:p>
            <a:r>
              <a:rPr lang="en-US" dirty="0" smtClean="0"/>
              <a:t>When writing their resume, what skills, knowledge, and abilities should they be including that they gained from working for you?</a:t>
            </a:r>
          </a:p>
          <a:p>
            <a:pPr lvl="1"/>
            <a:r>
              <a:rPr lang="en-US" dirty="0" smtClean="0"/>
              <a:t>What should they </a:t>
            </a:r>
          </a:p>
          <a:p>
            <a:pPr marL="457200" lvl="1" indent="0">
              <a:buNone/>
            </a:pPr>
            <a:r>
              <a:rPr lang="en-US" dirty="0"/>
              <a:t>b</a:t>
            </a:r>
            <a:r>
              <a:rPr lang="en-US" dirty="0" smtClean="0"/>
              <a:t>e highlighting about </a:t>
            </a:r>
          </a:p>
          <a:p>
            <a:pPr marL="457200" lvl="1" indent="0">
              <a:buNone/>
            </a:pPr>
            <a:r>
              <a:rPr lang="en-US" dirty="0" smtClean="0"/>
              <a:t>their experience?</a:t>
            </a:r>
          </a:p>
          <a:p>
            <a:pPr marL="457200" lvl="1" indent="0">
              <a:buNone/>
            </a:pPr>
            <a:r>
              <a:rPr lang="en-US" dirty="0"/>
              <a:t>Respond (ID </a:t>
            </a:r>
            <a:r>
              <a:rPr lang="en-US" b="1" dirty="0"/>
              <a:t>4279</a:t>
            </a:r>
            <a:r>
              <a:rPr lang="en-US" dirty="0"/>
              <a:t>)</a:t>
            </a:r>
          </a:p>
        </p:txBody>
      </p:sp>
      <p:pic>
        <p:nvPicPr>
          <p:cNvPr id="4" name="Picture 3"/>
          <p:cNvPicPr>
            <a:picLocks noChangeAspect="1"/>
          </p:cNvPicPr>
          <p:nvPr/>
        </p:nvPicPr>
        <p:blipFill>
          <a:blip r:embed="rId3"/>
          <a:stretch>
            <a:fillRect/>
          </a:stretch>
        </p:blipFill>
        <p:spPr>
          <a:xfrm>
            <a:off x="4103705" y="2730910"/>
            <a:ext cx="4323642" cy="2765611"/>
          </a:xfrm>
          <a:prstGeom prst="rect">
            <a:avLst/>
          </a:prstGeom>
        </p:spPr>
      </p:pic>
    </p:spTree>
    <p:extLst>
      <p:ext uri="{BB962C8B-B14F-4D97-AF65-F5344CB8AC3E}">
        <p14:creationId xmlns:p14="http://schemas.microsoft.com/office/powerpoint/2010/main" val="3763339323"/>
      </p:ext>
    </p:extLst>
  </p:cSld>
  <p:clrMapOvr>
    <a:masterClrMapping/>
  </p:clrMapOvr>
  <p:transition xmlns:p14="http://schemas.microsoft.com/office/powerpoint/2010/mai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Student Leaders</a:t>
            </a:r>
            <a:endParaRPr lang="en-US" dirty="0"/>
          </a:p>
        </p:txBody>
      </p:sp>
      <p:sp>
        <p:nvSpPr>
          <p:cNvPr id="3" name="Content Placeholder 2"/>
          <p:cNvSpPr>
            <a:spLocks noGrp="1"/>
          </p:cNvSpPr>
          <p:nvPr>
            <p:ph idx="1"/>
          </p:nvPr>
        </p:nvSpPr>
        <p:spPr/>
        <p:txBody>
          <a:bodyPr>
            <a:normAutofit fontScale="92500"/>
          </a:bodyPr>
          <a:lstStyle/>
          <a:p>
            <a:r>
              <a:rPr lang="en-US" dirty="0" smtClean="0"/>
              <a:t>Focus on your student leaders, managers, and supervisors</a:t>
            </a:r>
          </a:p>
          <a:p>
            <a:pPr lvl="1"/>
            <a:r>
              <a:rPr lang="en-US" dirty="0" smtClean="0"/>
              <a:t>What is different about how those positions are structured?</a:t>
            </a:r>
          </a:p>
          <a:p>
            <a:pPr lvl="1"/>
            <a:r>
              <a:rPr lang="en-US" dirty="0" smtClean="0"/>
              <a:t>What skills do you specifically train those students in?</a:t>
            </a:r>
          </a:p>
          <a:p>
            <a:pPr lvl="1"/>
            <a:r>
              <a:rPr lang="en-US" dirty="0" smtClean="0"/>
              <a:t>Respond (ID </a:t>
            </a:r>
            <a:r>
              <a:rPr lang="en-US" b="1" dirty="0" smtClean="0"/>
              <a:t>4279</a:t>
            </a:r>
            <a:r>
              <a:rPr lang="en-US" dirty="0" smtClean="0"/>
              <a:t>):  When writing their resume, what skills, knowledge, and abilities should they be including that they gained from working for you?</a:t>
            </a:r>
          </a:p>
          <a:p>
            <a:pPr lvl="1"/>
            <a:endParaRPr lang="en-US" dirty="0" smtClean="0"/>
          </a:p>
        </p:txBody>
      </p:sp>
    </p:spTree>
    <p:extLst>
      <p:ext uri="{BB962C8B-B14F-4D97-AF65-F5344CB8AC3E}">
        <p14:creationId xmlns:p14="http://schemas.microsoft.com/office/powerpoint/2010/main" val="1949065507"/>
      </p:ext>
    </p:extLst>
  </p:cSld>
  <p:clrMapOvr>
    <a:masterClrMapping/>
  </p:clrMapOvr>
  <p:transition xmlns:p14="http://schemas.microsoft.com/office/powerpoint/2010/mai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339356"/>
            <a:ext cx="8229600" cy="4351197"/>
          </a:xfrm>
        </p:spPr>
        <p:txBody>
          <a:bodyPr>
            <a:normAutofit fontScale="92500" lnSpcReduction="10000"/>
          </a:bodyPr>
          <a:lstStyle/>
          <a:p>
            <a:r>
              <a:rPr lang="en-US" dirty="0" smtClean="0"/>
              <a:t>Synthesize the data</a:t>
            </a:r>
          </a:p>
          <a:p>
            <a:r>
              <a:rPr lang="en-US" dirty="0" smtClean="0"/>
              <a:t>Date for next discussion:</a:t>
            </a:r>
          </a:p>
          <a:p>
            <a:pPr lvl="1"/>
            <a:r>
              <a:rPr lang="en-US" dirty="0" smtClean="0"/>
              <a:t>Thursday, March 31</a:t>
            </a:r>
          </a:p>
          <a:p>
            <a:pPr lvl="1"/>
            <a:r>
              <a:rPr lang="en-US" smtClean="0"/>
              <a:t>9 a.m</a:t>
            </a:r>
            <a:r>
              <a:rPr lang="en-US" dirty="0" smtClean="0"/>
              <a:t>.</a:t>
            </a:r>
          </a:p>
          <a:p>
            <a:pPr lvl="1"/>
            <a:r>
              <a:rPr lang="en-US" dirty="0" smtClean="0"/>
              <a:t>Sandburg Flicks</a:t>
            </a:r>
          </a:p>
          <a:p>
            <a:r>
              <a:rPr lang="en-US" dirty="0" smtClean="0"/>
              <a:t>Topics</a:t>
            </a:r>
          </a:p>
          <a:p>
            <a:pPr lvl="1"/>
            <a:r>
              <a:rPr lang="en-US" dirty="0" smtClean="0"/>
              <a:t>Review today’s responses and data</a:t>
            </a:r>
          </a:p>
          <a:p>
            <a:pPr lvl="1"/>
            <a:r>
              <a:rPr lang="en-US" dirty="0" smtClean="0"/>
              <a:t>Talk about specialization by unit</a:t>
            </a:r>
          </a:p>
          <a:p>
            <a:pPr lvl="1"/>
            <a:r>
              <a:rPr lang="en-US" dirty="0" smtClean="0"/>
              <a:t>Degree of learning</a:t>
            </a:r>
          </a:p>
          <a:p>
            <a:endParaRPr lang="en-US" dirty="0"/>
          </a:p>
        </p:txBody>
      </p:sp>
    </p:spTree>
    <p:extLst>
      <p:ext uri="{BB962C8B-B14F-4D97-AF65-F5344CB8AC3E}">
        <p14:creationId xmlns:p14="http://schemas.microsoft.com/office/powerpoint/2010/main" val="404630037"/>
      </p:ext>
    </p:extLst>
  </p:cSld>
  <p:clrMapOvr>
    <a:masterClrMapping/>
  </p:clrMapOvr>
  <p:transition xmlns:p14="http://schemas.microsoft.com/office/powerpoint/2010/mai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Student Interactions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30264"/>
              </p:ext>
            </p:extLst>
          </p:nvPr>
        </p:nvGraphicFramePr>
        <p:xfrm>
          <a:off x="457200" y="1600201"/>
          <a:ext cx="7906714" cy="4253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7203046"/>
      </p:ext>
    </p:extLst>
  </p:cSld>
  <p:clrMapOvr>
    <a:masterClrMapping/>
  </p:clrMapOvr>
  <p:transition xmlns:p14="http://schemas.microsoft.com/office/powerpoint/2010/mai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Employment Experience Survey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37503126"/>
      </p:ext>
    </p:extLst>
  </p:cSld>
  <p:clrMapOvr>
    <a:masterClrMapping/>
  </p:clrMapOvr>
  <p:transition xmlns:p14="http://schemas.microsoft.com/office/powerpoint/2010/mai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type="body" idx="1"/>
          </p:nvPr>
        </p:nvSpPr>
        <p:spPr/>
        <p:txBody>
          <a:bodyPr vert="horz" lIns="91440" tIns="45720" rIns="91440" bIns="45720" rtlCol="0" anchor="t">
            <a:normAutofit/>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98940282"/>
      </p:ext>
    </p:extLst>
  </p:cSld>
  <p:clrMapOvr>
    <a:masterClrMapping/>
  </p:clrMapOvr>
  <p:transition xmlns:p14="http://schemas.microsoft.com/office/powerpoint/2010/mai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2" y="382588"/>
            <a:ext cx="7634288" cy="64310"/>
          </a:xfrm>
          <a:ln>
            <a:noFill/>
          </a:ln>
        </p:spPr>
        <p:txBody>
          <a:bodyPr>
            <a:normAutofit fontScale="90000"/>
          </a:bodyPr>
          <a:lstStyle/>
          <a:p>
            <a:r>
              <a:rPr lang="en-US" dirty="0"/>
              <a:t> </a:t>
            </a:r>
          </a:p>
        </p:txBody>
      </p:sp>
      <p:sp>
        <p:nvSpPr>
          <p:cNvPr id="3" name="Content Placeholder 2"/>
          <p:cNvSpPr>
            <a:spLocks noGrp="1"/>
          </p:cNvSpPr>
          <p:nvPr>
            <p:ph idx="1"/>
          </p:nvPr>
        </p:nvSpPr>
        <p:spPr>
          <a:xfrm>
            <a:off x="938212" y="624928"/>
            <a:ext cx="7634288" cy="5255173"/>
          </a:xfrm>
        </p:spPr>
        <p:txBody>
          <a:bodyPr vert="horz" lIns="91440" tIns="45720" rIns="91440" bIns="45720" rtlCol="0" anchor="t">
            <a:normAutofit lnSpcReduction="10000"/>
          </a:bodyPr>
          <a:lstStyle/>
          <a:p>
            <a:pPr algn="just"/>
            <a:r>
              <a:rPr lang="en-US" sz="2800" dirty="0"/>
              <a:t>Created in Spring 2014</a:t>
            </a:r>
          </a:p>
          <a:p>
            <a:pPr algn="just"/>
            <a:endParaRPr lang="en-US" sz="2800" dirty="0"/>
          </a:p>
          <a:p>
            <a:pPr algn="just"/>
            <a:r>
              <a:rPr lang="en-US" sz="2800" dirty="0"/>
              <a:t>258 respondents in 2014 vs 413 respondents in 2015</a:t>
            </a:r>
          </a:p>
          <a:p>
            <a:pPr algn="just"/>
            <a:endParaRPr lang="en-US" sz="2800" dirty="0"/>
          </a:p>
          <a:p>
            <a:pPr algn="just"/>
            <a:r>
              <a:rPr lang="en-US" sz="2800" dirty="0"/>
              <a:t>25 departments/offices in the division were represented by student staff</a:t>
            </a:r>
          </a:p>
          <a:p>
            <a:pPr algn="just"/>
            <a:endParaRPr lang="en-US" sz="2800" dirty="0"/>
          </a:p>
          <a:p>
            <a:pPr algn="just"/>
            <a:r>
              <a:rPr lang="en-US" sz="2800" dirty="0"/>
              <a:t>Changes made to the 2015 survey to reflect what students are learning and whether or not their training on the job was sufficient</a:t>
            </a:r>
          </a:p>
          <a:p>
            <a:endParaRPr lang="en-US" dirty="0"/>
          </a:p>
        </p:txBody>
      </p:sp>
    </p:spTree>
    <p:extLst>
      <p:ext uri="{BB962C8B-B14F-4D97-AF65-F5344CB8AC3E}">
        <p14:creationId xmlns:p14="http://schemas.microsoft.com/office/powerpoint/2010/main" val="2915545005"/>
      </p:ext>
    </p:extLst>
  </p:cSld>
  <p:clrMapOvr>
    <a:masterClrMapping/>
  </p:clrMapOvr>
  <p:transition xmlns:p14="http://schemas.microsoft.com/office/powerpoint/2010/mai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4001540"/>
      </p:ext>
    </p:extLst>
  </p:cSld>
  <p:clrMapOvr>
    <a:masterClrMapping/>
  </p:clrMapOvr>
  <p:transition xmlns:p14="http://schemas.microsoft.com/office/powerpoint/2010/mai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assessed</a:t>
            </a:r>
          </a:p>
        </p:txBody>
      </p:sp>
      <p:sp>
        <p:nvSpPr>
          <p:cNvPr id="3" name="Content Placeholder 2"/>
          <p:cNvSpPr>
            <a:spLocks noGrp="1"/>
          </p:cNvSpPr>
          <p:nvPr>
            <p:ph sz="half" idx="1"/>
          </p:nvPr>
        </p:nvSpPr>
        <p:spPr/>
        <p:txBody>
          <a:bodyPr vert="horz" lIns="91440" tIns="45720" rIns="91440" bIns="45720" rtlCol="0" anchor="t">
            <a:normAutofit fontScale="92500" lnSpcReduction="20000"/>
          </a:bodyPr>
          <a:lstStyle/>
          <a:p>
            <a:pPr marL="0" indent="0">
              <a:buNone/>
            </a:pPr>
            <a:r>
              <a:rPr lang="en-US" dirty="0">
                <a:latin typeface="Symbol" charset="0"/>
                <a:sym typeface="Symbol" charset="0"/>
              </a:rPr>
              <a:t>·</a:t>
            </a:r>
            <a:r>
              <a:rPr lang="en-US">
                <a:latin typeface="Times New Roman" charset="0"/>
                <a:sym typeface="Symbol" charset="0"/>
              </a:rPr>
              <a:t>  </a:t>
            </a:r>
            <a:r>
              <a:rPr lang="en-US" dirty="0">
                <a:latin typeface="Gill Sans MT" charset="0"/>
                <a:sym typeface="Symbol" charset="0"/>
              </a:rPr>
              <a:t>Quality Customer/Patron Service</a:t>
            </a:r>
          </a:p>
          <a:p>
            <a:pPr marL="0" indent="0">
              <a:buNone/>
            </a:pPr>
            <a:r>
              <a:rPr lang="en-US" dirty="0">
                <a:latin typeface="Symbol" charset="0"/>
                <a:sym typeface="Symbol" charset="0"/>
              </a:rPr>
              <a:t>·</a:t>
            </a:r>
            <a:r>
              <a:rPr lang="en-US">
                <a:latin typeface="Times New Roman" charset="0"/>
                <a:sym typeface="Symbol" charset="0"/>
              </a:rPr>
              <a:t>  </a:t>
            </a:r>
            <a:r>
              <a:rPr lang="en-US" dirty="0">
                <a:latin typeface="Gill Sans MT" charset="0"/>
                <a:sym typeface="Symbol" charset="0"/>
              </a:rPr>
              <a:t>Accountability/Reliability</a:t>
            </a:r>
          </a:p>
          <a:p>
            <a:pPr marL="0" indent="0">
              <a:buNone/>
            </a:pPr>
            <a:r>
              <a:rPr lang="en-US" dirty="0">
                <a:latin typeface="Symbol" charset="0"/>
                <a:sym typeface="Symbol" charset="0"/>
              </a:rPr>
              <a:t>·</a:t>
            </a:r>
            <a:r>
              <a:rPr lang="en-US">
                <a:latin typeface="Times New Roman" charset="0"/>
                <a:sym typeface="Symbol" charset="0"/>
              </a:rPr>
              <a:t>  </a:t>
            </a:r>
            <a:r>
              <a:rPr lang="en-US" dirty="0">
                <a:latin typeface="Gill Sans MT" charset="0"/>
                <a:sym typeface="Symbol" charset="0"/>
              </a:rPr>
              <a:t>Productivity: Organizing/Prioritizing/Effectively managing time</a:t>
            </a:r>
          </a:p>
          <a:p>
            <a:pPr marL="0" indent="0">
              <a:buNone/>
            </a:pPr>
            <a:r>
              <a:rPr lang="en-US" dirty="0">
                <a:latin typeface="Symbol" charset="0"/>
                <a:sym typeface="Symbol" charset="0"/>
              </a:rPr>
              <a:t>·</a:t>
            </a:r>
            <a:r>
              <a:rPr lang="en-US">
                <a:latin typeface="Times New Roman" charset="0"/>
                <a:sym typeface="Symbol" charset="0"/>
              </a:rPr>
              <a:t>  </a:t>
            </a:r>
            <a:r>
              <a:rPr lang="en-US" dirty="0">
                <a:latin typeface="Gill Sans MT" charset="0"/>
                <a:sym typeface="Symbol" charset="0"/>
              </a:rPr>
              <a:t>Teamwork</a:t>
            </a:r>
          </a:p>
          <a:p>
            <a:pPr marL="0" indent="0">
              <a:buNone/>
            </a:pPr>
            <a:r>
              <a:rPr lang="en-US" dirty="0">
                <a:latin typeface="Symbol" charset="0"/>
                <a:sym typeface="Symbol" charset="0"/>
              </a:rPr>
              <a:t>·</a:t>
            </a:r>
            <a:r>
              <a:rPr lang="en-US">
                <a:latin typeface="Times New Roman" charset="0"/>
                <a:sym typeface="Symbol" charset="0"/>
              </a:rPr>
              <a:t>  </a:t>
            </a:r>
            <a:r>
              <a:rPr lang="en-US" dirty="0">
                <a:latin typeface="Gill Sans MT" charset="0"/>
                <a:sym typeface="Symbol" charset="0"/>
              </a:rPr>
              <a:t>Respectful of others</a:t>
            </a:r>
          </a:p>
          <a:p>
            <a:pPr marL="0" indent="0">
              <a:buNone/>
            </a:pPr>
            <a:r>
              <a:rPr lang="en-US" dirty="0">
                <a:latin typeface="Symbol" charset="0"/>
                <a:sym typeface="Symbol" charset="0"/>
              </a:rPr>
              <a:t>·</a:t>
            </a:r>
            <a:r>
              <a:rPr lang="en-US">
                <a:latin typeface="Times New Roman" charset="0"/>
                <a:sym typeface="Symbol" charset="0"/>
              </a:rPr>
              <a:t>  </a:t>
            </a:r>
            <a:r>
              <a:rPr lang="en-US" dirty="0">
                <a:latin typeface="Gill Sans MT" charset="0"/>
                <a:sym typeface="Symbol" charset="0"/>
              </a:rPr>
              <a:t>Communication (verbal)</a:t>
            </a:r>
          </a:p>
          <a:p>
            <a:pPr marL="0" indent="0">
              <a:buNone/>
            </a:pPr>
            <a:r>
              <a:rPr lang="en-US" dirty="0">
                <a:latin typeface="Symbol" charset="0"/>
                <a:sym typeface="Symbol" charset="0"/>
              </a:rPr>
              <a:t>·</a:t>
            </a:r>
            <a:r>
              <a:rPr lang="en-US">
                <a:latin typeface="Times New Roman" charset="0"/>
              </a:rPr>
              <a:t>  </a:t>
            </a:r>
            <a:r>
              <a:rPr lang="en-US" dirty="0">
                <a:latin typeface="Gill Sans MT" charset="0"/>
              </a:rPr>
              <a:t>Communication (written)</a:t>
            </a:r>
          </a:p>
          <a:p>
            <a:endParaRPr lang="en-US" dirty="0"/>
          </a:p>
        </p:txBody>
      </p:sp>
      <p:sp>
        <p:nvSpPr>
          <p:cNvPr id="4" name="Content Placeholder 3"/>
          <p:cNvSpPr>
            <a:spLocks noGrp="1"/>
          </p:cNvSpPr>
          <p:nvPr>
            <p:ph sz="half" idx="2"/>
          </p:nvPr>
        </p:nvSpPr>
        <p:spPr/>
        <p:txBody>
          <a:bodyPr vert="horz" lIns="91440" tIns="45720" rIns="91440" bIns="45720" rtlCol="0" anchor="t">
            <a:normAutofit fontScale="92500" lnSpcReduction="20000"/>
          </a:bodyPr>
          <a:lstStyle/>
          <a:p>
            <a:pPr marL="0" indent="0">
              <a:buNone/>
            </a:pPr>
            <a:r>
              <a:rPr lang="en-US" dirty="0">
                <a:latin typeface="Symbol" charset="0"/>
                <a:sym typeface="Symbol" charset="0"/>
              </a:rPr>
              <a:t>·</a:t>
            </a:r>
            <a:r>
              <a:rPr lang="en-US" dirty="0">
                <a:latin typeface="Times New Roman" charset="0"/>
                <a:sym typeface="Symbol" charset="0"/>
              </a:rPr>
              <a:t>         </a:t>
            </a:r>
            <a:r>
              <a:rPr lang="en-US" dirty="0">
                <a:latin typeface="Gill Sans MT" charset="0"/>
                <a:sym typeface="Symbol" charset="0"/>
              </a:rPr>
              <a:t>Professionalism</a:t>
            </a:r>
          </a:p>
          <a:p>
            <a:pPr marL="0" indent="0">
              <a:buNone/>
            </a:pPr>
            <a:r>
              <a:rPr lang="en-US" dirty="0">
                <a:latin typeface="Symbol" charset="0"/>
                <a:sym typeface="Symbol" charset="0"/>
              </a:rPr>
              <a:t>·</a:t>
            </a:r>
            <a:r>
              <a:rPr lang="en-US">
                <a:latin typeface="Times New Roman" charset="0"/>
                <a:sym typeface="Symbol" charset="0"/>
              </a:rPr>
              <a:t>         </a:t>
            </a:r>
            <a:r>
              <a:rPr lang="en-US" dirty="0">
                <a:latin typeface="Gill Sans MT" charset="0"/>
                <a:sym typeface="Symbol" charset="0"/>
              </a:rPr>
              <a:t>Critical Thinking/Problem Solving</a:t>
            </a:r>
          </a:p>
          <a:p>
            <a:pPr marL="0" indent="0">
              <a:buNone/>
            </a:pPr>
            <a:r>
              <a:rPr lang="en-US" dirty="0">
                <a:latin typeface="Symbol" charset="0"/>
                <a:sym typeface="Symbol" charset="0"/>
              </a:rPr>
              <a:t>·</a:t>
            </a:r>
            <a:r>
              <a:rPr lang="en-US">
                <a:latin typeface="Times New Roman" charset="0"/>
                <a:sym typeface="Symbol" charset="0"/>
              </a:rPr>
              <a:t>         </a:t>
            </a:r>
            <a:r>
              <a:rPr lang="en-US" dirty="0">
                <a:latin typeface="Gill Sans MT" charset="0"/>
                <a:sym typeface="Symbol" charset="0"/>
              </a:rPr>
              <a:t>Initiative</a:t>
            </a:r>
          </a:p>
          <a:p>
            <a:pPr marL="0" indent="0">
              <a:buNone/>
            </a:pPr>
            <a:r>
              <a:rPr lang="en-US" dirty="0">
                <a:latin typeface="Symbol" charset="0"/>
                <a:sym typeface="Symbol" charset="0"/>
              </a:rPr>
              <a:t>·</a:t>
            </a:r>
            <a:r>
              <a:rPr lang="en-US">
                <a:latin typeface="Times New Roman" charset="0"/>
                <a:sym typeface="Symbol" charset="0"/>
              </a:rPr>
              <a:t>         </a:t>
            </a:r>
            <a:r>
              <a:rPr lang="en-US" dirty="0">
                <a:latin typeface="Gill Sans MT" charset="0"/>
                <a:sym typeface="Symbol" charset="0"/>
              </a:rPr>
              <a:t>Resiliency</a:t>
            </a:r>
          </a:p>
          <a:p>
            <a:pPr marL="0" indent="0">
              <a:buNone/>
            </a:pPr>
            <a:r>
              <a:rPr lang="en-US" dirty="0">
                <a:latin typeface="Symbol" charset="0"/>
                <a:sym typeface="Symbol" charset="0"/>
              </a:rPr>
              <a:t>·</a:t>
            </a:r>
            <a:r>
              <a:rPr lang="en-US">
                <a:latin typeface="Times New Roman" charset="0"/>
                <a:sym typeface="Symbol" charset="0"/>
              </a:rPr>
              <a:t>         </a:t>
            </a:r>
            <a:r>
              <a:rPr lang="en-US" dirty="0">
                <a:latin typeface="Gill Sans MT" charset="0"/>
                <a:sym typeface="Symbol" charset="0"/>
              </a:rPr>
              <a:t>Integrity</a:t>
            </a:r>
          </a:p>
          <a:p>
            <a:pPr marL="0" indent="0">
              <a:buNone/>
            </a:pPr>
            <a:r>
              <a:rPr lang="en-US" dirty="0">
                <a:latin typeface="Symbol" charset="0"/>
                <a:sym typeface="Symbol" charset="0"/>
              </a:rPr>
              <a:t>·</a:t>
            </a:r>
            <a:r>
              <a:rPr lang="en-US">
                <a:latin typeface="Times New Roman" charset="0"/>
              </a:rPr>
              <a:t>         </a:t>
            </a:r>
            <a:r>
              <a:rPr lang="en-US" dirty="0">
                <a:latin typeface="Gill Sans MT" charset="0"/>
              </a:rPr>
              <a:t>Self-Confidence</a:t>
            </a:r>
          </a:p>
          <a:p>
            <a:endParaRPr lang="en-US" dirty="0"/>
          </a:p>
        </p:txBody>
      </p:sp>
    </p:spTree>
    <p:extLst>
      <p:ext uri="{BB962C8B-B14F-4D97-AF65-F5344CB8AC3E}">
        <p14:creationId xmlns:p14="http://schemas.microsoft.com/office/powerpoint/2010/main" val="376644789"/>
      </p:ext>
    </p:extLst>
  </p:cSld>
  <p:clrMapOvr>
    <a:masterClrMapping/>
  </p:clrMapOvr>
  <p:transition xmlns:p14="http://schemas.microsoft.com/office/powerpoint/2010/main" spd="med">
    <p:fade thruBlk="1"/>
  </p:transition>
</p:sld>
</file>

<file path=ppt/theme/theme1.xml><?xml version="1.0" encoding="utf-8"?>
<a:theme xmlns:a="http://schemas.openxmlformats.org/drawingml/2006/main" name="UWM_go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UWM_gold</Template>
  <TotalTime>17324</TotalTime>
  <Words>1389</Words>
  <Application>Microsoft Macintosh PowerPoint</Application>
  <PresentationFormat>On-screen Show (4:3)</PresentationFormat>
  <Paragraphs>194</Paragraphs>
  <Slides>34</Slides>
  <Notes>26</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UWM_gold</vt:lpstr>
      <vt:lpstr>Student Employment</vt:lpstr>
      <vt:lpstr>Today’s Agenda</vt:lpstr>
      <vt:lpstr>What are Learning Outcomes and Why are we doing this?</vt:lpstr>
      <vt:lpstr>Our Student Interactions</vt:lpstr>
      <vt:lpstr>Student Employment Experience Survey</vt:lpstr>
      <vt:lpstr>Background</vt:lpstr>
      <vt:lpstr> </vt:lpstr>
      <vt:lpstr>Data</vt:lpstr>
      <vt:lpstr>Skills assessed</vt:lpstr>
      <vt:lpstr>Class Standing vs skills learned</vt:lpstr>
      <vt:lpstr>Class Standing vs Skills Learned cont. </vt:lpstr>
      <vt:lpstr>Class Standing vs Hours worked</vt:lpstr>
      <vt:lpstr>Skills Learned vs Hours worked</vt:lpstr>
      <vt:lpstr>Skills Learned Vs Hours Worked cont.</vt:lpstr>
      <vt:lpstr>Skills Learned vs Hours Worked Cont. </vt:lpstr>
      <vt:lpstr>Skills Learned vs Length of time in position</vt:lpstr>
      <vt:lpstr>Job Satisfaction vs Skills Learned</vt:lpstr>
      <vt:lpstr>Optimal Hours vs Skills Leanred</vt:lpstr>
      <vt:lpstr>Feedback vs Skills Learned</vt:lpstr>
      <vt:lpstr>Praise vs Skills Learned</vt:lpstr>
      <vt:lpstr>Take Aways To HELP OUR STUDENTS LEARN</vt:lpstr>
      <vt:lpstr>Project CEO Benchmark</vt:lpstr>
      <vt:lpstr>Project CEO   </vt:lpstr>
      <vt:lpstr>Top 9 Soft Skills as Rated by Employers</vt:lpstr>
      <vt:lpstr>What did we learn?</vt:lpstr>
      <vt:lpstr>Developing Out Outcomes</vt:lpstr>
      <vt:lpstr>Student Employment – From the Student Perspective</vt:lpstr>
      <vt:lpstr>Student Employment:   What are you proud of?</vt:lpstr>
      <vt:lpstr>Using Campus Labs Respond</vt:lpstr>
      <vt:lpstr>What is your “take away”?</vt:lpstr>
      <vt:lpstr>Helping our students improve</vt:lpstr>
      <vt:lpstr>Preparing for the future</vt:lpstr>
      <vt:lpstr>Our Student Leaders</vt:lpstr>
      <vt:lpstr>Next Steps</vt:lpstr>
    </vt:vector>
  </TitlesOfParts>
  <Company>UWM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Welcome 2014</dc:title>
  <dc:creator>grassl</dc:creator>
  <cp:lastModifiedBy>Rebecca J Grassl</cp:lastModifiedBy>
  <cp:revision>36</cp:revision>
  <dcterms:created xsi:type="dcterms:W3CDTF">2014-01-02T20:38:52Z</dcterms:created>
  <dcterms:modified xsi:type="dcterms:W3CDTF">2016-02-22T18:07:36Z</dcterms:modified>
</cp:coreProperties>
</file>