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4"/>
  </p:notesMasterIdLst>
  <p:sldIdLst>
    <p:sldId id="305" r:id="rId3"/>
    <p:sldId id="343" r:id="rId4"/>
    <p:sldId id="306" r:id="rId5"/>
    <p:sldId id="360" r:id="rId6"/>
    <p:sldId id="265" r:id="rId7"/>
    <p:sldId id="307" r:id="rId8"/>
    <p:sldId id="264" r:id="rId9"/>
    <p:sldId id="396" r:id="rId10"/>
    <p:sldId id="263" r:id="rId11"/>
    <p:sldId id="350" r:id="rId12"/>
    <p:sldId id="339" r:id="rId13"/>
    <p:sldId id="322" r:id="rId14"/>
    <p:sldId id="336" r:id="rId15"/>
    <p:sldId id="351" r:id="rId16"/>
    <p:sldId id="326" r:id="rId17"/>
    <p:sldId id="344" r:id="rId18"/>
    <p:sldId id="345" r:id="rId19"/>
    <p:sldId id="334" r:id="rId20"/>
    <p:sldId id="361" r:id="rId21"/>
    <p:sldId id="338" r:id="rId22"/>
    <p:sldId id="327" r:id="rId23"/>
    <p:sldId id="266" r:id="rId24"/>
    <p:sldId id="337" r:id="rId25"/>
    <p:sldId id="359" r:id="rId26"/>
    <p:sldId id="395" r:id="rId27"/>
    <p:sldId id="330" r:id="rId28"/>
    <p:sldId id="332" r:id="rId29"/>
    <p:sldId id="331" r:id="rId30"/>
    <p:sldId id="349" r:id="rId31"/>
    <p:sldId id="271" r:id="rId32"/>
    <p:sldId id="335" r:id="rId33"/>
    <p:sldId id="333" r:id="rId34"/>
    <p:sldId id="273" r:id="rId35"/>
    <p:sldId id="354" r:id="rId36"/>
    <p:sldId id="358" r:id="rId37"/>
    <p:sldId id="275" r:id="rId38"/>
    <p:sldId id="353" r:id="rId39"/>
    <p:sldId id="276" r:id="rId40"/>
    <p:sldId id="357" r:id="rId41"/>
    <p:sldId id="356" r:id="rId42"/>
    <p:sldId id="309" r:id="rId43"/>
    <p:sldId id="277" r:id="rId44"/>
    <p:sldId id="355" r:id="rId45"/>
    <p:sldId id="348" r:id="rId46"/>
    <p:sldId id="291" r:id="rId47"/>
    <p:sldId id="374" r:id="rId48"/>
    <p:sldId id="390" r:id="rId49"/>
    <p:sldId id="370" r:id="rId50"/>
    <p:sldId id="376" r:id="rId51"/>
    <p:sldId id="385" r:id="rId52"/>
    <p:sldId id="383" r:id="rId53"/>
    <p:sldId id="371" r:id="rId54"/>
    <p:sldId id="366" r:id="rId55"/>
    <p:sldId id="384" r:id="rId56"/>
    <p:sldId id="372" r:id="rId57"/>
    <p:sldId id="369" r:id="rId58"/>
    <p:sldId id="378" r:id="rId59"/>
    <p:sldId id="377" r:id="rId60"/>
    <p:sldId id="379" r:id="rId61"/>
    <p:sldId id="382" r:id="rId62"/>
    <p:sldId id="389" r:id="rId63"/>
    <p:sldId id="303" r:id="rId64"/>
    <p:sldId id="387" r:id="rId65"/>
    <p:sldId id="375" r:id="rId66"/>
    <p:sldId id="363" r:id="rId67"/>
    <p:sldId id="388" r:id="rId68"/>
    <p:sldId id="300" r:id="rId69"/>
    <p:sldId id="394" r:id="rId70"/>
    <p:sldId id="386" r:id="rId71"/>
    <p:sldId id="380" r:id="rId72"/>
    <p:sldId id="299" r:id="rId7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72" autoAdjust="0"/>
  </p:normalViewPr>
  <p:slideViewPr>
    <p:cSldViewPr snapToGrid="0" snapToObjects="1">
      <p:cViewPr varScale="1">
        <p:scale>
          <a:sx n="117" d="100"/>
          <a:sy n="117" d="100"/>
        </p:scale>
        <p:origin x="17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69A574-6545-4C9E-B9B3-AAE054D8173C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4C63F3-0A43-4DEF-8579-9038CD358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C78922-7CDB-49E4-9F08-70CDA087965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82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18832F-6C5F-4DDD-A9E9-F4044CD6583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1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9A8D69-D40C-4CBE-ADE5-C4DDF475B2A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373D-7E7E-49CE-8B74-E49CA761961E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BA15-D82F-47BC-8F60-E0886A19D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56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AFAA-E994-45F0-9145-3500EF10DF9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F958-EFEE-4D9C-9D8C-78788B485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2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F109-4AE3-4CC4-BE06-BCD17947B0DA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9AAA-37B4-4F6A-91FC-718A0EA2F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96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4987BFE8-FE24-4065-B33B-146CE14811C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C06C9C-57E0-4B4B-8B94-81B4253EA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3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27498100-7FD9-464C-BC10-0FC25B5BCDFD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966A66A-3D9D-4CC9-835F-C8AE16F6B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1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37F227DA-4105-4C95-A1B5-D01A9B7732AE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2D317C-E0C5-4502-8423-C6E95371A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73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3FF9059-8CCD-44A6-A029-1641574B853C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A47112F-340D-4B7D-83A1-BF9B8F0A2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6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9F61BE6-B139-4835-A82C-AEA716768640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17BA9F5-0495-45AF-BD23-7F91A93D7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42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5C90837-6007-440B-B0A2-9ABAF9BC36E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5C03C55-4EA0-4362-A40F-A82108F27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743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1595125-18B7-43B1-993D-FB4D2071AD9D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DD7200D-1BC4-49E9-9474-5594ADC48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9D2A5FF-38FA-47FF-B271-7BBA952C60E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070B733-41E2-4E75-851F-06F204807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9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E478A-23DA-46AA-806C-44D780870552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C630-4ED5-4FD1-880D-640C59038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09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EADA8F3-3DC8-485F-8C5A-0A5EEB44283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defTabSz="457200">
              <a:defRPr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B3AC0F5-1C80-44F6-BAFE-30AA8FD98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45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E6718B2-17E3-425A-9331-531F5F10720C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CEBB28F-45AC-4103-BEF4-D8D3105A3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483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201BA624-B77F-458D-BA55-7555099B78AC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1BE85A6-F4D9-4684-8AB8-F5E0DB803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42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49F0-46A8-4A6A-9506-7A5CF0E5F06E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5171-DF5E-4E50-8685-920FFE05C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0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AB7B-008A-4F25-B1FF-EEE69161260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0908-CD8B-41CE-ACE0-9D9F7EEF1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E293-67C3-4325-9BEE-CBDB316D25B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F26E-1A6F-480D-9443-29A85D4AB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6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E8FF-61B9-4B75-82E5-3A8EF675076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BCE4-F26E-42BD-9C15-4B3966C85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9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E064-2EBD-4222-98BE-C6C8D4371382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722C-F19A-4548-8AE1-525169658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2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89C6-19FF-4A46-BF2D-1BDD08B9564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5577-6594-4798-B369-8458BAEDA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5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C95C-1B55-49BE-B45F-3E2154A4192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7073-E7D6-403E-9150-4300E3ED4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8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ABC38D-CFE6-4394-B56B-5AA982A5F2E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322840-DEF5-4963-8877-9F5197A19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BA5A173-BB34-4064-B9C1-C466748FA3C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0B24490-2810-4683-BBB8-3FABAD19D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emf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44.png"/><Relationship Id="rId5" Type="http://schemas.openxmlformats.org/officeDocument/2006/relationships/image" Target="../media/image9.emf"/><Relationship Id="rId10" Type="http://schemas.openxmlformats.org/officeDocument/2006/relationships/image" Target="../media/image43.png"/><Relationship Id="rId4" Type="http://schemas.openxmlformats.org/officeDocument/2006/relationships/image" Target="../media/image8.emf"/><Relationship Id="rId9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m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660400"/>
            <a:ext cx="716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6" y="5257800"/>
            <a:ext cx="8542598" cy="1422789"/>
          </a:xfrm>
          <a:prstGeom prst="rect">
            <a:avLst/>
          </a:prstGeom>
          <a:noFill/>
          <a:ln w="158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B h="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378825" y="914400"/>
            <a:ext cx="457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F0AD00"/>
                </a:solidFill>
              </a:rPr>
              <a:t>WORKSHOP</a:t>
            </a:r>
            <a:endParaRPr lang="en-US" altLang="en-US" sz="3600">
              <a:solidFill>
                <a:srgbClr val="F0AD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121944" y="-3207544"/>
            <a:ext cx="1169988" cy="7737475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0AD00"/>
                </a:solidFill>
                <a:latin typeface="Corbel"/>
              </a:rPr>
              <a:t>THESIS &amp; DISSERTATION FORMATTING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0AD0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588"/>
            <a:ext cx="53022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0"/>
            <a:ext cx="53197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763"/>
            <a:ext cx="532765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6575795">
            <a:off x="5185160" y="1630284"/>
            <a:ext cx="105701" cy="10050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4438472">
            <a:off x="5220132" y="3567677"/>
            <a:ext cx="74823" cy="10050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4936451" flipH="1">
            <a:off x="5197610" y="4235188"/>
            <a:ext cx="98152" cy="9604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53086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0"/>
            <a:ext cx="5360987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4936451" flipH="1">
            <a:off x="5330775" y="4348380"/>
            <a:ext cx="98152" cy="9604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4780942">
            <a:off x="5230167" y="3693035"/>
            <a:ext cx="79423" cy="11899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6575795">
            <a:off x="5225964" y="1593777"/>
            <a:ext cx="119027" cy="11822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725" y="1260475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7363" y="2716213"/>
            <a:ext cx="7267575" cy="2986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Abstract	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Required</a:t>
            </a: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Notice the required abstract heading</a:t>
            </a:r>
          </a:p>
          <a:p>
            <a:pPr marL="1371600" lvl="2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Single-spaced Title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No Word Limit, but see Print Index information on the next page within the Abstract text.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Double Space the Abstract Text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This will be page  “ii” 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DO NOT place a “SIGNATURE LINE” on this page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763"/>
            <a:ext cx="531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-3175"/>
            <a:ext cx="5316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10715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300" y="2457450"/>
            <a:ext cx="6697663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Copyright page 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Optional</a:t>
            </a: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You may include this page even if you will not be formally registering for copyright with the Library of Congress.</a:t>
            </a: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endParaRPr lang="en-US" sz="2000" b="1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Single space the text</a:t>
            </a: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endParaRPr lang="en-US" sz="2000" b="1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Center the text both vertically and horizontally</a:t>
            </a: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endParaRPr lang="en-US" sz="2000" b="1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Same for Master’s and Doctoral theses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Formatting Guidelines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Document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0"/>
            <a:ext cx="530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Placeholder 4" descr="Thesis &amp; Dissertation Formatting Booklet 0814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175"/>
            <a:ext cx="531336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" y="10969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113" y="2241550"/>
            <a:ext cx="5802312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Dedication	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Optional</a:t>
            </a:r>
          </a:p>
          <a:p>
            <a:pPr marL="914400" lvl="1" indent="-4572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No required heading</a:t>
            </a: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May be combined with acknowledgments.</a:t>
            </a:r>
          </a:p>
          <a:p>
            <a:pPr marL="1257300" lvl="2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If combined with acknowledgments, dedication should be located on acknowledgments page</a:t>
            </a:r>
          </a:p>
          <a:p>
            <a:pPr marL="1257300" lvl="2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Acknowledgments page(s) = last page(s) before main body starts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Placeholder 4" descr="Quan_Thesis05092014V4_fixed_by_jj_070314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175"/>
            <a:ext cx="5308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Placeholder 4" descr="Quan_Thesis05092014V4_fixed_by_jj_070314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175"/>
            <a:ext cx="5308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2312988" y="5207000"/>
            <a:ext cx="44910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a sample page number.  Use the correct page number as it applies to your document.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Down Arrow 10"/>
          <p:cNvSpPr/>
          <p:nvPr/>
        </p:nvSpPr>
        <p:spPr>
          <a:xfrm>
            <a:off x="4424363" y="5859463"/>
            <a:ext cx="268287" cy="3460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50" y="1054100"/>
            <a:ext cx="4572000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4488" y="2509838"/>
            <a:ext cx="6188075" cy="3776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Table of Contents</a:t>
            </a:r>
          </a:p>
          <a:p>
            <a:pPr marL="457200" lvl="2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Centered, in ALL CAPS at the top of the page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800100" lvl="1" indent="-34290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Required for all except creative work</a:t>
            </a:r>
          </a:p>
          <a:p>
            <a:pPr lvl="1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0A510"/>
              </a:buClr>
              <a:defRPr/>
            </a:pPr>
            <a:endParaRPr lang="en-US" sz="2000" i="1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List sections with page numbers </a:t>
            </a:r>
          </a:p>
          <a:p>
            <a:pPr marL="914400" lvl="1" indent="-4572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Double space between entries</a:t>
            </a:r>
          </a:p>
          <a:p>
            <a:pPr marL="914400" lvl="1" indent="-4572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Single space within entries</a:t>
            </a:r>
            <a:endParaRPr lang="en-US" sz="2000" i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576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Placeholder 4" descr="051214meenupandey.docx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588"/>
            <a:ext cx="53022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Placeholder 4" descr="050913chun-juhuangfixed.docx [Compatibility Mode] - Wo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0"/>
            <a:ext cx="531336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Placeholder 4" descr="120913emilywhitlock.docx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0"/>
            <a:ext cx="530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Placeholder 4" descr="120913emilywhitlock.docx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-20638"/>
            <a:ext cx="53213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1938" y="2052638"/>
            <a:ext cx="6380162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space throughout the document</a:t>
            </a:r>
          </a:p>
          <a:p>
            <a:pPr marL="742950" lvl="1" indent="-28575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Exceptions:	</a:t>
            </a:r>
          </a:p>
          <a:p>
            <a:pPr marL="1200150" lvl="2" indent="-28575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marL="1200150" lvl="2" indent="-28575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marL="1200150" lvl="2" indent="-28575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Captions, table, or figure headings</a:t>
            </a:r>
          </a:p>
          <a:p>
            <a:pPr marL="1200150" lvl="2" indent="-28575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quotations</a:t>
            </a:r>
          </a:p>
          <a:p>
            <a:pPr marL="1200150" lvl="2" indent="-28575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Footnotes or endnotes</a:t>
            </a:r>
          </a:p>
          <a:p>
            <a:pPr marL="1200150" lvl="2" indent="-28575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 in reference 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75" y="1265238"/>
            <a:ext cx="1485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Spacing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1089025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2438" y="2573338"/>
            <a:ext cx="6056312" cy="3157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List of Figures</a:t>
            </a:r>
          </a:p>
          <a:p>
            <a:pPr marL="457200" lvl="3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Centered, in ALL CAPS at the top of the page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Required if figures appear in thesis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endParaRPr lang="en-US" sz="2000" i="1" kern="0" dirty="0">
              <a:solidFill>
                <a:srgbClr val="000000"/>
              </a:solidFill>
              <a:latin typeface="Arial"/>
            </a:endParaRPr>
          </a:p>
          <a:p>
            <a:pPr marL="800100" lvl="1" indent="-3429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Non-text items</a:t>
            </a:r>
          </a:p>
          <a:p>
            <a:pPr marL="800100" lvl="1" indent="-3429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Numbered consecutively throughout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Placeholder 4" descr="Emily GerstleThesis final take 1fixed byjj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-15875"/>
            <a:ext cx="532288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Placeholder 4" descr="Quan_Thesis05092014V4_fixed_by_jj_070314.docx - Wo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53117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63" y="1182688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000" y="2586038"/>
            <a:ext cx="5995988" cy="2689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List of Tables</a:t>
            </a:r>
          </a:p>
          <a:p>
            <a:pPr marL="457200" lvl="4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Centered, in ALL CAPS at the top of the page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Required if tables appear in the thesis</a:t>
            </a:r>
          </a:p>
          <a:p>
            <a:pPr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endParaRPr lang="en-US" sz="2000" i="1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Tables should be numbered consecutively throughout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Placeholder 4" descr="Emily GerstleThesis final take 1fixed byjj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Placeholder 4" descr="Quan_Thesis05092014V4_fixed_by_jj_070314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530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75" y="1200150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888" y="1954213"/>
            <a:ext cx="4572000" cy="3281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List of Abbreviations	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Optional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or List of Symbols</a:t>
            </a:r>
          </a:p>
          <a:p>
            <a:pPr marL="742950" lvl="1" indent="-28575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or List of Nomenclature</a:t>
            </a:r>
          </a:p>
          <a:p>
            <a:pPr marL="742950" lvl="1" indent="-28575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matter what the name of the list, each would be centered, in ALL CAPS at the top of the page.</a:t>
            </a:r>
          </a:p>
          <a:p>
            <a:pPr marL="742950" lvl="1" indent="-28575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page number listings</a:t>
            </a:r>
          </a:p>
          <a:p>
            <a:pPr marL="742950" lvl="1" indent="-28575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44625" y="4341813"/>
            <a:ext cx="33338" cy="2443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4625" y="4341813"/>
            <a:ext cx="647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21625" y="4341813"/>
            <a:ext cx="0" cy="2357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662488"/>
            <a:ext cx="30607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Placeholder 4" descr="MS Thesis of M-ADIB EL EFFENDIfixed121113jj.docx (Last saved by user)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88"/>
            <a:ext cx="531495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38" y="1149350"/>
            <a:ext cx="44989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6663" y="2159000"/>
            <a:ext cx="644842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Acknowledgments</a:t>
            </a:r>
          </a:p>
          <a:p>
            <a:pPr marL="457200" lvl="4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Centered, in ALL CAPS at the top of the page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Required if permission to reproduce copyrighted material is necessary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31863" y="3819525"/>
            <a:ext cx="25400" cy="3038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4563" y="3819525"/>
            <a:ext cx="73961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40725" y="3819525"/>
            <a:ext cx="0" cy="3038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2355850" y="4132263"/>
            <a:ext cx="4572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/>
              <a:t>ACKNOWLEDGMENTS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/>
              <a:t>		Thank you, UWM Libraries, for letting us use pictures from 	the </a:t>
            </a:r>
            <a:r>
              <a:rPr lang="en-US" altLang="en-US" sz="1800" i="1"/>
              <a:t>UWM Photo Collection </a:t>
            </a:r>
            <a:r>
              <a:rPr lang="en-US" altLang="en-US" sz="1800"/>
              <a:t>on our slides for this presentation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Placeholder 4" descr="BE A MAN IF YOU CAN (McFadden Summer 2013) final for thesis workshop.doc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175"/>
            <a:ext cx="5308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9738" y="1966913"/>
            <a:ext cx="7037387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standard font is acceptable</a:t>
            </a:r>
          </a:p>
          <a:p>
            <a:pPr marL="914400" lvl="1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This is in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Arial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; Microsoft Word default is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Calibri</a:t>
            </a:r>
          </a:p>
          <a:p>
            <a:pPr marL="457200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Use the same font throughout</a:t>
            </a:r>
          </a:p>
          <a:p>
            <a:pPr marL="457200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Most commonly used font size is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12 point</a:t>
            </a:r>
          </a:p>
          <a:p>
            <a:pPr marL="457200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Captions (not smaller than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9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point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457200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Headings (not larger than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20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point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457200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Suggestion: Use </a:t>
            </a:r>
            <a:r>
              <a:rPr lang="en-US" sz="2000" b="1" u="sng" kern="0" dirty="0">
                <a:solidFill>
                  <a:srgbClr val="000000"/>
                </a:solidFill>
                <a:latin typeface="Arial"/>
              </a:rPr>
              <a:t>sans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serif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for online work</a:t>
            </a:r>
          </a:p>
          <a:p>
            <a:pPr marL="914400" lvl="3" indent="-4572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(like this) abcdef        (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this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  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abcdef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128713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b="0" kern="0" dirty="0">
                <a:solidFill>
                  <a:srgbClr val="000000"/>
                </a:solidFill>
                <a:latin typeface="Arial"/>
              </a:rPr>
              <a:t>Font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Placeholder 4" descr="BE A MAN IF YOU CAN (McFadden Summer 2013) final for thesis workshop.doc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2700"/>
            <a:ext cx="52927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Formatting Guidelines</a:t>
            </a:r>
          </a:p>
        </p:txBody>
      </p:sp>
      <p:sp>
        <p:nvSpPr>
          <p:cNvPr id="583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Body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513" y="1176338"/>
            <a:ext cx="18843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Main Body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32025"/>
            <a:ext cx="5375275" cy="2782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Page Numbering</a:t>
            </a:r>
          </a:p>
          <a:p>
            <a:pPr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800100" lvl="1" indent="-3429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Arabic numerals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(1, 2, 3, etc..)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Centered at the bottom of the page</a:t>
            </a:r>
          </a:p>
          <a:p>
            <a:pPr marL="800100" lvl="1" indent="-3429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At least ½ inch from edge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Placeholder 4" descr="BE A MAN IF YOU CAN (McFadden Summer 2013) final for thesis workshop.doc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0"/>
            <a:ext cx="531653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Placeholder 4" descr="BE A MAN IF YOU CAN (McFadden Summer 2013) final for thesis workshop.doc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588"/>
            <a:ext cx="53022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1438" y="2136775"/>
            <a:ext cx="6389687" cy="3390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Landscape format</a:t>
            </a:r>
          </a:p>
          <a:p>
            <a:pPr marL="800100" lvl="1" indent="-342900" defTabSz="914400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“Top” is on the left, and has 1 inch margin</a:t>
            </a:r>
          </a:p>
          <a:p>
            <a:pPr marL="800100" lvl="1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Page number must still appear in the middle on the bottom as though the page was in portrait format*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endParaRPr lang="en-US" sz="1200" b="1" kern="0" dirty="0">
              <a:solidFill>
                <a:srgbClr val="000000"/>
              </a:solidFill>
              <a:latin typeface="Arial"/>
            </a:endParaRP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*If you are looking at the landscape page: 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The page number will be in the middle of the left edge, with the text direction rotated 90°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Placeholder 4" descr="Document1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912813"/>
            <a:ext cx="63023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8650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Placeholder 4" descr="Document1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0"/>
            <a:ext cx="530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4113" y="1219200"/>
            <a:ext cx="7189787" cy="504825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Create Sections</a:t>
            </a:r>
          </a:p>
          <a:p>
            <a:pPr marL="0" indent="0" algn="r">
              <a:buClr>
                <a:srgbClr val="F0A510"/>
              </a:buCl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0A510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510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last page of your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Portrait pages:</a:t>
            </a:r>
          </a:p>
          <a:p>
            <a:pPr marL="97155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after the end of the content</a:t>
            </a:r>
          </a:p>
          <a:p>
            <a:pPr marL="97155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 to the’ Page Layout’ menu</a:t>
            </a:r>
          </a:p>
          <a:p>
            <a:pPr marL="97155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the ‘breaks’ tab</a:t>
            </a:r>
          </a:p>
          <a:p>
            <a:pPr marL="97155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a section break ‘next page’. </a:t>
            </a:r>
          </a:p>
          <a:p>
            <a:pPr>
              <a:buClr>
                <a:srgbClr val="F0A510"/>
              </a:buClr>
              <a:buFont typeface="Calibri" panose="020F0502020204030204" pitchFamily="34" charset="0"/>
              <a:buAutoNum type="arabicPeriod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Calibri" panose="020F0502020204030204" pitchFamily="34" charset="0"/>
              <a:buAutoNum type="arabicPeriod"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Placeholder 4" descr="sample landscape page number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04875"/>
            <a:ext cx="919321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0235382">
            <a:off x="3302000" y="5141913"/>
            <a:ext cx="1482725" cy="247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325" y="2311400"/>
            <a:ext cx="5926138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pages must have at least: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Top, bottom, left, and right margins 	</a:t>
            </a:r>
          </a:p>
          <a:p>
            <a:pPr lvl="4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    = 1 inch</a:t>
            </a:r>
          </a:p>
          <a:p>
            <a:pPr marL="1257300" lvl="4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The only exception: page numbers (They are automatically placed within the margin, ½ inch from the proper edge of the page.)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63" y="1298575"/>
            <a:ext cx="14652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Margins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588" y="1244600"/>
            <a:ext cx="7199312" cy="5046663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Creating sections</a:t>
            </a:r>
          </a:p>
          <a:p>
            <a:pPr marL="0" indent="0" algn="r">
              <a:buClr>
                <a:srgbClr val="F0A510"/>
              </a:buCl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(continued) </a:t>
            </a:r>
          </a:p>
          <a:p>
            <a:pPr>
              <a:buClr>
                <a:srgbClr val="F0A510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510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F0A510"/>
              </a:buClr>
              <a:buFont typeface="+mj-lt"/>
              <a:buAutoNum type="arabicPeriod" startAt="2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last page of your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Landscape pages:</a:t>
            </a:r>
          </a:p>
          <a:p>
            <a:pPr marL="91440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after the end of the content</a:t>
            </a:r>
          </a:p>
          <a:p>
            <a:pPr marL="91440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 to the’ Page Layout’ menu</a:t>
            </a:r>
          </a:p>
          <a:p>
            <a:pPr marL="91440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the ‘breaks’ tab</a:t>
            </a:r>
          </a:p>
          <a:p>
            <a:pPr marL="91440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a section break ‘next page’. </a:t>
            </a:r>
          </a:p>
          <a:p>
            <a:pPr>
              <a:buClr>
                <a:srgbClr val="F0A510"/>
              </a:buClr>
              <a:buFont typeface="Calibri" panose="020F0502020204030204" pitchFamily="34" charset="0"/>
              <a:buAutoNum type="arabicPeriod" startAt="2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Calibri" panose="020F0502020204030204" pitchFamily="34" charset="0"/>
              <a:buAutoNum type="arabicPeriod"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Placeholder 4" descr="sample landscape page number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23290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20827786">
            <a:off x="1736725" y="5100638"/>
            <a:ext cx="1492250" cy="1857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650" y="1219200"/>
            <a:ext cx="711835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Creating sections</a:t>
            </a:r>
          </a:p>
          <a:p>
            <a:pPr algn="r">
              <a:buClr>
                <a:srgbClr val="F0A510"/>
              </a:buCl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pPr algn="r">
              <a:buClr>
                <a:srgbClr val="F0A510"/>
              </a:buCl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F0A510"/>
              </a:buClr>
              <a:buFont typeface="+mj-lt"/>
              <a:buAutoNum type="arabicPeriod" startAt="3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De-select “Link to Previous”</a:t>
            </a:r>
          </a:p>
          <a:p>
            <a:pPr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Double click into the header of the first page of each new section created</a:t>
            </a:r>
          </a:p>
          <a:p>
            <a:pPr marL="914400" lvl="1" indent="-457200"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HEADER &amp; FOOTER – DESIGN tab</a:t>
            </a:r>
          </a:p>
          <a:p>
            <a:pPr marL="1371600" lvl="2" indent="-457200">
              <a:buClr>
                <a:srgbClr val="F0A510"/>
              </a:buClr>
              <a:buFont typeface="+mj-lt"/>
              <a:buAutoNum type="alphaL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‘Navigation’ menu</a:t>
            </a:r>
          </a:p>
          <a:p>
            <a:pPr lvl="3">
              <a:spcAft>
                <a:spcPts val="1200"/>
              </a:spcAft>
              <a:buClr>
                <a:srgbClr val="F0A510"/>
              </a:buCl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De-select ‘Link to Previous’ button </a:t>
            </a:r>
          </a:p>
          <a:p>
            <a:pPr marL="914400" lvl="1" indent="-457200">
              <a:buClr>
                <a:srgbClr val="F0A510"/>
              </a:buClr>
              <a:buFont typeface="+mj-lt"/>
              <a:buAutoNum type="alphaU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Repeat steps A &amp; B in footer of the first page of each new section created</a:t>
            </a:r>
          </a:p>
          <a:p>
            <a:pPr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1"/>
          <p:cNvSpPr>
            <a:spLocks noChangeArrowheads="1"/>
          </p:cNvSpPr>
          <p:nvPr/>
        </p:nvSpPr>
        <p:spPr bwMode="auto">
          <a:xfrm>
            <a:off x="-4025900" y="-79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914112" rIns="914112" bIns="91411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(0811342)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70664" name="Picture Placeholder 4" descr="sample landscape page number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93663"/>
            <a:ext cx="9037637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9940026">
            <a:off x="3209925" y="4305300"/>
            <a:ext cx="5553075" cy="158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339539">
            <a:off x="2760663" y="5846763"/>
            <a:ext cx="5148262" cy="136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996555">
            <a:off x="3012281" y="1354932"/>
            <a:ext cx="1082675" cy="176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668" name="TextBox 2"/>
          <p:cNvSpPr txBox="1">
            <a:spLocks noChangeArrowheads="1"/>
          </p:cNvSpPr>
          <p:nvPr/>
        </p:nvSpPr>
        <p:spPr bwMode="auto">
          <a:xfrm>
            <a:off x="506413" y="1304925"/>
            <a:ext cx="29575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Link to Previous “button” has been deactivated by clicking on it.</a:t>
            </a:r>
          </a:p>
          <a:p>
            <a:endParaRPr lang="en-US" altLang="en-US"/>
          </a:p>
          <a:p>
            <a:r>
              <a:rPr lang="en-US" altLang="en-US"/>
              <a:t>(It will change in appearance: no longer “highlighted” when it has been deactivated.)</a:t>
            </a:r>
          </a:p>
        </p:txBody>
      </p:sp>
      <p:pic>
        <p:nvPicPr>
          <p:cNvPr id="70669" name="Picture Placeholder 4" descr="sample landscape page number.docx - Wo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687763"/>
            <a:ext cx="15144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Placeholder 4" descr="sample landscape page number.docx - Wor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792538"/>
            <a:ext cx="1190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Placeholder 4" descr="sample landscape page number.docx - Wor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184775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Placeholder 4" descr="sample landscape page number.docx - Wor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60988"/>
            <a:ext cx="149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Box 3"/>
          <p:cNvSpPr txBox="1">
            <a:spLocks noChangeArrowheads="1"/>
          </p:cNvSpPr>
          <p:nvPr/>
        </p:nvSpPr>
        <p:spPr bwMode="auto">
          <a:xfrm>
            <a:off x="1724025" y="4713288"/>
            <a:ext cx="522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ON</a:t>
            </a:r>
          </a:p>
        </p:txBody>
      </p:sp>
      <p:sp>
        <p:nvSpPr>
          <p:cNvPr id="70674" name="TextBox 25"/>
          <p:cNvSpPr txBox="1">
            <a:spLocks noChangeArrowheads="1"/>
          </p:cNvSpPr>
          <p:nvPr/>
        </p:nvSpPr>
        <p:spPr bwMode="auto">
          <a:xfrm>
            <a:off x="1733550" y="6137275"/>
            <a:ext cx="62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OFF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4213" y="1587500"/>
            <a:ext cx="6389687" cy="501650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sections </a:t>
            </a:r>
          </a:p>
          <a:p>
            <a:pPr marL="0" indent="0" algn="ctr">
              <a:buClr>
                <a:srgbClr val="F0A510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510"/>
              </a:buCl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will make a separate section for your portrait pages, landscape pages, and the next portrait pages section. </a:t>
            </a:r>
          </a:p>
          <a:p>
            <a:pPr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continue doing this for as many sections as you need should you continue to have alternating portrait and landscape pages.</a:t>
            </a:r>
          </a:p>
          <a:p>
            <a:pPr>
              <a:defRPr/>
            </a:pPr>
            <a:r>
              <a:rPr lang="en-US" altLang="en-US" sz="2400" dirty="0"/>
              <a:t> </a:t>
            </a:r>
          </a:p>
          <a:p>
            <a:pPr lvl="1" eaLnBrk="1" hangingPunct="1">
              <a:lnSpc>
                <a:spcPct val="200000"/>
              </a:lnSpc>
              <a:spcBef>
                <a:spcPct val="20000"/>
              </a:spcBef>
              <a:buClr>
                <a:srgbClr val="F0A510"/>
              </a:buClr>
              <a:buFont typeface="Calibri" panose="020F0502020204030204" pitchFamily="34" charset="0"/>
              <a:buAutoNum type="arabicPeriod"/>
              <a:defRPr/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063" y="1409700"/>
            <a:ext cx="7891462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the page numbers</a:t>
            </a:r>
          </a:p>
          <a:p>
            <a:pPr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into the footer</a:t>
            </a:r>
          </a:p>
          <a:p>
            <a:pPr algn="ctr"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0A510"/>
              </a:buClr>
              <a:buFont typeface="+mj-lt"/>
              <a:buAutoNum type="arabicPeriod" startAt="2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HEADER &amp; FOOTER – DESIGN tab</a:t>
            </a:r>
          </a:p>
          <a:p>
            <a:pPr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F0A510"/>
              </a:buClr>
              <a:buFont typeface="+mj-lt"/>
              <a:buAutoNum type="alphaL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‘Page Number’ menu</a:t>
            </a:r>
          </a:p>
          <a:p>
            <a:pPr lvl="1"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‘Page Margins’ and ‘Large, Left’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Placeholder 4" descr="sample landscape page number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6413"/>
            <a:ext cx="9234487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826250" y="506413"/>
            <a:ext cx="1554163" cy="2841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Up Arrow 2"/>
          <p:cNvSpPr/>
          <p:nvPr/>
        </p:nvSpPr>
        <p:spPr>
          <a:xfrm rot="1137896">
            <a:off x="249238" y="1687513"/>
            <a:ext cx="249237" cy="6302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477611">
            <a:off x="4618038" y="5489575"/>
            <a:ext cx="1554162" cy="2841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063" y="2047875"/>
            <a:ext cx="78914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Add the page numbers</a:t>
            </a:r>
          </a:p>
          <a:p>
            <a:pPr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510"/>
              </a:buCl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 page number does not populate, open Page Number menu, choose Format Page Numbers, and select Continue from previous section.</a:t>
            </a:r>
          </a:p>
        </p:txBody>
      </p:sp>
      <p:pic>
        <p:nvPicPr>
          <p:cNvPr id="74756" name="Picture Placeholder 4" descr="sample landscape page number.docx -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679825"/>
            <a:ext cx="24431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Placeholder 4" descr="sample landscape page number.docx - Wo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679825"/>
            <a:ext cx="26717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063" y="1409700"/>
            <a:ext cx="7891462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Add the page numbers</a:t>
            </a:r>
          </a:p>
          <a:p>
            <a:pPr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>
              <a:buClr>
                <a:srgbClr val="F0A510"/>
              </a:buClr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>
              <a:buClr>
                <a:srgbClr val="F0A510"/>
              </a:buClr>
              <a:buFont typeface="+mj-lt"/>
              <a:buAutoNum type="arabicPeriod" startAt="2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Right-Click into the new page number location to change the text size (and font if necessary) to match the portrait page numbers. </a:t>
            </a:r>
          </a:p>
          <a:p>
            <a:pPr marL="1428750" lvl="2" indent="-514350">
              <a:buClr>
                <a:srgbClr val="F0A510"/>
              </a:buClr>
              <a:buFont typeface="+mj-lt"/>
              <a:buAutoNum type="arabicPeriod" startAt="2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Placeholder 4" descr="sample landscape page number.docx -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898900"/>
            <a:ext cx="33258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Placeholder 4" descr="sample landscape page number.docx - Wo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860800"/>
            <a:ext cx="30670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75" y="1219200"/>
            <a:ext cx="3265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Tables and Figures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­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Landscape help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063" y="1130300"/>
            <a:ext cx="7891462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Add the page numbers</a:t>
            </a:r>
          </a:p>
          <a:p>
            <a:pPr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>
              <a:buClr>
                <a:srgbClr val="F0A510"/>
              </a:buClr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F0A510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0A510"/>
              </a:buClr>
              <a:buFont typeface="+mj-lt"/>
              <a:buAutoNum type="arabicPeriod" startAt="3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DRAWING TOOLS – FORMAT tab</a:t>
            </a:r>
          </a:p>
          <a:p>
            <a:pPr marL="800100" lvl="1" indent="-342900">
              <a:spcAft>
                <a:spcPts val="1200"/>
              </a:spcAft>
              <a:buClr>
                <a:srgbClr val="F0A510"/>
              </a:buClr>
              <a:buFont typeface="+mj-lt"/>
              <a:buAutoNum type="alphaL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Text menu, choose Text Direction</a:t>
            </a:r>
          </a:p>
          <a:p>
            <a:pPr marL="1428750" lvl="2" indent="-514350">
              <a:buClr>
                <a:srgbClr val="F0A510"/>
              </a:buClr>
              <a:buFont typeface="+mj-lt"/>
              <a:buAutoNum type="romanL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Rotate all text 90°</a:t>
            </a:r>
          </a:p>
          <a:p>
            <a:pPr marL="800100" lvl="1" indent="-342900">
              <a:buClr>
                <a:srgbClr val="F0A510"/>
              </a:buClr>
              <a:buFont typeface="+mj-lt"/>
              <a:buAutoNum type="alphaLcPeriod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804" name="Picture Placeholder 4" descr="sample landscape page number.docx -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3695700"/>
            <a:ext cx="4368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Formatting Guidelines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Pages</a:t>
            </a:r>
          </a:p>
          <a:p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Placeholder 4" descr="sample landscape page number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154113"/>
            <a:ext cx="66849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6200000">
            <a:off x="724694" y="4768056"/>
            <a:ext cx="1971675" cy="284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Placeholder 4" descr="sample landscape page number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-19050"/>
            <a:ext cx="5322887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713" y="1158875"/>
            <a:ext cx="23717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References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9563" y="2203450"/>
            <a:ext cx="5807075" cy="272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Use any standard style manual </a:t>
            </a:r>
          </a:p>
          <a:p>
            <a:pPr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defTabSz="914400" eaLnBrk="1" hangingPunct="1">
              <a:spcBef>
                <a:spcPct val="20000"/>
              </a:spcBef>
              <a:spcAft>
                <a:spcPts val="1200"/>
              </a:spcAft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May be placed at the end of the main text, or at the end of each chapter</a:t>
            </a:r>
          </a:p>
          <a:p>
            <a:pPr marL="914400" lvl="1" indent="-457200" defTabSz="914400" eaLnBrk="1" hangingPunct="1">
              <a:spcBef>
                <a:spcPct val="20000"/>
              </a:spcBef>
              <a:spcAft>
                <a:spcPts val="1200"/>
              </a:spcAft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If you are not using a style manual, single space within each entry and double space between the entries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Placeholder 4" descr="Chen MS Thesis 012215fixedbyjj012315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53117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Placeholder 4" descr="O'Connor -DBC edits December 2final120913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8"/>
            <a:ext cx="530066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Placeholder 4" descr="SoehartonoAlana_MSThesis_Edits2-1finalfixed120913jj.docx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175"/>
            <a:ext cx="5308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438" y="1201738"/>
            <a:ext cx="2914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Appendices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9763" y="1885950"/>
            <a:ext cx="6359525" cy="4186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Not required for every thesis or dissertation</a:t>
            </a:r>
          </a:p>
          <a:p>
            <a:pPr marL="457200" indent="-457200" defTabSz="914400" eaLnBrk="1" hangingPunct="1">
              <a:spcBef>
                <a:spcPct val="20000"/>
              </a:spcBef>
              <a:spcAft>
                <a:spcPts val="1200"/>
              </a:spcAft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Material that supports the research but is not essential to an understanding of the text</a:t>
            </a:r>
          </a:p>
          <a:p>
            <a:pPr marL="457200" indent="-457200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Must be labeled as appendix</a:t>
            </a:r>
          </a:p>
          <a:p>
            <a:pPr marL="914400" lvl="1" indent="-457200" defTabSz="914400" eaLnBrk="1" hangingPunct="1">
              <a:spcBef>
                <a:spcPct val="20000"/>
              </a:spcBef>
              <a:spcAft>
                <a:spcPts val="600"/>
              </a:spcAft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Appendix: Raw Data</a:t>
            </a:r>
          </a:p>
          <a:p>
            <a:pPr marL="914400" lvl="1" indent="-457200" defTabSz="914400" eaLnBrk="1" hangingPunct="1">
              <a:spcBef>
                <a:spcPct val="20000"/>
              </a:spcBef>
              <a:spcAft>
                <a:spcPts val="0"/>
              </a:spcAft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Appendix A: Raw Data</a:t>
            </a:r>
          </a:p>
          <a:p>
            <a:pPr marL="914400" lvl="1" indent="-457200" defTabSz="914400" eaLnBrk="1" hangingPunct="1">
              <a:spcBef>
                <a:spcPct val="20000"/>
              </a:spcBef>
              <a:spcAft>
                <a:spcPts val="0"/>
              </a:spcAft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Appendix B: Survey</a:t>
            </a:r>
          </a:p>
          <a:p>
            <a:pPr marL="914400" lvl="1" indent="-457200" defTabSz="914400" eaLnBrk="1" hangingPunct="1">
              <a:spcBef>
                <a:spcPct val="20000"/>
              </a:spcBef>
              <a:spcAft>
                <a:spcPts val="0"/>
              </a:spcAft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Appendix C: Visual Analog Scale</a:t>
            </a:r>
          </a:p>
          <a:p>
            <a:pPr marL="457200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Placed AFTER (final) references</a:t>
            </a:r>
          </a:p>
        </p:txBody>
      </p:sp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1368425" y="36433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only one</a:t>
            </a:r>
          </a:p>
        </p:txBody>
      </p:sp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1368425" y="4260850"/>
            <a:ext cx="108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more than one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438" y="1201738"/>
            <a:ext cx="2914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Appendices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9763" y="1885950"/>
            <a:ext cx="6359525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 startAt="4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Can have Appendix Title(s) inserted directly on first page of appendix material</a:t>
            </a:r>
          </a:p>
          <a:p>
            <a:pPr marL="457200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 startAt="4"/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algn="ctr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or</a:t>
            </a:r>
          </a:p>
          <a:p>
            <a:pPr marL="457200" indent="-4572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 startAt="4"/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Can have separate page with (each) Appendix Title preceding appendix material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lvl="1"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See following slides for examples of each.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Placeholder 4" descr="THESIS FINAL FORMAT Kelly Reese for td formatting powerpoint.docx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550" y="1209675"/>
            <a:ext cx="3103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038" y="2308225"/>
            <a:ext cx="67595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Numbering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Lower case Roman numerals ( ii, iii, iv, v…)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Centered at the bottom of the page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Numbers at least ½ inch from bottom edge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Title page counted, but number not displayed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6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881" y="2534444"/>
            <a:ext cx="68754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864" r="1395" b="-864"/>
          <a:stretch>
            <a:fillRect/>
          </a:stretch>
        </p:blipFill>
        <p:spPr bwMode="auto">
          <a:xfrm rot="5400000">
            <a:off x="4950619" y="2974181"/>
            <a:ext cx="6858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05918" y="3059906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93888" y="3165476"/>
            <a:ext cx="6346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Placeholder 4" descr="THESIS FINAL FORMAT Kelly Reese for td formatting powerpoint.docx [Compatibility Mode] - Wor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588"/>
            <a:ext cx="5311775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am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925513"/>
            <a:ext cx="71628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1316038" y="5367338"/>
            <a:ext cx="5870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C000"/>
                </a:solidFill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8917" y="924837"/>
            <a:ext cx="52578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+mn-lt"/>
              </a:rPr>
              <a:t>The End</a:t>
            </a:r>
          </a:p>
        </p:txBody>
      </p:sp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785813" y="214313"/>
            <a:ext cx="7504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THESIS &amp; DISSERTATION FORMATTING </a:t>
            </a:r>
          </a:p>
        </p:txBody>
      </p:sp>
      <p:sp>
        <p:nvSpPr>
          <p:cNvPr id="93190" name="TextBox 10"/>
          <p:cNvSpPr txBox="1">
            <a:spLocks noChangeArrowheads="1"/>
          </p:cNvSpPr>
          <p:nvPr/>
        </p:nvSpPr>
        <p:spPr bwMode="auto">
          <a:xfrm>
            <a:off x="8502650" y="1350963"/>
            <a:ext cx="550863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</a:rPr>
              <a:t>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600" y="1821795"/>
            <a:ext cx="6759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20000"/>
              </a:spcBef>
              <a:buClr>
                <a:srgbClr val="F0A51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Preliminary Pages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Title Page (Required)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Abstract Page (Required)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Copyright Page (Optional)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Dedication Page (Optional)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Table of Contents (Required- *except creative works)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List of Figures (Required if figures appear)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List of Tables (Required if tables appear)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Acknowledgments (Required if permission to reproduce copyright is necessary)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Frontispiece or Epigraph (Optional)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63" y="1298575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Sequence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3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8" y="1114425"/>
            <a:ext cx="45720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Preliminary Pages 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Type and Sequence</a:t>
            </a:r>
            <a:b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813" y="2314575"/>
            <a:ext cx="687705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F0A51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Title Page </a:t>
            </a:r>
            <a:r>
              <a:rPr lang="en-US" sz="2400" i="1" kern="0" dirty="0">
                <a:solidFill>
                  <a:srgbClr val="000000"/>
                </a:solidFill>
                <a:latin typeface="Arial"/>
              </a:rPr>
              <a:t>Required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Counted, but number not displayed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Name of degree must be accurate. Example: Engineering vs Mechanical Engineering</a:t>
            </a:r>
          </a:p>
          <a:p>
            <a:pPr marL="800100" lvl="1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Use Month &amp; Year of the degree conferral date</a:t>
            </a:r>
          </a:p>
          <a:p>
            <a:pPr marL="1257300" lvl="2" indent="-342900" defTabSz="914400" eaLnBrk="1" hangingPunct="1">
              <a:lnSpc>
                <a:spcPct val="150000"/>
              </a:lnSpc>
              <a:spcBef>
                <a:spcPct val="20000"/>
              </a:spcBef>
              <a:buClr>
                <a:srgbClr val="F0A510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(May, August, or December)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Presentation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GradPresentation_Blank</Template>
  <TotalTime>2337</TotalTime>
  <Words>1338</Words>
  <Application>Microsoft Office PowerPoint</Application>
  <PresentationFormat>On-screen Show (4:3)</PresentationFormat>
  <Paragraphs>252</Paragraphs>
  <Slides>71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Calibri</vt:lpstr>
      <vt:lpstr>Corbel</vt:lpstr>
      <vt:lpstr>Segoe UI</vt:lpstr>
      <vt:lpstr>Times New Roman</vt:lpstr>
      <vt:lpstr>Wingdings</vt:lpstr>
      <vt:lpstr>Wingdings 2</vt:lpstr>
      <vt:lpstr>Wingdings 3</vt:lpstr>
      <vt:lpstr>GradPresentation_Blank</vt:lpstr>
      <vt:lpstr>Module</vt:lpstr>
      <vt:lpstr>PowerPoint Presentation</vt:lpstr>
      <vt:lpstr>Formatting Guidelines</vt:lpstr>
      <vt:lpstr>PowerPoint Presentation</vt:lpstr>
      <vt:lpstr>PowerPoint Presentation</vt:lpstr>
      <vt:lpstr>PowerPoint Presentation</vt:lpstr>
      <vt:lpstr>Formatting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Formatting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 - Milwaukee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Graduate School</dc:subject>
  <dc:creator>Erin Fox</dc:creator>
  <cp:lastModifiedBy>Cristi Lynn Bergles</cp:lastModifiedBy>
  <cp:revision>190</cp:revision>
  <dcterms:created xsi:type="dcterms:W3CDTF">2013-01-23T18:30:12Z</dcterms:created>
  <dcterms:modified xsi:type="dcterms:W3CDTF">2022-03-16T16:53:37Z</dcterms:modified>
  <cp:contentStatus/>
</cp:coreProperties>
</file>